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8.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31.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32.xml" ContentType="application/inkml+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98" r:id="rId5"/>
    <p:sldMasterId id="2147483712" r:id="rId6"/>
    <p:sldMasterId id="2147483726" r:id="rId7"/>
    <p:sldMasterId id="2147483740" r:id="rId8"/>
    <p:sldMasterId id="2147483753" r:id="rId9"/>
    <p:sldMasterId id="2147483782" r:id="rId10"/>
    <p:sldMasterId id="2147483799" r:id="rId11"/>
    <p:sldMasterId id="2147483818" r:id="rId12"/>
  </p:sldMasterIdLst>
  <p:notesMasterIdLst>
    <p:notesMasterId r:id="rId111"/>
  </p:notesMasterIdLst>
  <p:sldIdLst>
    <p:sldId id="2147476641" r:id="rId13"/>
    <p:sldId id="2147476858" r:id="rId14"/>
    <p:sldId id="2147476871" r:id="rId15"/>
    <p:sldId id="2147476700" r:id="rId16"/>
    <p:sldId id="2147476926" r:id="rId17"/>
    <p:sldId id="2147476927" r:id="rId18"/>
    <p:sldId id="2147476914" r:id="rId19"/>
    <p:sldId id="2147476814" r:id="rId20"/>
    <p:sldId id="257" r:id="rId21"/>
    <p:sldId id="2147476933" r:id="rId22"/>
    <p:sldId id="2147476851" r:id="rId23"/>
    <p:sldId id="2147476907" r:id="rId24"/>
    <p:sldId id="2147476818" r:id="rId25"/>
    <p:sldId id="2147476878" r:id="rId26"/>
    <p:sldId id="2147476908" r:id="rId27"/>
    <p:sldId id="2147476844" r:id="rId28"/>
    <p:sldId id="2147476843" r:id="rId29"/>
    <p:sldId id="2147476921" r:id="rId30"/>
    <p:sldId id="2147476905" r:id="rId31"/>
    <p:sldId id="2147476901" r:id="rId32"/>
    <p:sldId id="256" r:id="rId33"/>
    <p:sldId id="2147476842" r:id="rId34"/>
    <p:sldId id="2147476909" r:id="rId35"/>
    <p:sldId id="2147476837" r:id="rId36"/>
    <p:sldId id="2147476919" r:id="rId37"/>
    <p:sldId id="2147476869" r:id="rId38"/>
    <p:sldId id="2147476820" r:id="rId39"/>
    <p:sldId id="258" r:id="rId40"/>
    <p:sldId id="2147476915" r:id="rId41"/>
    <p:sldId id="2147476850" r:id="rId42"/>
    <p:sldId id="2147476853" r:id="rId43"/>
    <p:sldId id="2147476913" r:id="rId44"/>
    <p:sldId id="2147476821" r:id="rId45"/>
    <p:sldId id="2147476916" r:id="rId46"/>
    <p:sldId id="2147476930" r:id="rId47"/>
    <p:sldId id="2147476917" r:id="rId48"/>
    <p:sldId id="2147476932" r:id="rId49"/>
    <p:sldId id="2147476827" r:id="rId50"/>
    <p:sldId id="2147476826" r:id="rId51"/>
    <p:sldId id="2147476931" r:id="rId52"/>
    <p:sldId id="2147476817" r:id="rId53"/>
    <p:sldId id="2147476847" r:id="rId54"/>
    <p:sldId id="2147476822" r:id="rId55"/>
    <p:sldId id="2147476925" r:id="rId56"/>
    <p:sldId id="2147476906" r:id="rId57"/>
    <p:sldId id="260" r:id="rId58"/>
    <p:sldId id="2147476836" r:id="rId59"/>
    <p:sldId id="2147476918" r:id="rId60"/>
    <p:sldId id="2147476811" r:id="rId61"/>
    <p:sldId id="2147476815" r:id="rId62"/>
    <p:sldId id="2147476879" r:id="rId63"/>
    <p:sldId id="2147476841" r:id="rId64"/>
    <p:sldId id="2147476910" r:id="rId65"/>
    <p:sldId id="2147476928" r:id="rId66"/>
    <p:sldId id="2147476830" r:id="rId67"/>
    <p:sldId id="2147476809" r:id="rId68"/>
    <p:sldId id="2147476920" r:id="rId69"/>
    <p:sldId id="2147476829" r:id="rId70"/>
    <p:sldId id="2147476834" r:id="rId71"/>
    <p:sldId id="2147476848" r:id="rId72"/>
    <p:sldId id="2147476831" r:id="rId73"/>
    <p:sldId id="2147476845" r:id="rId74"/>
    <p:sldId id="2147476846" r:id="rId75"/>
    <p:sldId id="2147476924" r:id="rId76"/>
    <p:sldId id="2147476833" r:id="rId77"/>
    <p:sldId id="2147476828" r:id="rId78"/>
    <p:sldId id="2147476825" r:id="rId79"/>
    <p:sldId id="259" r:id="rId80"/>
    <p:sldId id="2147476865" r:id="rId81"/>
    <p:sldId id="262" r:id="rId82"/>
    <p:sldId id="2147476911" r:id="rId83"/>
    <p:sldId id="2147476812" r:id="rId84"/>
    <p:sldId id="2147476870" r:id="rId85"/>
    <p:sldId id="261" r:id="rId86"/>
    <p:sldId id="2147476868" r:id="rId87"/>
    <p:sldId id="2147476813" r:id="rId88"/>
    <p:sldId id="2147476866" r:id="rId89"/>
    <p:sldId id="2147476867" r:id="rId90"/>
    <p:sldId id="2147476882" r:id="rId91"/>
    <p:sldId id="2147476852" r:id="rId92"/>
    <p:sldId id="2147476888" r:id="rId93"/>
    <p:sldId id="2147476889" r:id="rId94"/>
    <p:sldId id="2147476832" r:id="rId95"/>
    <p:sldId id="2147476890" r:id="rId96"/>
    <p:sldId id="2147476891" r:id="rId97"/>
    <p:sldId id="2147476840" r:id="rId98"/>
    <p:sldId id="2147476892" r:id="rId99"/>
    <p:sldId id="2147476893" r:id="rId100"/>
    <p:sldId id="2147476894" r:id="rId101"/>
    <p:sldId id="2147476895" r:id="rId102"/>
    <p:sldId id="2147476896" r:id="rId103"/>
    <p:sldId id="2147476897" r:id="rId104"/>
    <p:sldId id="2147476898" r:id="rId105"/>
    <p:sldId id="2147476899" r:id="rId106"/>
    <p:sldId id="2147476900" r:id="rId107"/>
    <p:sldId id="2147476874" r:id="rId108"/>
    <p:sldId id="2147476873" r:id="rId109"/>
    <p:sldId id="2147476872" r:id="rId110"/>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ree Part View" id="{94364FF4-B05D-4E5B-9992-189291F8366F}">
          <p14:sldIdLst>
            <p14:sldId id="2147476641"/>
            <p14:sldId id="2147476858"/>
            <p14:sldId id="2147476871"/>
            <p14:sldId id="2147476700"/>
            <p14:sldId id="2147476926"/>
            <p14:sldId id="2147476927"/>
            <p14:sldId id="2147476914"/>
            <p14:sldId id="2147476814"/>
            <p14:sldId id="257"/>
            <p14:sldId id="2147476933"/>
            <p14:sldId id="2147476851"/>
            <p14:sldId id="2147476907"/>
            <p14:sldId id="2147476818"/>
            <p14:sldId id="2147476878"/>
            <p14:sldId id="2147476908"/>
            <p14:sldId id="2147476844"/>
            <p14:sldId id="2147476843"/>
            <p14:sldId id="2147476921"/>
            <p14:sldId id="2147476905"/>
            <p14:sldId id="2147476901"/>
            <p14:sldId id="256"/>
            <p14:sldId id="2147476842"/>
            <p14:sldId id="2147476909"/>
            <p14:sldId id="2147476837"/>
            <p14:sldId id="2147476919"/>
            <p14:sldId id="2147476869"/>
            <p14:sldId id="2147476820"/>
            <p14:sldId id="258"/>
            <p14:sldId id="2147476915"/>
            <p14:sldId id="2147476850"/>
            <p14:sldId id="2147476853"/>
            <p14:sldId id="2147476913"/>
            <p14:sldId id="2147476821"/>
            <p14:sldId id="2147476916"/>
            <p14:sldId id="2147476930"/>
            <p14:sldId id="2147476917"/>
            <p14:sldId id="2147476932"/>
            <p14:sldId id="2147476827"/>
            <p14:sldId id="2147476826"/>
            <p14:sldId id="2147476931"/>
            <p14:sldId id="2147476817"/>
            <p14:sldId id="2147476847"/>
            <p14:sldId id="2147476822"/>
            <p14:sldId id="2147476925"/>
            <p14:sldId id="2147476906"/>
            <p14:sldId id="260"/>
            <p14:sldId id="2147476836"/>
            <p14:sldId id="2147476918"/>
            <p14:sldId id="2147476811"/>
            <p14:sldId id="2147476815"/>
            <p14:sldId id="2147476879"/>
            <p14:sldId id="2147476841"/>
            <p14:sldId id="2147476910"/>
            <p14:sldId id="2147476928"/>
            <p14:sldId id="2147476830"/>
            <p14:sldId id="2147476809"/>
            <p14:sldId id="2147476920"/>
            <p14:sldId id="2147476829"/>
            <p14:sldId id="2147476834"/>
            <p14:sldId id="2147476848"/>
            <p14:sldId id="2147476831"/>
            <p14:sldId id="2147476845"/>
            <p14:sldId id="2147476846"/>
            <p14:sldId id="2147476924"/>
            <p14:sldId id="2147476833"/>
            <p14:sldId id="2147476828"/>
            <p14:sldId id="2147476825"/>
            <p14:sldId id="259"/>
            <p14:sldId id="2147476865"/>
            <p14:sldId id="262"/>
            <p14:sldId id="2147476911"/>
            <p14:sldId id="2147476812"/>
            <p14:sldId id="2147476870"/>
            <p14:sldId id="261"/>
            <p14:sldId id="2147476868"/>
            <p14:sldId id="2147476813"/>
            <p14:sldId id="2147476866"/>
            <p14:sldId id="2147476867"/>
            <p14:sldId id="2147476882"/>
            <p14:sldId id="2147476852"/>
            <p14:sldId id="2147476888"/>
            <p14:sldId id="2147476889"/>
            <p14:sldId id="2147476832"/>
            <p14:sldId id="2147476890"/>
            <p14:sldId id="2147476891"/>
            <p14:sldId id="2147476840"/>
            <p14:sldId id="2147476892"/>
            <p14:sldId id="2147476893"/>
            <p14:sldId id="2147476894"/>
            <p14:sldId id="2147476895"/>
            <p14:sldId id="2147476896"/>
            <p14:sldId id="2147476897"/>
            <p14:sldId id="2147476898"/>
            <p14:sldId id="2147476899"/>
            <p14:sldId id="2147476900"/>
            <p14:sldId id="2147476874"/>
            <p14:sldId id="2147476873"/>
            <p14:sldId id="2147476872"/>
          </p14:sldIdLst>
        </p14:section>
        <p14:section name="To be added" id="{ACA9A4FD-7626-4B27-AE29-2127D244B42E}">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9EFB2E-1207-F938-0735-DC8D28166EC3}" name="Overley, Nicole (GOV)" initials="NO" userId="S::Nicole.Overley@governor.virginia.gov::f8c32387-06f1-48fd-9601-4e43fef79505" providerId="AD"/>
  <p188:author id="{89733B70-330B-4419-6504-93CF20C6F9C3}" name="Tolbert, Matthew Russell" initials="TMR" userId="S::matolbert@deloitte.com::4da4fed8-6476-45d4-bc99-05375724b034" providerId="AD"/>
  <p188:author id="{4B939A7C-742B-E9C6-B235-288CC195D2C7}" name="Koulgi, Sachi" initials="KS" userId="S::skoulgi@deloitte.com::7b0719c4-49d0-4868-898a-c8e54eb440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05C"/>
    <a:srgbClr val="EE7623"/>
    <a:srgbClr val="EF8035"/>
    <a:srgbClr val="2A7050"/>
    <a:srgbClr val="072A69"/>
    <a:srgbClr val="062253"/>
    <a:srgbClr val="B32F4B"/>
    <a:srgbClr val="FFFFFF"/>
    <a:srgbClr val="9F2A42"/>
    <a:srgbClr val="952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3B72F-BD8C-41F8-A9ED-6EB6AB1940F1}" v="49" dt="2025-06-30T22:10:53.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5" autoAdjust="0"/>
    <p:restoredTop sz="94660"/>
  </p:normalViewPr>
  <p:slideViewPr>
    <p:cSldViewPr snapToGrid="0">
      <p:cViewPr varScale="1">
        <p:scale>
          <a:sx n="97" d="100"/>
          <a:sy n="97" d="100"/>
        </p:scale>
        <p:origin x="84" y="252"/>
      </p:cViewPr>
      <p:guideLst/>
    </p:cSldViewPr>
  </p:slideViewPr>
  <p:notesTextViewPr>
    <p:cViewPr>
      <p:scale>
        <a:sx n="1" d="1"/>
        <a:sy n="1" d="1"/>
      </p:scale>
      <p:origin x="0" y="0"/>
    </p:cViewPr>
  </p:notesTextViewPr>
  <p:sorterViewPr>
    <p:cViewPr>
      <p:scale>
        <a:sx n="150" d="100"/>
        <a:sy n="150" d="100"/>
      </p:scale>
      <p:origin x="0" y="-339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microsoft.com/office/2015/10/relationships/revisionInfo" Target="revisionInfo.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presProps" Target="presProp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2.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viewProps" Target="viewProps.xml"/><Relationship Id="rId118" Type="http://schemas.microsoft.com/office/2018/10/relationships/authors" Target="author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9.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customXml" Target="../customXml/item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microsoft.com/office/2016/11/relationships/changesInfo" Target="changesInfos/changesInfo1.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notesMaster" Target="notesMasters/notesMaster1.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ze, Andrea (VIRGINIA WORKS)" userId="7a67fb3f-38de-4cc8-95d9-3b09d6498c13" providerId="ADAL" clId="{93D3B72F-BD8C-41F8-A9ED-6EB6AB1940F1}"/>
    <pc:docChg chg="undo custSel addSld delSld modSld modMainMaster modSection modNotesMaster">
      <pc:chgData name="Glaze, Andrea (VIRGINIA WORKS)" userId="7a67fb3f-38de-4cc8-95d9-3b09d6498c13" providerId="ADAL" clId="{93D3B72F-BD8C-41F8-A9ED-6EB6AB1940F1}" dt="2025-06-30T22:13:24.496" v="2652" actId="20577"/>
      <pc:docMkLst>
        <pc:docMk/>
      </pc:docMkLst>
      <pc:sldChg chg="modSp mod">
        <pc:chgData name="Glaze, Andrea (VIRGINIA WORKS)" userId="7a67fb3f-38de-4cc8-95d9-3b09d6498c13" providerId="ADAL" clId="{93D3B72F-BD8C-41F8-A9ED-6EB6AB1940F1}" dt="2025-06-30T13:53:37.291" v="484" actId="114"/>
        <pc:sldMkLst>
          <pc:docMk/>
          <pc:sldMk cId="0" sldId="256"/>
        </pc:sldMkLst>
        <pc:spChg chg="mod">
          <ac:chgData name="Glaze, Andrea (VIRGINIA WORKS)" userId="7a67fb3f-38de-4cc8-95d9-3b09d6498c13" providerId="ADAL" clId="{93D3B72F-BD8C-41F8-A9ED-6EB6AB1940F1}" dt="2025-06-30T13:52:02.554" v="463" actId="2085"/>
          <ac:spMkLst>
            <pc:docMk/>
            <pc:sldMk cId="0" sldId="256"/>
            <ac:spMk id="243" creationId="{00000000-0000-0000-0000-000000000000}"/>
          </ac:spMkLst>
        </pc:spChg>
        <pc:spChg chg="mod">
          <ac:chgData name="Glaze, Andrea (VIRGINIA WORKS)" userId="7a67fb3f-38de-4cc8-95d9-3b09d6498c13" providerId="ADAL" clId="{93D3B72F-BD8C-41F8-A9ED-6EB6AB1940F1}" dt="2025-06-30T13:53:15.372" v="479" actId="20577"/>
          <ac:spMkLst>
            <pc:docMk/>
            <pc:sldMk cId="0" sldId="256"/>
            <ac:spMk id="244" creationId="{00000000-0000-0000-0000-000000000000}"/>
          </ac:spMkLst>
        </pc:spChg>
        <pc:spChg chg="mod">
          <ac:chgData name="Glaze, Andrea (VIRGINIA WORKS)" userId="7a67fb3f-38de-4cc8-95d9-3b09d6498c13" providerId="ADAL" clId="{93D3B72F-BD8C-41F8-A9ED-6EB6AB1940F1}" dt="2025-06-30T13:53:33.156" v="483" actId="114"/>
          <ac:spMkLst>
            <pc:docMk/>
            <pc:sldMk cId="0" sldId="256"/>
            <ac:spMk id="246" creationId="{00000000-0000-0000-0000-000000000000}"/>
          </ac:spMkLst>
        </pc:spChg>
        <pc:spChg chg="mod">
          <ac:chgData name="Glaze, Andrea (VIRGINIA WORKS)" userId="7a67fb3f-38de-4cc8-95d9-3b09d6498c13" providerId="ADAL" clId="{93D3B72F-BD8C-41F8-A9ED-6EB6AB1940F1}" dt="2025-06-30T13:53:37.291" v="484" actId="114"/>
          <ac:spMkLst>
            <pc:docMk/>
            <pc:sldMk cId="0" sldId="256"/>
            <ac:spMk id="247" creationId="{00000000-0000-0000-0000-000000000000}"/>
          </ac:spMkLst>
        </pc:spChg>
        <pc:spChg chg="mod">
          <ac:chgData name="Glaze, Andrea (VIRGINIA WORKS)" userId="7a67fb3f-38de-4cc8-95d9-3b09d6498c13" providerId="ADAL" clId="{93D3B72F-BD8C-41F8-A9ED-6EB6AB1940F1}" dt="2025-06-30T13:52:10.258" v="465" actId="2085"/>
          <ac:spMkLst>
            <pc:docMk/>
            <pc:sldMk cId="0" sldId="256"/>
            <ac:spMk id="249" creationId="{00000000-0000-0000-0000-000000000000}"/>
          </ac:spMkLst>
        </pc:spChg>
        <pc:spChg chg="mod">
          <ac:chgData name="Glaze, Andrea (VIRGINIA WORKS)" userId="7a67fb3f-38de-4cc8-95d9-3b09d6498c13" providerId="ADAL" clId="{93D3B72F-BD8C-41F8-A9ED-6EB6AB1940F1}" dt="2025-06-30T13:52:41.348" v="475" actId="114"/>
          <ac:spMkLst>
            <pc:docMk/>
            <pc:sldMk cId="0" sldId="256"/>
            <ac:spMk id="250" creationId="{00000000-0000-0000-0000-000000000000}"/>
          </ac:spMkLst>
        </pc:spChg>
        <pc:spChg chg="mod">
          <ac:chgData name="Glaze, Andrea (VIRGINIA WORKS)" userId="7a67fb3f-38de-4cc8-95d9-3b09d6498c13" providerId="ADAL" clId="{93D3B72F-BD8C-41F8-A9ED-6EB6AB1940F1}" dt="2025-06-30T13:52:55.412" v="478" actId="114"/>
          <ac:spMkLst>
            <pc:docMk/>
            <pc:sldMk cId="0" sldId="256"/>
            <ac:spMk id="254" creationId="{00000000-0000-0000-0000-000000000000}"/>
          </ac:spMkLst>
        </pc:spChg>
      </pc:sldChg>
      <pc:sldChg chg="modSp mod modNotes">
        <pc:chgData name="Glaze, Andrea (VIRGINIA WORKS)" userId="7a67fb3f-38de-4cc8-95d9-3b09d6498c13" providerId="ADAL" clId="{93D3B72F-BD8C-41F8-A9ED-6EB6AB1940F1}" dt="2025-06-30T21:47:20.507" v="2231"/>
        <pc:sldMkLst>
          <pc:docMk/>
          <pc:sldMk cId="2139566186" sldId="257"/>
        </pc:sldMkLst>
        <pc:spChg chg="mod">
          <ac:chgData name="Glaze, Andrea (VIRGINIA WORKS)" userId="7a67fb3f-38de-4cc8-95d9-3b09d6498c13" providerId="ADAL" clId="{93D3B72F-BD8C-41F8-A9ED-6EB6AB1940F1}" dt="2025-06-30T13:30:30.578" v="242" actId="114"/>
          <ac:spMkLst>
            <pc:docMk/>
            <pc:sldMk cId="2139566186" sldId="257"/>
            <ac:spMk id="7" creationId="{A4F0FE5E-6847-ED90-FD29-F775B7FC99E2}"/>
          </ac:spMkLst>
        </pc:spChg>
        <pc:spChg chg="mod">
          <ac:chgData name="Glaze, Andrea (VIRGINIA WORKS)" userId="7a67fb3f-38de-4cc8-95d9-3b09d6498c13" providerId="ADAL" clId="{93D3B72F-BD8C-41F8-A9ED-6EB6AB1940F1}" dt="2025-06-30T13:30:18.996" v="239" actId="114"/>
          <ac:spMkLst>
            <pc:docMk/>
            <pc:sldMk cId="2139566186" sldId="257"/>
            <ac:spMk id="13" creationId="{A40F313B-F6D4-C746-8299-A85C6250F41E}"/>
          </ac:spMkLst>
        </pc:spChg>
        <pc:spChg chg="mod">
          <ac:chgData name="Glaze, Andrea (VIRGINIA WORKS)" userId="7a67fb3f-38de-4cc8-95d9-3b09d6498c13" providerId="ADAL" clId="{93D3B72F-BD8C-41F8-A9ED-6EB6AB1940F1}" dt="2025-06-30T13:30:38.707" v="244" actId="14100"/>
          <ac:spMkLst>
            <pc:docMk/>
            <pc:sldMk cId="2139566186" sldId="257"/>
            <ac:spMk id="14" creationId="{64145E4A-F3B6-0F94-DA51-2881EF91BBD6}"/>
          </ac:spMkLst>
        </pc:spChg>
        <pc:spChg chg="mod">
          <ac:chgData name="Glaze, Andrea (VIRGINIA WORKS)" userId="7a67fb3f-38de-4cc8-95d9-3b09d6498c13" providerId="ADAL" clId="{93D3B72F-BD8C-41F8-A9ED-6EB6AB1940F1}" dt="2025-06-30T13:30:26.667" v="241" actId="114"/>
          <ac:spMkLst>
            <pc:docMk/>
            <pc:sldMk cId="2139566186" sldId="257"/>
            <ac:spMk id="19" creationId="{B056081A-8E44-A693-4ADE-90D02198FEAC}"/>
          </ac:spMkLst>
        </pc:spChg>
        <pc:spChg chg="mod">
          <ac:chgData name="Glaze, Andrea (VIRGINIA WORKS)" userId="7a67fb3f-38de-4cc8-95d9-3b09d6498c13" providerId="ADAL" clId="{93D3B72F-BD8C-41F8-A9ED-6EB6AB1940F1}" dt="2025-06-30T13:29:46.034" v="237" actId="20577"/>
          <ac:spMkLst>
            <pc:docMk/>
            <pc:sldMk cId="2139566186" sldId="257"/>
            <ac:spMk id="21" creationId="{92317956-2411-64B5-71CA-2B743C89BD1F}"/>
          </ac:spMkLst>
        </pc:spChg>
        <pc:spChg chg="mod">
          <ac:chgData name="Glaze, Andrea (VIRGINIA WORKS)" userId="7a67fb3f-38de-4cc8-95d9-3b09d6498c13" providerId="ADAL" clId="{93D3B72F-BD8C-41F8-A9ED-6EB6AB1940F1}" dt="2025-06-30T13:28:03.164" v="185" actId="404"/>
          <ac:spMkLst>
            <pc:docMk/>
            <pc:sldMk cId="2139566186" sldId="257"/>
            <ac:spMk id="23" creationId="{6BFD7E53-76FA-A6B3-0FEC-EA442A4C1487}"/>
          </ac:spMkLst>
        </pc:spChg>
        <pc:spChg chg="mod">
          <ac:chgData name="Glaze, Andrea (VIRGINIA WORKS)" userId="7a67fb3f-38de-4cc8-95d9-3b09d6498c13" providerId="ADAL" clId="{93D3B72F-BD8C-41F8-A9ED-6EB6AB1940F1}" dt="2025-06-30T13:30:34.276" v="243" actId="114"/>
          <ac:spMkLst>
            <pc:docMk/>
            <pc:sldMk cId="2139566186" sldId="257"/>
            <ac:spMk id="29" creationId="{524A4836-71C4-C003-A34A-6337DE87AE3E}"/>
          </ac:spMkLst>
        </pc:spChg>
      </pc:sldChg>
      <pc:sldChg chg="delSp modSp mod">
        <pc:chgData name="Glaze, Andrea (VIRGINIA WORKS)" userId="7a67fb3f-38de-4cc8-95d9-3b09d6498c13" providerId="ADAL" clId="{93D3B72F-BD8C-41F8-A9ED-6EB6AB1940F1}" dt="2025-06-30T21:52:14.963" v="2238" actId="478"/>
        <pc:sldMkLst>
          <pc:docMk/>
          <pc:sldMk cId="0" sldId="258"/>
        </pc:sldMkLst>
        <pc:spChg chg="mod">
          <ac:chgData name="Glaze, Andrea (VIRGINIA WORKS)" userId="7a67fb3f-38de-4cc8-95d9-3b09d6498c13" providerId="ADAL" clId="{93D3B72F-BD8C-41F8-A9ED-6EB6AB1940F1}" dt="2025-06-30T15:41:17.357" v="593" actId="2085"/>
          <ac:spMkLst>
            <pc:docMk/>
            <pc:sldMk cId="0" sldId="258"/>
            <ac:spMk id="293" creationId="{00000000-0000-0000-0000-000000000000}"/>
          </ac:spMkLst>
        </pc:spChg>
        <pc:spChg chg="mod">
          <ac:chgData name="Glaze, Andrea (VIRGINIA WORKS)" userId="7a67fb3f-38de-4cc8-95d9-3b09d6498c13" providerId="ADAL" clId="{93D3B72F-BD8C-41F8-A9ED-6EB6AB1940F1}" dt="2025-06-30T15:41:08.853" v="592" actId="2085"/>
          <ac:spMkLst>
            <pc:docMk/>
            <pc:sldMk cId="0" sldId="258"/>
            <ac:spMk id="296" creationId="{00000000-0000-0000-0000-000000000000}"/>
          </ac:spMkLst>
        </pc:spChg>
        <pc:spChg chg="mod">
          <ac:chgData name="Glaze, Andrea (VIRGINIA WORKS)" userId="7a67fb3f-38de-4cc8-95d9-3b09d6498c13" providerId="ADAL" clId="{93D3B72F-BD8C-41F8-A9ED-6EB6AB1940F1}" dt="2025-06-30T15:42:01.812" v="603" actId="404"/>
          <ac:spMkLst>
            <pc:docMk/>
            <pc:sldMk cId="0" sldId="258"/>
            <ac:spMk id="297" creationId="{00000000-0000-0000-0000-000000000000}"/>
          </ac:spMkLst>
        </pc:spChg>
        <pc:spChg chg="mod">
          <ac:chgData name="Glaze, Andrea (VIRGINIA WORKS)" userId="7a67fb3f-38de-4cc8-95d9-3b09d6498c13" providerId="ADAL" clId="{93D3B72F-BD8C-41F8-A9ED-6EB6AB1940F1}" dt="2025-06-30T15:41:22.715" v="594" actId="2085"/>
          <ac:spMkLst>
            <pc:docMk/>
            <pc:sldMk cId="0" sldId="258"/>
            <ac:spMk id="299" creationId="{00000000-0000-0000-0000-000000000000}"/>
          </ac:spMkLst>
        </pc:spChg>
        <pc:spChg chg="mod">
          <ac:chgData name="Glaze, Andrea (VIRGINIA WORKS)" userId="7a67fb3f-38de-4cc8-95d9-3b09d6498c13" providerId="ADAL" clId="{93D3B72F-BD8C-41F8-A9ED-6EB6AB1940F1}" dt="2025-06-30T15:41:42.741" v="599" actId="20577"/>
          <ac:spMkLst>
            <pc:docMk/>
            <pc:sldMk cId="0" sldId="258"/>
            <ac:spMk id="300" creationId="{00000000-0000-0000-0000-000000000000}"/>
          </ac:spMkLst>
        </pc:spChg>
        <pc:spChg chg="mod">
          <ac:chgData name="Glaze, Andrea (VIRGINIA WORKS)" userId="7a67fb3f-38de-4cc8-95d9-3b09d6498c13" providerId="ADAL" clId="{93D3B72F-BD8C-41F8-A9ED-6EB6AB1940F1}" dt="2025-06-30T15:41:38.838" v="598" actId="403"/>
          <ac:spMkLst>
            <pc:docMk/>
            <pc:sldMk cId="0" sldId="258"/>
            <ac:spMk id="304" creationId="{00000000-0000-0000-0000-000000000000}"/>
          </ac:spMkLst>
        </pc:spChg>
        <pc:grpChg chg="del">
          <ac:chgData name="Glaze, Andrea (VIRGINIA WORKS)" userId="7a67fb3f-38de-4cc8-95d9-3b09d6498c13" providerId="ADAL" clId="{93D3B72F-BD8C-41F8-A9ED-6EB6AB1940F1}" dt="2025-06-30T21:52:14.963" v="2238" actId="478"/>
          <ac:grpSpMkLst>
            <pc:docMk/>
            <pc:sldMk cId="0" sldId="258"/>
            <ac:grpSpMk id="2" creationId="{6E6E05B6-2320-3851-9D07-200952E5195B}"/>
          </ac:grpSpMkLst>
        </pc:grpChg>
      </pc:sldChg>
      <pc:sldChg chg="addSp delSp modSp mod modNotes">
        <pc:chgData name="Glaze, Andrea (VIRGINIA WORKS)" userId="7a67fb3f-38de-4cc8-95d9-3b09d6498c13" providerId="ADAL" clId="{93D3B72F-BD8C-41F8-A9ED-6EB6AB1940F1}" dt="2025-06-30T22:00:07.446" v="2334" actId="1076"/>
        <pc:sldMkLst>
          <pc:docMk/>
          <pc:sldMk cId="2218168484" sldId="259"/>
        </pc:sldMkLst>
        <pc:spChg chg="add mod">
          <ac:chgData name="Glaze, Andrea (VIRGINIA WORKS)" userId="7a67fb3f-38de-4cc8-95d9-3b09d6498c13" providerId="ADAL" clId="{93D3B72F-BD8C-41F8-A9ED-6EB6AB1940F1}" dt="2025-06-30T21:59:32.751" v="2326"/>
          <ac:spMkLst>
            <pc:docMk/>
            <pc:sldMk cId="2218168484" sldId="259"/>
            <ac:spMk id="2" creationId="{2A4A0BE7-E396-B16F-8502-5F9163BA2C5D}"/>
          </ac:spMkLst>
        </pc:spChg>
        <pc:spChg chg="add mod">
          <ac:chgData name="Glaze, Andrea (VIRGINIA WORKS)" userId="7a67fb3f-38de-4cc8-95d9-3b09d6498c13" providerId="ADAL" clId="{93D3B72F-BD8C-41F8-A9ED-6EB6AB1940F1}" dt="2025-06-30T21:59:40.057" v="2327"/>
          <ac:spMkLst>
            <pc:docMk/>
            <pc:sldMk cId="2218168484" sldId="259"/>
            <ac:spMk id="4" creationId="{F6C31D56-AEE2-7B86-CFB3-D8F3836739F7}"/>
          </ac:spMkLst>
        </pc:spChg>
        <pc:spChg chg="del">
          <ac:chgData name="Glaze, Andrea (VIRGINIA WORKS)" userId="7a67fb3f-38de-4cc8-95d9-3b09d6498c13" providerId="ADAL" clId="{93D3B72F-BD8C-41F8-A9ED-6EB6AB1940F1}" dt="2025-06-30T21:59:24.930" v="2325" actId="478"/>
          <ac:spMkLst>
            <pc:docMk/>
            <pc:sldMk cId="2218168484" sldId="259"/>
            <ac:spMk id="5" creationId="{1998EF77-C136-E404-6940-AD566B579E3B}"/>
          </ac:spMkLst>
        </pc:spChg>
        <pc:spChg chg="add mod">
          <ac:chgData name="Glaze, Andrea (VIRGINIA WORKS)" userId="7a67fb3f-38de-4cc8-95d9-3b09d6498c13" providerId="ADAL" clId="{93D3B72F-BD8C-41F8-A9ED-6EB6AB1940F1}" dt="2025-06-30T21:59:40.057" v="2327"/>
          <ac:spMkLst>
            <pc:docMk/>
            <pc:sldMk cId="2218168484" sldId="259"/>
            <ac:spMk id="6" creationId="{594302F6-36D9-A62E-CF63-09B82CB6CB36}"/>
          </ac:spMkLst>
        </pc:spChg>
        <pc:spChg chg="add mod">
          <ac:chgData name="Glaze, Andrea (VIRGINIA WORKS)" userId="7a67fb3f-38de-4cc8-95d9-3b09d6498c13" providerId="ADAL" clId="{93D3B72F-BD8C-41F8-A9ED-6EB6AB1940F1}" dt="2025-06-30T21:59:54.037" v="2329"/>
          <ac:spMkLst>
            <pc:docMk/>
            <pc:sldMk cId="2218168484" sldId="259"/>
            <ac:spMk id="8" creationId="{01937634-12D2-418B-8DA8-051EF8717C7F}"/>
          </ac:spMkLst>
        </pc:spChg>
        <pc:spChg chg="del">
          <ac:chgData name="Glaze, Andrea (VIRGINIA WORKS)" userId="7a67fb3f-38de-4cc8-95d9-3b09d6498c13" providerId="ADAL" clId="{93D3B72F-BD8C-41F8-A9ED-6EB6AB1940F1}" dt="2025-06-30T21:59:22.592" v="2322" actId="478"/>
          <ac:spMkLst>
            <pc:docMk/>
            <pc:sldMk cId="2218168484" sldId="259"/>
            <ac:spMk id="18" creationId="{19F756AD-26D8-9242-BD9F-8BC88C5F07DC}"/>
          </ac:spMkLst>
        </pc:spChg>
        <pc:spChg chg="del">
          <ac:chgData name="Glaze, Andrea (VIRGINIA WORKS)" userId="7a67fb3f-38de-4cc8-95d9-3b09d6498c13" providerId="ADAL" clId="{93D3B72F-BD8C-41F8-A9ED-6EB6AB1940F1}" dt="2025-06-30T21:59:24.337" v="2324" actId="478"/>
          <ac:spMkLst>
            <pc:docMk/>
            <pc:sldMk cId="2218168484" sldId="259"/>
            <ac:spMk id="22" creationId="{8E684E33-B819-1A62-E7A1-A44F2ADC49C0}"/>
          </ac:spMkLst>
        </pc:spChg>
        <pc:spChg chg="mod">
          <ac:chgData name="Glaze, Andrea (VIRGINIA WORKS)" userId="7a67fb3f-38de-4cc8-95d9-3b09d6498c13" providerId="ADAL" clId="{93D3B72F-BD8C-41F8-A9ED-6EB6AB1940F1}" dt="2025-06-30T17:45:53.653" v="1568" actId="404"/>
          <ac:spMkLst>
            <pc:docMk/>
            <pc:sldMk cId="2218168484" sldId="259"/>
            <ac:spMk id="23" creationId="{6BFD7E53-76FA-A6B3-0FEC-EA442A4C1487}"/>
          </ac:spMkLst>
        </pc:spChg>
        <pc:spChg chg="mod">
          <ac:chgData name="Glaze, Andrea (VIRGINIA WORKS)" userId="7a67fb3f-38de-4cc8-95d9-3b09d6498c13" providerId="ADAL" clId="{93D3B72F-BD8C-41F8-A9ED-6EB6AB1940F1}" dt="2025-06-30T17:46:17.275" v="1573" actId="14100"/>
          <ac:spMkLst>
            <pc:docMk/>
            <pc:sldMk cId="2218168484" sldId="259"/>
            <ac:spMk id="27" creationId="{CBB5A86C-028A-14A8-B159-7C54D2DEE23D}"/>
          </ac:spMkLst>
        </pc:spChg>
        <pc:spChg chg="mod">
          <ac:chgData name="Glaze, Andrea (VIRGINIA WORKS)" userId="7a67fb3f-38de-4cc8-95d9-3b09d6498c13" providerId="ADAL" clId="{93D3B72F-BD8C-41F8-A9ED-6EB6AB1940F1}" dt="2025-06-30T17:46:32.642" v="1577" actId="6549"/>
          <ac:spMkLst>
            <pc:docMk/>
            <pc:sldMk cId="2218168484" sldId="259"/>
            <ac:spMk id="28" creationId="{4375D758-BE22-9DC7-7BF6-BF0C3E07E533}"/>
          </ac:spMkLst>
        </pc:spChg>
        <pc:spChg chg="mod">
          <ac:chgData name="Glaze, Andrea (VIRGINIA WORKS)" userId="7a67fb3f-38de-4cc8-95d9-3b09d6498c13" providerId="ADAL" clId="{93D3B72F-BD8C-41F8-A9ED-6EB6AB1940F1}" dt="2025-06-30T17:46:42.571" v="1578" actId="114"/>
          <ac:spMkLst>
            <pc:docMk/>
            <pc:sldMk cId="2218168484" sldId="259"/>
            <ac:spMk id="30" creationId="{9C9BC339-6979-FF5C-6B9A-151506B412F2}"/>
          </ac:spMkLst>
        </pc:spChg>
        <pc:spChg chg="mod">
          <ac:chgData name="Glaze, Andrea (VIRGINIA WORKS)" userId="7a67fb3f-38de-4cc8-95d9-3b09d6498c13" providerId="ADAL" clId="{93D3B72F-BD8C-41F8-A9ED-6EB6AB1940F1}" dt="2025-06-30T17:46:49.173" v="1579" actId="114"/>
          <ac:spMkLst>
            <pc:docMk/>
            <pc:sldMk cId="2218168484" sldId="259"/>
            <ac:spMk id="33" creationId="{58FB8C99-C8E9-E22F-8BF2-A87524AAFFF9}"/>
          </ac:spMkLst>
        </pc:spChg>
        <pc:spChg chg="mod">
          <ac:chgData name="Glaze, Andrea (VIRGINIA WORKS)" userId="7a67fb3f-38de-4cc8-95d9-3b09d6498c13" providerId="ADAL" clId="{93D3B72F-BD8C-41F8-A9ED-6EB6AB1940F1}" dt="2025-06-30T17:46:53.995" v="1580" actId="114"/>
          <ac:spMkLst>
            <pc:docMk/>
            <pc:sldMk cId="2218168484" sldId="259"/>
            <ac:spMk id="36" creationId="{4B2FF76F-747B-C12B-5C65-B8A0DD82F66D}"/>
          </ac:spMkLst>
        </pc:spChg>
        <pc:spChg chg="mod">
          <ac:chgData name="Glaze, Andrea (VIRGINIA WORKS)" userId="7a67fb3f-38de-4cc8-95d9-3b09d6498c13" providerId="ADAL" clId="{93D3B72F-BD8C-41F8-A9ED-6EB6AB1940F1}" dt="2025-06-30T22:00:07.446" v="2334" actId="1076"/>
          <ac:spMkLst>
            <pc:docMk/>
            <pc:sldMk cId="2218168484" sldId="259"/>
            <ac:spMk id="84" creationId="{6A42B9E6-6807-F534-0451-20DFF23C0A1D}"/>
          </ac:spMkLst>
        </pc:spChg>
        <pc:picChg chg="add mod">
          <ac:chgData name="Glaze, Andrea (VIRGINIA WORKS)" userId="7a67fb3f-38de-4cc8-95d9-3b09d6498c13" providerId="ADAL" clId="{93D3B72F-BD8C-41F8-A9ED-6EB6AB1940F1}" dt="2025-06-30T21:59:48.594" v="2328"/>
          <ac:picMkLst>
            <pc:docMk/>
            <pc:sldMk cId="2218168484" sldId="259"/>
            <ac:picMk id="7" creationId="{8E0221EE-8853-4E8F-8C4D-1D0CC9BFC214}"/>
          </ac:picMkLst>
        </pc:picChg>
        <pc:picChg chg="del">
          <ac:chgData name="Glaze, Andrea (VIRGINIA WORKS)" userId="7a67fb3f-38de-4cc8-95d9-3b09d6498c13" providerId="ADAL" clId="{93D3B72F-BD8C-41F8-A9ED-6EB6AB1940F1}" dt="2025-06-30T21:59:23.508" v="2323" actId="478"/>
          <ac:picMkLst>
            <pc:docMk/>
            <pc:sldMk cId="2218168484" sldId="259"/>
            <ac:picMk id="25" creationId="{09B96FFD-84DE-3D29-F7C0-D3659AEB95D1}"/>
          </ac:picMkLst>
        </pc:picChg>
      </pc:sldChg>
      <pc:sldChg chg="modSp mod modNotes">
        <pc:chgData name="Glaze, Andrea (VIRGINIA WORKS)" userId="7a67fb3f-38de-4cc8-95d9-3b09d6498c13" providerId="ADAL" clId="{93D3B72F-BD8C-41F8-A9ED-6EB6AB1940F1}" dt="2025-06-30T21:47:20.507" v="2231"/>
        <pc:sldMkLst>
          <pc:docMk/>
          <pc:sldMk cId="2425706358" sldId="260"/>
        </pc:sldMkLst>
        <pc:spChg chg="mod">
          <ac:chgData name="Glaze, Andrea (VIRGINIA WORKS)" userId="7a67fb3f-38de-4cc8-95d9-3b09d6498c13" providerId="ADAL" clId="{93D3B72F-BD8C-41F8-A9ED-6EB6AB1940F1}" dt="2025-06-30T16:15:43.012" v="883" actId="114"/>
          <ac:spMkLst>
            <pc:docMk/>
            <pc:sldMk cId="2425706358" sldId="260"/>
            <ac:spMk id="7" creationId="{A4F0FE5E-6847-ED90-FD29-F775B7FC99E2}"/>
          </ac:spMkLst>
        </pc:spChg>
        <pc:spChg chg="mod">
          <ac:chgData name="Glaze, Andrea (VIRGINIA WORKS)" userId="7a67fb3f-38de-4cc8-95d9-3b09d6498c13" providerId="ADAL" clId="{93D3B72F-BD8C-41F8-A9ED-6EB6AB1940F1}" dt="2025-06-30T16:15:11.420" v="873" actId="114"/>
          <ac:spMkLst>
            <pc:docMk/>
            <pc:sldMk cId="2425706358" sldId="260"/>
            <ac:spMk id="13" creationId="{A40F313B-F6D4-C746-8299-A85C6250F41E}"/>
          </ac:spMkLst>
        </pc:spChg>
        <pc:spChg chg="mod">
          <ac:chgData name="Glaze, Andrea (VIRGINIA WORKS)" userId="7a67fb3f-38de-4cc8-95d9-3b09d6498c13" providerId="ADAL" clId="{93D3B72F-BD8C-41F8-A9ED-6EB6AB1940F1}" dt="2025-06-30T16:15:31.651" v="880" actId="6549"/>
          <ac:spMkLst>
            <pc:docMk/>
            <pc:sldMk cId="2425706358" sldId="260"/>
            <ac:spMk id="14" creationId="{64145E4A-F3B6-0F94-DA51-2881EF91BBD6}"/>
          </ac:spMkLst>
        </pc:spChg>
        <pc:spChg chg="mod">
          <ac:chgData name="Glaze, Andrea (VIRGINIA WORKS)" userId="7a67fb3f-38de-4cc8-95d9-3b09d6498c13" providerId="ADAL" clId="{93D3B72F-BD8C-41F8-A9ED-6EB6AB1940F1}" dt="2025-06-30T16:15:35.436" v="881" actId="114"/>
          <ac:spMkLst>
            <pc:docMk/>
            <pc:sldMk cId="2425706358" sldId="260"/>
            <ac:spMk id="19" creationId="{B056081A-8E44-A693-4ADE-90D02198FEAC}"/>
          </ac:spMkLst>
        </pc:spChg>
        <pc:spChg chg="mod">
          <ac:chgData name="Glaze, Andrea (VIRGINIA WORKS)" userId="7a67fb3f-38de-4cc8-95d9-3b09d6498c13" providerId="ADAL" clId="{93D3B72F-BD8C-41F8-A9ED-6EB6AB1940F1}" dt="2025-06-30T16:18:30.806" v="932"/>
          <ac:spMkLst>
            <pc:docMk/>
            <pc:sldMk cId="2425706358" sldId="260"/>
            <ac:spMk id="21" creationId="{92317956-2411-64B5-71CA-2B743C89BD1F}"/>
          </ac:spMkLst>
        </pc:spChg>
        <pc:spChg chg="mod">
          <ac:chgData name="Glaze, Andrea (VIRGINIA WORKS)" userId="7a67fb3f-38de-4cc8-95d9-3b09d6498c13" providerId="ADAL" clId="{93D3B72F-BD8C-41F8-A9ED-6EB6AB1940F1}" dt="2025-06-30T16:15:38.819" v="882" actId="114"/>
          <ac:spMkLst>
            <pc:docMk/>
            <pc:sldMk cId="2425706358" sldId="260"/>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2437697126" sldId="261"/>
        </pc:sldMkLst>
        <pc:spChg chg="mod">
          <ac:chgData name="Glaze, Andrea (VIRGINIA WORKS)" userId="7a67fb3f-38de-4cc8-95d9-3b09d6498c13" providerId="ADAL" clId="{93D3B72F-BD8C-41F8-A9ED-6EB6AB1940F1}" dt="2025-06-30T17:50:38.994" v="1644" actId="114"/>
          <ac:spMkLst>
            <pc:docMk/>
            <pc:sldMk cId="2437697126" sldId="261"/>
            <ac:spMk id="13" creationId="{A40F313B-F6D4-C746-8299-A85C6250F41E}"/>
          </ac:spMkLst>
        </pc:spChg>
        <pc:spChg chg="mod">
          <ac:chgData name="Glaze, Andrea (VIRGINIA WORKS)" userId="7a67fb3f-38de-4cc8-95d9-3b09d6498c13" providerId="ADAL" clId="{93D3B72F-BD8C-41F8-A9ED-6EB6AB1940F1}" dt="2025-06-30T17:50:45.819" v="1646" actId="404"/>
          <ac:spMkLst>
            <pc:docMk/>
            <pc:sldMk cId="2437697126" sldId="261"/>
            <ac:spMk id="14" creationId="{64145E4A-F3B6-0F94-DA51-2881EF91BBD6}"/>
          </ac:spMkLst>
        </pc:spChg>
        <pc:spChg chg="mod">
          <ac:chgData name="Glaze, Andrea (VIRGINIA WORKS)" userId="7a67fb3f-38de-4cc8-95d9-3b09d6498c13" providerId="ADAL" clId="{93D3B72F-BD8C-41F8-A9ED-6EB6AB1940F1}" dt="2025-06-30T17:50:49.666" v="1647" actId="114"/>
          <ac:spMkLst>
            <pc:docMk/>
            <pc:sldMk cId="2437697126" sldId="261"/>
            <ac:spMk id="19" creationId="{B056081A-8E44-A693-4ADE-90D02198FEAC}"/>
          </ac:spMkLst>
        </pc:spChg>
        <pc:spChg chg="mod">
          <ac:chgData name="Glaze, Andrea (VIRGINIA WORKS)" userId="7a67fb3f-38de-4cc8-95d9-3b09d6498c13" providerId="ADAL" clId="{93D3B72F-BD8C-41F8-A9ED-6EB6AB1940F1}" dt="2025-06-30T17:50:30.466" v="1643" actId="404"/>
          <ac:spMkLst>
            <pc:docMk/>
            <pc:sldMk cId="2437697126" sldId="261"/>
            <ac:spMk id="23" creationId="{6BFD7E53-76FA-A6B3-0FEC-EA442A4C1487}"/>
          </ac:spMkLst>
        </pc:spChg>
        <pc:spChg chg="mod">
          <ac:chgData name="Glaze, Andrea (VIRGINIA WORKS)" userId="7a67fb3f-38de-4cc8-95d9-3b09d6498c13" providerId="ADAL" clId="{93D3B72F-BD8C-41F8-A9ED-6EB6AB1940F1}" dt="2025-06-30T17:50:53.787" v="1648" actId="114"/>
          <ac:spMkLst>
            <pc:docMk/>
            <pc:sldMk cId="2437697126" sldId="261"/>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3325511560" sldId="262"/>
        </pc:sldMkLst>
        <pc:spChg chg="mod">
          <ac:chgData name="Glaze, Andrea (VIRGINIA WORKS)" userId="7a67fb3f-38de-4cc8-95d9-3b09d6498c13" providerId="ADAL" clId="{93D3B72F-BD8C-41F8-A9ED-6EB6AB1940F1}" dt="2025-06-30T17:47:58.890" v="1595" actId="20577"/>
          <ac:spMkLst>
            <pc:docMk/>
            <pc:sldMk cId="3325511560" sldId="262"/>
            <ac:spMk id="19" creationId="{B056081A-8E44-A693-4ADE-90D02198FEAC}"/>
          </ac:spMkLst>
        </pc:spChg>
      </pc:sldChg>
      <pc:sldChg chg="modSp mod">
        <pc:chgData name="Glaze, Andrea (VIRGINIA WORKS)" userId="7a67fb3f-38de-4cc8-95d9-3b09d6498c13" providerId="ADAL" clId="{93D3B72F-BD8C-41F8-A9ED-6EB6AB1940F1}" dt="2025-06-30T13:19:52.918" v="43" actId="20577"/>
        <pc:sldMkLst>
          <pc:docMk/>
          <pc:sldMk cId="517358935" sldId="2147476641"/>
        </pc:sldMkLst>
        <pc:spChg chg="mod">
          <ac:chgData name="Glaze, Andrea (VIRGINIA WORKS)" userId="7a67fb3f-38de-4cc8-95d9-3b09d6498c13" providerId="ADAL" clId="{93D3B72F-BD8C-41F8-A9ED-6EB6AB1940F1}" dt="2025-06-30T13:19:52.918" v="43" actId="20577"/>
          <ac:spMkLst>
            <pc:docMk/>
            <pc:sldMk cId="517358935" sldId="2147476641"/>
            <ac:spMk id="3" creationId="{1903DDC2-EBC0-8071-AEB4-A1C91F806923}"/>
          </ac:spMkLst>
        </pc:spChg>
      </pc:sldChg>
      <pc:sldChg chg="del">
        <pc:chgData name="Glaze, Andrea (VIRGINIA WORKS)" userId="7a67fb3f-38de-4cc8-95d9-3b09d6498c13" providerId="ADAL" clId="{93D3B72F-BD8C-41F8-A9ED-6EB6AB1940F1}" dt="2025-06-30T18:00:54.279" v="1843" actId="47"/>
        <pc:sldMkLst>
          <pc:docMk/>
          <pc:sldMk cId="3106813161" sldId="2147476805"/>
        </pc:sldMkLst>
      </pc:sldChg>
      <pc:sldChg chg="del">
        <pc:chgData name="Glaze, Andrea (VIRGINIA WORKS)" userId="7a67fb3f-38de-4cc8-95d9-3b09d6498c13" providerId="ADAL" clId="{93D3B72F-BD8C-41F8-A9ED-6EB6AB1940F1}" dt="2025-06-30T18:00:53.441" v="1842" actId="47"/>
        <pc:sldMkLst>
          <pc:docMk/>
          <pc:sldMk cId="1568248604" sldId="2147476808"/>
        </pc:sldMkLst>
      </pc:sldChg>
      <pc:sldChg chg="modSp mod modNotes">
        <pc:chgData name="Glaze, Andrea (VIRGINIA WORKS)" userId="7a67fb3f-38de-4cc8-95d9-3b09d6498c13" providerId="ADAL" clId="{93D3B72F-BD8C-41F8-A9ED-6EB6AB1940F1}" dt="2025-06-30T21:47:20.507" v="2231"/>
        <pc:sldMkLst>
          <pc:docMk/>
          <pc:sldMk cId="4177804392" sldId="2147476809"/>
        </pc:sldMkLst>
        <pc:spChg chg="mod">
          <ac:chgData name="Glaze, Andrea (VIRGINIA WORKS)" userId="7a67fb3f-38de-4cc8-95d9-3b09d6498c13" providerId="ADAL" clId="{93D3B72F-BD8C-41F8-A9ED-6EB6AB1940F1}" dt="2025-06-30T16:28:28.425" v="1285" actId="114"/>
          <ac:spMkLst>
            <pc:docMk/>
            <pc:sldMk cId="4177804392" sldId="2147476809"/>
            <ac:spMk id="13" creationId="{A40F313B-F6D4-C746-8299-A85C6250F41E}"/>
          </ac:spMkLst>
        </pc:spChg>
        <pc:spChg chg="mod">
          <ac:chgData name="Glaze, Andrea (VIRGINIA WORKS)" userId="7a67fb3f-38de-4cc8-95d9-3b09d6498c13" providerId="ADAL" clId="{93D3B72F-BD8C-41F8-A9ED-6EB6AB1940F1}" dt="2025-06-30T16:28:32.856" v="1286" actId="114"/>
          <ac:spMkLst>
            <pc:docMk/>
            <pc:sldMk cId="4177804392" sldId="2147476809"/>
            <ac:spMk id="14" creationId="{64145E4A-F3B6-0F94-DA51-2881EF91BBD6}"/>
          </ac:spMkLst>
        </pc:spChg>
        <pc:spChg chg="mod">
          <ac:chgData name="Glaze, Andrea (VIRGINIA WORKS)" userId="7a67fb3f-38de-4cc8-95d9-3b09d6498c13" providerId="ADAL" clId="{93D3B72F-BD8C-41F8-A9ED-6EB6AB1940F1}" dt="2025-06-30T16:28:37.097" v="1287" actId="114"/>
          <ac:spMkLst>
            <pc:docMk/>
            <pc:sldMk cId="4177804392" sldId="2147476809"/>
            <ac:spMk id="19" creationId="{B056081A-8E44-A693-4ADE-90D02198FEAC}"/>
          </ac:spMkLst>
        </pc:spChg>
        <pc:spChg chg="mod">
          <ac:chgData name="Glaze, Andrea (VIRGINIA WORKS)" userId="7a67fb3f-38de-4cc8-95d9-3b09d6498c13" providerId="ADAL" clId="{93D3B72F-BD8C-41F8-A9ED-6EB6AB1940F1}" dt="2025-06-30T16:28:11.926" v="1280" actId="20577"/>
          <ac:spMkLst>
            <pc:docMk/>
            <pc:sldMk cId="4177804392" sldId="2147476809"/>
            <ac:spMk id="21" creationId="{92317956-2411-64B5-71CA-2B743C89BD1F}"/>
          </ac:spMkLst>
        </pc:spChg>
        <pc:spChg chg="mod">
          <ac:chgData name="Glaze, Andrea (VIRGINIA WORKS)" userId="7a67fb3f-38de-4cc8-95d9-3b09d6498c13" providerId="ADAL" clId="{93D3B72F-BD8C-41F8-A9ED-6EB6AB1940F1}" dt="2025-06-30T16:27:12.769" v="1172" actId="404"/>
          <ac:spMkLst>
            <pc:docMk/>
            <pc:sldMk cId="4177804392" sldId="2147476809"/>
            <ac:spMk id="23" creationId="{6BFD7E53-76FA-A6B3-0FEC-EA442A4C1487}"/>
          </ac:spMkLst>
        </pc:spChg>
        <pc:spChg chg="mod">
          <ac:chgData name="Glaze, Andrea (VIRGINIA WORKS)" userId="7a67fb3f-38de-4cc8-95d9-3b09d6498c13" providerId="ADAL" clId="{93D3B72F-BD8C-41F8-A9ED-6EB6AB1940F1}" dt="2025-06-30T16:28:41.537" v="1289" actId="114"/>
          <ac:spMkLst>
            <pc:docMk/>
            <pc:sldMk cId="4177804392" sldId="2147476809"/>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530761674" sldId="2147476811"/>
        </pc:sldMkLst>
        <pc:spChg chg="mod">
          <ac:chgData name="Glaze, Andrea (VIRGINIA WORKS)" userId="7a67fb3f-38de-4cc8-95d9-3b09d6498c13" providerId="ADAL" clId="{93D3B72F-BD8C-41F8-A9ED-6EB6AB1940F1}" dt="2025-06-30T16:18:58.906" v="934" actId="20577"/>
          <ac:spMkLst>
            <pc:docMk/>
            <pc:sldMk cId="530761674" sldId="2147476811"/>
            <ac:spMk id="14" creationId="{64145E4A-F3B6-0F94-DA51-2881EF91BBD6}"/>
          </ac:spMkLst>
        </pc:spChg>
        <pc:spChg chg="mod">
          <ac:chgData name="Glaze, Andrea (VIRGINIA WORKS)" userId="7a67fb3f-38de-4cc8-95d9-3b09d6498c13" providerId="ADAL" clId="{93D3B72F-BD8C-41F8-A9ED-6EB6AB1940F1}" dt="2025-06-30T16:19:48.195" v="991" actId="114"/>
          <ac:spMkLst>
            <pc:docMk/>
            <pc:sldMk cId="530761674" sldId="2147476811"/>
            <ac:spMk id="21" creationId="{92317956-2411-64B5-71CA-2B743C89BD1F}"/>
          </ac:spMkLst>
        </pc:spChg>
        <pc:spChg chg="mod">
          <ac:chgData name="Glaze, Andrea (VIRGINIA WORKS)" userId="7a67fb3f-38de-4cc8-95d9-3b09d6498c13" providerId="ADAL" clId="{93D3B72F-BD8C-41F8-A9ED-6EB6AB1940F1}" dt="2025-06-30T16:19:09.120" v="942" actId="20577"/>
          <ac:spMkLst>
            <pc:docMk/>
            <pc:sldMk cId="530761674" sldId="2147476811"/>
            <ac:spMk id="23" creationId="{6BFD7E53-76FA-A6B3-0FEC-EA442A4C1487}"/>
          </ac:spMkLst>
        </pc:spChg>
      </pc:sldChg>
      <pc:sldChg chg="modSp mod modNotes">
        <pc:chgData name="Glaze, Andrea (VIRGINIA WORKS)" userId="7a67fb3f-38de-4cc8-95d9-3b09d6498c13" providerId="ADAL" clId="{93D3B72F-BD8C-41F8-A9ED-6EB6AB1940F1}" dt="2025-06-30T21:47:20.507" v="2231"/>
        <pc:sldMkLst>
          <pc:docMk/>
          <pc:sldMk cId="3420745276" sldId="2147476812"/>
        </pc:sldMkLst>
        <pc:spChg chg="mod">
          <ac:chgData name="Glaze, Andrea (VIRGINIA WORKS)" userId="7a67fb3f-38de-4cc8-95d9-3b09d6498c13" providerId="ADAL" clId="{93D3B72F-BD8C-41F8-A9ED-6EB6AB1940F1}" dt="2025-06-30T17:48:56.380" v="1604" actId="114"/>
          <ac:spMkLst>
            <pc:docMk/>
            <pc:sldMk cId="3420745276" sldId="2147476812"/>
            <ac:spMk id="6" creationId="{32A1572B-39E3-7982-2CF2-D4F17692D3E3}"/>
          </ac:spMkLst>
        </pc:spChg>
        <pc:spChg chg="mod">
          <ac:chgData name="Glaze, Andrea (VIRGINIA WORKS)" userId="7a67fb3f-38de-4cc8-95d9-3b09d6498c13" providerId="ADAL" clId="{93D3B72F-BD8C-41F8-A9ED-6EB6AB1940F1}" dt="2025-06-30T17:49:01.451" v="1605" actId="114"/>
          <ac:spMkLst>
            <pc:docMk/>
            <pc:sldMk cId="3420745276" sldId="2147476812"/>
            <ac:spMk id="8" creationId="{02A38256-F1EE-71D2-3C2A-E536C5030E26}"/>
          </ac:spMkLst>
        </pc:spChg>
        <pc:spChg chg="mod">
          <ac:chgData name="Glaze, Andrea (VIRGINIA WORKS)" userId="7a67fb3f-38de-4cc8-95d9-3b09d6498c13" providerId="ADAL" clId="{93D3B72F-BD8C-41F8-A9ED-6EB6AB1940F1}" dt="2025-06-30T17:49:05.780" v="1606" actId="114"/>
          <ac:spMkLst>
            <pc:docMk/>
            <pc:sldMk cId="3420745276" sldId="2147476812"/>
            <ac:spMk id="9" creationId="{A127C3AD-D49C-82A9-691C-0B578B42A238}"/>
          </ac:spMkLst>
        </pc:spChg>
        <pc:spChg chg="mod">
          <ac:chgData name="Glaze, Andrea (VIRGINIA WORKS)" userId="7a67fb3f-38de-4cc8-95d9-3b09d6498c13" providerId="ADAL" clId="{93D3B72F-BD8C-41F8-A9ED-6EB6AB1940F1}" dt="2025-06-30T17:49:09.852" v="1607" actId="114"/>
          <ac:spMkLst>
            <pc:docMk/>
            <pc:sldMk cId="3420745276" sldId="2147476812"/>
            <ac:spMk id="11" creationId="{4BB4EE71-246A-4779-3771-F632E5E19546}"/>
          </ac:spMkLst>
        </pc:spChg>
      </pc:sldChg>
      <pc:sldChg chg="addSp delSp modSp mod modNotes">
        <pc:chgData name="Glaze, Andrea (VIRGINIA WORKS)" userId="7a67fb3f-38de-4cc8-95d9-3b09d6498c13" providerId="ADAL" clId="{93D3B72F-BD8C-41F8-A9ED-6EB6AB1940F1}" dt="2025-06-30T22:01:41.308" v="2345"/>
        <pc:sldMkLst>
          <pc:docMk/>
          <pc:sldMk cId="1475265025" sldId="2147476813"/>
        </pc:sldMkLst>
        <pc:spChg chg="add mod">
          <ac:chgData name="Glaze, Andrea (VIRGINIA WORKS)" userId="7a67fb3f-38de-4cc8-95d9-3b09d6498c13" providerId="ADAL" clId="{93D3B72F-BD8C-41F8-A9ED-6EB6AB1940F1}" dt="2025-06-30T22:01:17.765" v="2343"/>
          <ac:spMkLst>
            <pc:docMk/>
            <pc:sldMk cId="1475265025" sldId="2147476813"/>
            <ac:spMk id="3" creationId="{443C44BB-1027-03F1-09B6-DD6DBB0FF955}"/>
          </ac:spMkLst>
        </pc:spChg>
        <pc:spChg chg="add mod">
          <ac:chgData name="Glaze, Andrea (VIRGINIA WORKS)" userId="7a67fb3f-38de-4cc8-95d9-3b09d6498c13" providerId="ADAL" clId="{93D3B72F-BD8C-41F8-A9ED-6EB6AB1940F1}" dt="2025-06-30T22:01:17.765" v="2343"/>
          <ac:spMkLst>
            <pc:docMk/>
            <pc:sldMk cId="1475265025" sldId="2147476813"/>
            <ac:spMk id="6" creationId="{BE7684E8-EA89-1DAE-6EAD-F8507BA8B171}"/>
          </ac:spMkLst>
        </pc:spChg>
        <pc:spChg chg="add mod">
          <ac:chgData name="Glaze, Andrea (VIRGINIA WORKS)" userId="7a67fb3f-38de-4cc8-95d9-3b09d6498c13" providerId="ADAL" clId="{93D3B72F-BD8C-41F8-A9ED-6EB6AB1940F1}" dt="2025-06-30T22:01:36.119" v="2344"/>
          <ac:spMkLst>
            <pc:docMk/>
            <pc:sldMk cId="1475265025" sldId="2147476813"/>
            <ac:spMk id="11" creationId="{A42E9D18-B884-22E4-D46D-DFE179D68489}"/>
          </ac:spMkLst>
        </pc:spChg>
        <pc:spChg chg="mod">
          <ac:chgData name="Glaze, Andrea (VIRGINIA WORKS)" userId="7a67fb3f-38de-4cc8-95d9-3b09d6498c13" providerId="ADAL" clId="{93D3B72F-BD8C-41F8-A9ED-6EB6AB1940F1}" dt="2025-06-30T17:52:09.680" v="1696" actId="20577"/>
          <ac:spMkLst>
            <pc:docMk/>
            <pc:sldMk cId="1475265025" sldId="2147476813"/>
            <ac:spMk id="14" creationId="{64145E4A-F3B6-0F94-DA51-2881EF91BBD6}"/>
          </ac:spMkLst>
        </pc:spChg>
        <pc:spChg chg="mod">
          <ac:chgData name="Glaze, Andrea (VIRGINIA WORKS)" userId="7a67fb3f-38de-4cc8-95d9-3b09d6498c13" providerId="ADAL" clId="{93D3B72F-BD8C-41F8-A9ED-6EB6AB1940F1}" dt="2025-06-30T17:51:57.033" v="1691" actId="20577"/>
          <ac:spMkLst>
            <pc:docMk/>
            <pc:sldMk cId="1475265025" sldId="2147476813"/>
            <ac:spMk id="21" creationId="{92317956-2411-64B5-71CA-2B743C89BD1F}"/>
          </ac:spMkLst>
        </pc:spChg>
        <pc:spChg chg="del">
          <ac:chgData name="Glaze, Andrea (VIRGINIA WORKS)" userId="7a67fb3f-38de-4cc8-95d9-3b09d6498c13" providerId="ADAL" clId="{93D3B72F-BD8C-41F8-A9ED-6EB6AB1940F1}" dt="2025-06-30T22:01:03.627" v="2338" actId="478"/>
          <ac:spMkLst>
            <pc:docMk/>
            <pc:sldMk cId="1475265025" sldId="2147476813"/>
            <ac:spMk id="22" creationId="{494FD149-BE23-9673-F10B-D9CC4FBEA689}"/>
          </ac:spMkLst>
        </pc:spChg>
        <pc:spChg chg="mod">
          <ac:chgData name="Glaze, Andrea (VIRGINIA WORKS)" userId="7a67fb3f-38de-4cc8-95d9-3b09d6498c13" providerId="ADAL" clId="{93D3B72F-BD8C-41F8-A9ED-6EB6AB1940F1}" dt="2025-06-30T17:51:46.929" v="1677" actId="20577"/>
          <ac:spMkLst>
            <pc:docMk/>
            <pc:sldMk cId="1475265025" sldId="2147476813"/>
            <ac:spMk id="23" creationId="{6BFD7E53-76FA-A6B3-0FEC-EA442A4C1487}"/>
          </ac:spMkLst>
        </pc:spChg>
        <pc:spChg chg="del mod">
          <ac:chgData name="Glaze, Andrea (VIRGINIA WORKS)" userId="7a67fb3f-38de-4cc8-95d9-3b09d6498c13" providerId="ADAL" clId="{93D3B72F-BD8C-41F8-A9ED-6EB6AB1940F1}" dt="2025-06-30T22:01:05.821" v="2340" actId="478"/>
          <ac:spMkLst>
            <pc:docMk/>
            <pc:sldMk cId="1475265025" sldId="2147476813"/>
            <ac:spMk id="25" creationId="{BD771587-92DE-4A8A-C634-D918BAECFFA7}"/>
          </ac:spMkLst>
        </pc:spChg>
        <pc:spChg chg="del">
          <ac:chgData name="Glaze, Andrea (VIRGINIA WORKS)" userId="7a67fb3f-38de-4cc8-95d9-3b09d6498c13" providerId="ADAL" clId="{93D3B72F-BD8C-41F8-A9ED-6EB6AB1940F1}" dt="2025-06-30T22:01:08.811" v="2342" actId="478"/>
          <ac:spMkLst>
            <pc:docMk/>
            <pc:sldMk cId="1475265025" sldId="2147476813"/>
            <ac:spMk id="26" creationId="{1A25BD4B-18F9-FC74-90DC-75A48DA474D6}"/>
          </ac:spMkLst>
        </pc:spChg>
        <pc:picChg chg="add mod">
          <ac:chgData name="Glaze, Andrea (VIRGINIA WORKS)" userId="7a67fb3f-38de-4cc8-95d9-3b09d6498c13" providerId="ADAL" clId="{93D3B72F-BD8C-41F8-A9ED-6EB6AB1940F1}" dt="2025-06-30T22:01:41.308" v="2345"/>
          <ac:picMkLst>
            <pc:docMk/>
            <pc:sldMk cId="1475265025" sldId="2147476813"/>
            <ac:picMk id="12" creationId="{5419D3BD-D20F-7A29-7CE4-AA85B320AA31}"/>
          </ac:picMkLst>
        </pc:picChg>
        <pc:picChg chg="del">
          <ac:chgData name="Glaze, Andrea (VIRGINIA WORKS)" userId="7a67fb3f-38de-4cc8-95d9-3b09d6498c13" providerId="ADAL" clId="{93D3B72F-BD8C-41F8-A9ED-6EB6AB1940F1}" dt="2025-06-30T22:01:07.880" v="2341" actId="478"/>
          <ac:picMkLst>
            <pc:docMk/>
            <pc:sldMk cId="1475265025" sldId="2147476813"/>
            <ac:picMk id="27" creationId="{B174EA45-BBF9-D952-DEDA-F3B90F4C6172}"/>
          </ac:picMkLst>
        </pc:picChg>
      </pc:sldChg>
      <pc:sldChg chg="modSp mod modNotes">
        <pc:chgData name="Glaze, Andrea (VIRGINIA WORKS)" userId="7a67fb3f-38de-4cc8-95d9-3b09d6498c13" providerId="ADAL" clId="{93D3B72F-BD8C-41F8-A9ED-6EB6AB1940F1}" dt="2025-06-30T21:47:20.507" v="2231"/>
        <pc:sldMkLst>
          <pc:docMk/>
          <pc:sldMk cId="2941883833" sldId="2147476814"/>
        </pc:sldMkLst>
        <pc:spChg chg="mod">
          <ac:chgData name="Glaze, Andrea (VIRGINIA WORKS)" userId="7a67fb3f-38de-4cc8-95d9-3b09d6498c13" providerId="ADAL" clId="{93D3B72F-BD8C-41F8-A9ED-6EB6AB1940F1}" dt="2025-06-30T13:27:07.900" v="141" actId="114"/>
          <ac:spMkLst>
            <pc:docMk/>
            <pc:sldMk cId="2941883833" sldId="2147476814"/>
            <ac:spMk id="21" creationId="{92317956-2411-64B5-71CA-2B743C89BD1F}"/>
          </ac:spMkLst>
        </pc:spChg>
      </pc:sldChg>
      <pc:sldChg chg="modSp mod modNotes">
        <pc:chgData name="Glaze, Andrea (VIRGINIA WORKS)" userId="7a67fb3f-38de-4cc8-95d9-3b09d6498c13" providerId="ADAL" clId="{93D3B72F-BD8C-41F8-A9ED-6EB6AB1940F1}" dt="2025-06-30T21:47:20.507" v="2231"/>
        <pc:sldMkLst>
          <pc:docMk/>
          <pc:sldMk cId="2381939847" sldId="2147476815"/>
        </pc:sldMkLst>
        <pc:spChg chg="mod">
          <ac:chgData name="Glaze, Andrea (VIRGINIA WORKS)" userId="7a67fb3f-38de-4cc8-95d9-3b09d6498c13" providerId="ADAL" clId="{93D3B72F-BD8C-41F8-A9ED-6EB6AB1940F1}" dt="2025-06-30T16:20:28.699" v="1016" actId="114"/>
          <ac:spMkLst>
            <pc:docMk/>
            <pc:sldMk cId="2381939847" sldId="2147476815"/>
            <ac:spMk id="21" creationId="{92317956-2411-64B5-71CA-2B743C89BD1F}"/>
          </ac:spMkLst>
        </pc:spChg>
      </pc:sldChg>
      <pc:sldChg chg="modSp mod modNotes">
        <pc:chgData name="Glaze, Andrea (VIRGINIA WORKS)" userId="7a67fb3f-38de-4cc8-95d9-3b09d6498c13" providerId="ADAL" clId="{93D3B72F-BD8C-41F8-A9ED-6EB6AB1940F1}" dt="2025-06-30T21:47:20.507" v="2231"/>
        <pc:sldMkLst>
          <pc:docMk/>
          <pc:sldMk cId="2301353559" sldId="2147476817"/>
        </pc:sldMkLst>
        <pc:spChg chg="mod">
          <ac:chgData name="Glaze, Andrea (VIRGINIA WORKS)" userId="7a67fb3f-38de-4cc8-95d9-3b09d6498c13" providerId="ADAL" clId="{93D3B72F-BD8C-41F8-A9ED-6EB6AB1940F1}" dt="2025-06-30T15:52:11.144" v="764" actId="6549"/>
          <ac:spMkLst>
            <pc:docMk/>
            <pc:sldMk cId="2301353559" sldId="2147476817"/>
            <ac:spMk id="13" creationId="{A40F313B-F6D4-C746-8299-A85C6250F41E}"/>
          </ac:spMkLst>
        </pc:spChg>
        <pc:spChg chg="mod">
          <ac:chgData name="Glaze, Andrea (VIRGINIA WORKS)" userId="7a67fb3f-38de-4cc8-95d9-3b09d6498c13" providerId="ADAL" clId="{93D3B72F-BD8C-41F8-A9ED-6EB6AB1940F1}" dt="2025-06-30T15:52:12.667" v="765" actId="6549"/>
          <ac:spMkLst>
            <pc:docMk/>
            <pc:sldMk cId="2301353559" sldId="2147476817"/>
            <ac:spMk id="14" creationId="{64145E4A-F3B6-0F94-DA51-2881EF91BBD6}"/>
          </ac:spMkLst>
        </pc:spChg>
        <pc:spChg chg="mod">
          <ac:chgData name="Glaze, Andrea (VIRGINIA WORKS)" userId="7a67fb3f-38de-4cc8-95d9-3b09d6498c13" providerId="ADAL" clId="{93D3B72F-BD8C-41F8-A9ED-6EB6AB1940F1}" dt="2025-06-30T15:52:06.297" v="763" actId="20577"/>
          <ac:spMkLst>
            <pc:docMk/>
            <pc:sldMk cId="2301353559" sldId="2147476817"/>
            <ac:spMk id="19" creationId="{B056081A-8E44-A693-4ADE-90D02198FEAC}"/>
          </ac:spMkLst>
        </pc:spChg>
      </pc:sldChg>
      <pc:sldChg chg="modSp mod modNotes">
        <pc:chgData name="Glaze, Andrea (VIRGINIA WORKS)" userId="7a67fb3f-38de-4cc8-95d9-3b09d6498c13" providerId="ADAL" clId="{93D3B72F-BD8C-41F8-A9ED-6EB6AB1940F1}" dt="2025-06-30T21:47:20.507" v="2231"/>
        <pc:sldMkLst>
          <pc:docMk/>
          <pc:sldMk cId="573031654" sldId="2147476818"/>
        </pc:sldMkLst>
        <pc:spChg chg="mod">
          <ac:chgData name="Glaze, Andrea (VIRGINIA WORKS)" userId="7a67fb3f-38de-4cc8-95d9-3b09d6498c13" providerId="ADAL" clId="{93D3B72F-BD8C-41F8-A9ED-6EB6AB1940F1}" dt="2025-06-30T13:36:36.357" v="366"/>
          <ac:spMkLst>
            <pc:docMk/>
            <pc:sldMk cId="573031654" sldId="2147476818"/>
            <ac:spMk id="9" creationId="{B490661B-650B-AC40-811E-1B6D8F8DD966}"/>
          </ac:spMkLst>
        </pc:spChg>
        <pc:spChg chg="mod">
          <ac:chgData name="Glaze, Andrea (VIRGINIA WORKS)" userId="7a67fb3f-38de-4cc8-95d9-3b09d6498c13" providerId="ADAL" clId="{93D3B72F-BD8C-41F8-A9ED-6EB6AB1940F1}" dt="2025-06-30T13:36:43.105" v="368" actId="114"/>
          <ac:spMkLst>
            <pc:docMk/>
            <pc:sldMk cId="573031654" sldId="2147476818"/>
            <ac:spMk id="10" creationId="{B0AF3513-CECA-2715-5355-096F5C9ADB1B}"/>
          </ac:spMkLst>
        </pc:spChg>
        <pc:spChg chg="mod">
          <ac:chgData name="Glaze, Andrea (VIRGINIA WORKS)" userId="7a67fb3f-38de-4cc8-95d9-3b09d6498c13" providerId="ADAL" clId="{93D3B72F-BD8C-41F8-A9ED-6EB6AB1940F1}" dt="2025-06-30T13:37:12.192" v="376" actId="20577"/>
          <ac:spMkLst>
            <pc:docMk/>
            <pc:sldMk cId="573031654" sldId="2147476818"/>
            <ac:spMk id="11" creationId="{758F8CB5-8E46-EEB9-4ED1-97052D896D46}"/>
          </ac:spMkLst>
        </pc:spChg>
        <pc:spChg chg="mod">
          <ac:chgData name="Glaze, Andrea (VIRGINIA WORKS)" userId="7a67fb3f-38de-4cc8-95d9-3b09d6498c13" providerId="ADAL" clId="{93D3B72F-BD8C-41F8-A9ED-6EB6AB1940F1}" dt="2025-06-30T13:37:22.568" v="377" actId="20577"/>
          <ac:spMkLst>
            <pc:docMk/>
            <pc:sldMk cId="573031654" sldId="2147476818"/>
            <ac:spMk id="15" creationId="{5AACD321-98F0-60A5-5E4F-AD584F28A59D}"/>
          </ac:spMkLst>
        </pc:spChg>
        <pc:spChg chg="mod">
          <ac:chgData name="Glaze, Andrea (VIRGINIA WORKS)" userId="7a67fb3f-38de-4cc8-95d9-3b09d6498c13" providerId="ADAL" clId="{93D3B72F-BD8C-41F8-A9ED-6EB6AB1940F1}" dt="2025-06-30T13:36:56.970" v="374" actId="114"/>
          <ac:spMkLst>
            <pc:docMk/>
            <pc:sldMk cId="573031654" sldId="2147476818"/>
            <ac:spMk id="17" creationId="{4E7A1BED-C61E-A248-A5F3-50037E62497C}"/>
          </ac:spMkLst>
        </pc:spChg>
      </pc:sldChg>
      <pc:sldChg chg="modSp add del mod">
        <pc:chgData name="Glaze, Andrea (VIRGINIA WORKS)" userId="7a67fb3f-38de-4cc8-95d9-3b09d6498c13" providerId="ADAL" clId="{93D3B72F-BD8C-41F8-A9ED-6EB6AB1940F1}" dt="2025-06-30T13:21:12.097" v="44" actId="47"/>
        <pc:sldMkLst>
          <pc:docMk/>
          <pc:sldMk cId="1982489911" sldId="2147476819"/>
        </pc:sldMkLst>
      </pc:sldChg>
      <pc:sldChg chg="addSp delSp modSp mod modNotes">
        <pc:chgData name="Glaze, Andrea (VIRGINIA WORKS)" userId="7a67fb3f-38de-4cc8-95d9-3b09d6498c13" providerId="ADAL" clId="{93D3B72F-BD8C-41F8-A9ED-6EB6AB1940F1}" dt="2025-06-30T21:52:11.333" v="2237"/>
        <pc:sldMkLst>
          <pc:docMk/>
          <pc:sldMk cId="528971489" sldId="2147476820"/>
        </pc:sldMkLst>
        <pc:spChg chg="add mod">
          <ac:chgData name="Glaze, Andrea (VIRGINIA WORKS)" userId="7a67fb3f-38de-4cc8-95d9-3b09d6498c13" providerId="ADAL" clId="{93D3B72F-BD8C-41F8-A9ED-6EB6AB1940F1}" dt="2025-06-30T21:52:04.114" v="2236"/>
          <ac:spMkLst>
            <pc:docMk/>
            <pc:sldMk cId="528971489" sldId="2147476820"/>
            <ac:spMk id="2" creationId="{DF8D4DAE-DDF3-A7F5-5A6A-B0199EABCC9C}"/>
          </ac:spMkLst>
        </pc:spChg>
        <pc:spChg chg="add mod">
          <ac:chgData name="Glaze, Andrea (VIRGINIA WORKS)" userId="7a67fb3f-38de-4cc8-95d9-3b09d6498c13" providerId="ADAL" clId="{93D3B72F-BD8C-41F8-A9ED-6EB6AB1940F1}" dt="2025-06-30T21:52:04.114" v="2236"/>
          <ac:spMkLst>
            <pc:docMk/>
            <pc:sldMk cId="528971489" sldId="2147476820"/>
            <ac:spMk id="4" creationId="{8E0D0A74-5209-75FD-47FF-819255FEF579}"/>
          </ac:spMkLst>
        </pc:spChg>
        <pc:spChg chg="add mod">
          <ac:chgData name="Glaze, Andrea (VIRGINIA WORKS)" userId="7a67fb3f-38de-4cc8-95d9-3b09d6498c13" providerId="ADAL" clId="{93D3B72F-BD8C-41F8-A9ED-6EB6AB1940F1}" dt="2025-06-30T21:52:11.333" v="2237"/>
          <ac:spMkLst>
            <pc:docMk/>
            <pc:sldMk cId="528971489" sldId="2147476820"/>
            <ac:spMk id="5" creationId="{81917F13-3D02-8FB6-8AA6-94A7818AD5AA}"/>
          </ac:spMkLst>
        </pc:spChg>
        <pc:spChg chg="mod">
          <ac:chgData name="Glaze, Andrea (VIRGINIA WORKS)" userId="7a67fb3f-38de-4cc8-95d9-3b09d6498c13" providerId="ADAL" clId="{93D3B72F-BD8C-41F8-A9ED-6EB6AB1940F1}" dt="2025-06-30T15:40:33.430" v="584" actId="114"/>
          <ac:spMkLst>
            <pc:docMk/>
            <pc:sldMk cId="528971489" sldId="2147476820"/>
            <ac:spMk id="7" creationId="{A4F0FE5E-6847-ED90-FD29-F775B7FC99E2}"/>
          </ac:spMkLst>
        </pc:spChg>
        <pc:spChg chg="mod">
          <ac:chgData name="Glaze, Andrea (VIRGINIA WORKS)" userId="7a67fb3f-38de-4cc8-95d9-3b09d6498c13" providerId="ADAL" clId="{93D3B72F-BD8C-41F8-A9ED-6EB6AB1940F1}" dt="2025-06-30T15:40:11.397" v="582" actId="20577"/>
          <ac:spMkLst>
            <pc:docMk/>
            <pc:sldMk cId="528971489" sldId="2147476820"/>
            <ac:spMk id="13" creationId="{A40F313B-F6D4-C746-8299-A85C6250F41E}"/>
          </ac:spMkLst>
        </pc:spChg>
        <pc:spChg chg="mod">
          <ac:chgData name="Glaze, Andrea (VIRGINIA WORKS)" userId="7a67fb3f-38de-4cc8-95d9-3b09d6498c13" providerId="ADAL" clId="{93D3B72F-BD8C-41F8-A9ED-6EB6AB1940F1}" dt="2025-06-30T15:39:55.278" v="579" actId="403"/>
          <ac:spMkLst>
            <pc:docMk/>
            <pc:sldMk cId="528971489" sldId="2147476820"/>
            <ac:spMk id="14" creationId="{64145E4A-F3B6-0F94-DA51-2881EF91BBD6}"/>
          </ac:spMkLst>
        </pc:spChg>
        <pc:spChg chg="mod">
          <ac:chgData name="Glaze, Andrea (VIRGINIA WORKS)" userId="7a67fb3f-38de-4cc8-95d9-3b09d6498c13" providerId="ADAL" clId="{93D3B72F-BD8C-41F8-A9ED-6EB6AB1940F1}" dt="2025-06-30T15:40:00.143" v="580" actId="114"/>
          <ac:spMkLst>
            <pc:docMk/>
            <pc:sldMk cId="528971489" sldId="2147476820"/>
            <ac:spMk id="19" creationId="{B056081A-8E44-A693-4ADE-90D02198FEAC}"/>
          </ac:spMkLst>
        </pc:spChg>
        <pc:spChg chg="mod">
          <ac:chgData name="Glaze, Andrea (VIRGINIA WORKS)" userId="7a67fb3f-38de-4cc8-95d9-3b09d6498c13" providerId="ADAL" clId="{93D3B72F-BD8C-41F8-A9ED-6EB6AB1940F1}" dt="2025-06-30T15:37:55.559" v="563" actId="404"/>
          <ac:spMkLst>
            <pc:docMk/>
            <pc:sldMk cId="528971489" sldId="2147476820"/>
            <ac:spMk id="23" creationId="{6BFD7E53-76FA-A6B3-0FEC-EA442A4C1487}"/>
          </ac:spMkLst>
        </pc:spChg>
        <pc:spChg chg="mod">
          <ac:chgData name="Glaze, Andrea (VIRGINIA WORKS)" userId="7a67fb3f-38de-4cc8-95d9-3b09d6498c13" providerId="ADAL" clId="{93D3B72F-BD8C-41F8-A9ED-6EB6AB1940F1}" dt="2025-06-30T15:40:18.750" v="583" actId="404"/>
          <ac:spMkLst>
            <pc:docMk/>
            <pc:sldMk cId="528971489" sldId="2147476820"/>
            <ac:spMk id="29" creationId="{524A4836-71C4-C003-A34A-6337DE87AE3E}"/>
          </ac:spMkLst>
        </pc:spChg>
        <pc:spChg chg="del">
          <ac:chgData name="Glaze, Andrea (VIRGINIA WORKS)" userId="7a67fb3f-38de-4cc8-95d9-3b09d6498c13" providerId="ADAL" clId="{93D3B72F-BD8C-41F8-A9ED-6EB6AB1940F1}" dt="2025-06-30T21:51:42.661" v="2234" actId="478"/>
          <ac:spMkLst>
            <pc:docMk/>
            <pc:sldMk cId="528971489" sldId="2147476820"/>
            <ac:spMk id="31" creationId="{48DE1033-B405-2627-026D-9F36D7D38851}"/>
          </ac:spMkLst>
        </pc:spChg>
        <pc:spChg chg="del">
          <ac:chgData name="Glaze, Andrea (VIRGINIA WORKS)" userId="7a67fb3f-38de-4cc8-95d9-3b09d6498c13" providerId="ADAL" clId="{93D3B72F-BD8C-41F8-A9ED-6EB6AB1940F1}" dt="2025-06-30T21:51:41.324" v="2233" actId="478"/>
          <ac:spMkLst>
            <pc:docMk/>
            <pc:sldMk cId="528971489" sldId="2147476820"/>
            <ac:spMk id="33" creationId="{4C31C82A-FF18-614B-F460-BBCC06C8CACC}"/>
          </ac:spMkLst>
        </pc:spChg>
        <pc:grpChg chg="del">
          <ac:chgData name="Glaze, Andrea (VIRGINIA WORKS)" userId="7a67fb3f-38de-4cc8-95d9-3b09d6498c13" providerId="ADAL" clId="{93D3B72F-BD8C-41F8-A9ED-6EB6AB1940F1}" dt="2025-06-30T21:51:44.592" v="2235" actId="478"/>
          <ac:grpSpMkLst>
            <pc:docMk/>
            <pc:sldMk cId="528971489" sldId="2147476820"/>
            <ac:grpSpMk id="34" creationId="{410ED5AE-CDB3-FE47-6AE5-F1B3A5EDF5FD}"/>
          </ac:grpSpMkLst>
        </pc:grpChg>
        <pc:picChg chg="add mod">
          <ac:chgData name="Glaze, Andrea (VIRGINIA WORKS)" userId="7a67fb3f-38de-4cc8-95d9-3b09d6498c13" providerId="ADAL" clId="{93D3B72F-BD8C-41F8-A9ED-6EB6AB1940F1}" dt="2025-06-30T21:52:04.114" v="2236"/>
          <ac:picMkLst>
            <pc:docMk/>
            <pc:sldMk cId="528971489" sldId="2147476820"/>
            <ac:picMk id="3" creationId="{4C89641A-FB29-D9E6-AAD1-7DEC528D0848}"/>
          </ac:picMkLst>
        </pc:picChg>
      </pc:sldChg>
      <pc:sldChg chg="addSp delSp modSp mod modNotes">
        <pc:chgData name="Glaze, Andrea (VIRGINIA WORKS)" userId="7a67fb3f-38de-4cc8-95d9-3b09d6498c13" providerId="ADAL" clId="{93D3B72F-BD8C-41F8-A9ED-6EB6AB1940F1}" dt="2025-06-30T21:53:06.747" v="2247"/>
        <pc:sldMkLst>
          <pc:docMk/>
          <pc:sldMk cId="1402466973" sldId="2147476821"/>
        </pc:sldMkLst>
        <pc:spChg chg="add mod">
          <ac:chgData name="Glaze, Andrea (VIRGINIA WORKS)" userId="7a67fb3f-38de-4cc8-95d9-3b09d6498c13" providerId="ADAL" clId="{93D3B72F-BD8C-41F8-A9ED-6EB6AB1940F1}" dt="2025-06-30T21:53:06.747" v="2247"/>
          <ac:spMkLst>
            <pc:docMk/>
            <pc:sldMk cId="1402466973" sldId="2147476821"/>
            <ac:spMk id="4" creationId="{BE83FFD0-588B-E866-AA4D-8D4A54231EC1}"/>
          </ac:spMkLst>
        </pc:spChg>
        <pc:spChg chg="add mod">
          <ac:chgData name="Glaze, Andrea (VIRGINIA WORKS)" userId="7a67fb3f-38de-4cc8-95d9-3b09d6498c13" providerId="ADAL" clId="{93D3B72F-BD8C-41F8-A9ED-6EB6AB1940F1}" dt="2025-06-30T21:53:06.747" v="2247"/>
          <ac:spMkLst>
            <pc:docMk/>
            <pc:sldMk cId="1402466973" sldId="2147476821"/>
            <ac:spMk id="6" creationId="{D2E869ED-3D8B-10AE-2DA2-E0A2A0B03C18}"/>
          </ac:spMkLst>
        </pc:spChg>
        <pc:spChg chg="mod">
          <ac:chgData name="Glaze, Andrea (VIRGINIA WORKS)" userId="7a67fb3f-38de-4cc8-95d9-3b09d6498c13" providerId="ADAL" clId="{93D3B72F-BD8C-41F8-A9ED-6EB6AB1940F1}" dt="2025-06-30T21:53:06.747" v="2247"/>
          <ac:spMkLst>
            <pc:docMk/>
            <pc:sldMk cId="1402466973" sldId="2147476821"/>
            <ac:spMk id="10" creationId="{15B5F0DA-ACA4-8182-1607-3FC0A40F0E40}"/>
          </ac:spMkLst>
        </pc:spChg>
        <pc:spChg chg="mod">
          <ac:chgData name="Glaze, Andrea (VIRGINIA WORKS)" userId="7a67fb3f-38de-4cc8-95d9-3b09d6498c13" providerId="ADAL" clId="{93D3B72F-BD8C-41F8-A9ED-6EB6AB1940F1}" dt="2025-06-30T15:47:14.691" v="715" actId="6549"/>
          <ac:spMkLst>
            <pc:docMk/>
            <pc:sldMk cId="1402466973" sldId="2147476821"/>
            <ac:spMk id="13" creationId="{A40F313B-F6D4-C746-8299-A85C6250F41E}"/>
          </ac:spMkLst>
        </pc:spChg>
        <pc:spChg chg="mod">
          <ac:chgData name="Glaze, Andrea (VIRGINIA WORKS)" userId="7a67fb3f-38de-4cc8-95d9-3b09d6498c13" providerId="ADAL" clId="{93D3B72F-BD8C-41F8-A9ED-6EB6AB1940F1}" dt="2025-06-30T15:47:03.339" v="713" actId="114"/>
          <ac:spMkLst>
            <pc:docMk/>
            <pc:sldMk cId="1402466973" sldId="2147476821"/>
            <ac:spMk id="14" creationId="{64145E4A-F3B6-0F94-DA51-2881EF91BBD6}"/>
          </ac:spMkLst>
        </pc:spChg>
        <pc:spChg chg="mod">
          <ac:chgData name="Glaze, Andrea (VIRGINIA WORKS)" userId="7a67fb3f-38de-4cc8-95d9-3b09d6498c13" providerId="ADAL" clId="{93D3B72F-BD8C-41F8-A9ED-6EB6AB1940F1}" dt="2025-06-30T15:46:57.148" v="711" actId="114"/>
          <ac:spMkLst>
            <pc:docMk/>
            <pc:sldMk cId="1402466973" sldId="2147476821"/>
            <ac:spMk id="19" creationId="{B056081A-8E44-A693-4ADE-90D02198FEAC}"/>
          </ac:spMkLst>
        </pc:spChg>
        <pc:spChg chg="mod">
          <ac:chgData name="Glaze, Andrea (VIRGINIA WORKS)" userId="7a67fb3f-38de-4cc8-95d9-3b09d6498c13" providerId="ADAL" clId="{93D3B72F-BD8C-41F8-A9ED-6EB6AB1940F1}" dt="2025-06-30T15:46:54.221" v="710" actId="114"/>
          <ac:spMkLst>
            <pc:docMk/>
            <pc:sldMk cId="1402466973" sldId="2147476821"/>
            <ac:spMk id="29" creationId="{524A4836-71C4-C003-A34A-6337DE87AE3E}"/>
          </ac:spMkLst>
        </pc:spChg>
        <pc:spChg chg="del">
          <ac:chgData name="Glaze, Andrea (VIRGINIA WORKS)" userId="7a67fb3f-38de-4cc8-95d9-3b09d6498c13" providerId="ADAL" clId="{93D3B72F-BD8C-41F8-A9ED-6EB6AB1940F1}" dt="2025-06-30T21:52:50.966" v="2244" actId="478"/>
          <ac:spMkLst>
            <pc:docMk/>
            <pc:sldMk cId="1402466973" sldId="2147476821"/>
            <ac:spMk id="33" creationId="{E29E3C36-42A4-E8D5-8A5E-11A8E2387532}"/>
          </ac:spMkLst>
        </pc:spChg>
        <pc:spChg chg="del">
          <ac:chgData name="Glaze, Andrea (VIRGINIA WORKS)" userId="7a67fb3f-38de-4cc8-95d9-3b09d6498c13" providerId="ADAL" clId="{93D3B72F-BD8C-41F8-A9ED-6EB6AB1940F1}" dt="2025-06-30T21:52:50.247" v="2243" actId="478"/>
          <ac:spMkLst>
            <pc:docMk/>
            <pc:sldMk cId="1402466973" sldId="2147476821"/>
            <ac:spMk id="34" creationId="{C48CC400-989D-49B6-59C7-788188E98710}"/>
          </ac:spMkLst>
        </pc:spChg>
        <pc:spChg chg="del mod">
          <ac:chgData name="Glaze, Andrea (VIRGINIA WORKS)" userId="7a67fb3f-38de-4cc8-95d9-3b09d6498c13" providerId="ADAL" clId="{93D3B72F-BD8C-41F8-A9ED-6EB6AB1940F1}" dt="2025-06-30T21:52:54.597" v="2246" actId="478"/>
          <ac:spMkLst>
            <pc:docMk/>
            <pc:sldMk cId="1402466973" sldId="2147476821"/>
            <ac:spMk id="36" creationId="{98B31B7B-373C-45E0-A3B3-033AA0297CEC}"/>
          </ac:spMkLst>
        </pc:spChg>
        <pc:grpChg chg="add mod">
          <ac:chgData name="Glaze, Andrea (VIRGINIA WORKS)" userId="7a67fb3f-38de-4cc8-95d9-3b09d6498c13" providerId="ADAL" clId="{93D3B72F-BD8C-41F8-A9ED-6EB6AB1940F1}" dt="2025-06-30T21:53:06.747" v="2247"/>
          <ac:grpSpMkLst>
            <pc:docMk/>
            <pc:sldMk cId="1402466973" sldId="2147476821"/>
            <ac:grpSpMk id="8" creationId="{9D70FCA7-E16B-A0DA-843C-69882E7FEB59}"/>
          </ac:grpSpMkLst>
        </pc:grpChg>
        <pc:picChg chg="mod">
          <ac:chgData name="Glaze, Andrea (VIRGINIA WORKS)" userId="7a67fb3f-38de-4cc8-95d9-3b09d6498c13" providerId="ADAL" clId="{93D3B72F-BD8C-41F8-A9ED-6EB6AB1940F1}" dt="2025-06-30T21:53:06.747" v="2247"/>
          <ac:picMkLst>
            <pc:docMk/>
            <pc:sldMk cId="1402466973" sldId="2147476821"/>
            <ac:picMk id="9" creationId="{784BC0D8-6C4D-167F-368B-1D9D8C69F6B4}"/>
          </ac:picMkLst>
        </pc:picChg>
        <pc:picChg chg="del">
          <ac:chgData name="Glaze, Andrea (VIRGINIA WORKS)" userId="7a67fb3f-38de-4cc8-95d9-3b09d6498c13" providerId="ADAL" clId="{93D3B72F-BD8C-41F8-A9ED-6EB6AB1940F1}" dt="2025-06-30T21:52:52.687" v="2245" actId="478"/>
          <ac:picMkLst>
            <pc:docMk/>
            <pc:sldMk cId="1402466973" sldId="2147476821"/>
            <ac:picMk id="35" creationId="{5DEB8833-FF4E-9E49-85BF-DA43CB828E44}"/>
          </ac:picMkLst>
        </pc:picChg>
      </pc:sldChg>
      <pc:sldChg chg="modSp mod modNotes">
        <pc:chgData name="Glaze, Andrea (VIRGINIA WORKS)" userId="7a67fb3f-38de-4cc8-95d9-3b09d6498c13" providerId="ADAL" clId="{93D3B72F-BD8C-41F8-A9ED-6EB6AB1940F1}" dt="2025-06-30T21:47:20.507" v="2231"/>
        <pc:sldMkLst>
          <pc:docMk/>
          <pc:sldMk cId="2844825617" sldId="2147476822"/>
        </pc:sldMkLst>
        <pc:spChg chg="mod">
          <ac:chgData name="Glaze, Andrea (VIRGINIA WORKS)" userId="7a67fb3f-38de-4cc8-95d9-3b09d6498c13" providerId="ADAL" clId="{93D3B72F-BD8C-41F8-A9ED-6EB6AB1940F1}" dt="2025-06-30T15:55:28.564" v="839" actId="2711"/>
          <ac:spMkLst>
            <pc:docMk/>
            <pc:sldMk cId="2844825617" sldId="2147476822"/>
            <ac:spMk id="13" creationId="{A40F313B-F6D4-C746-8299-A85C6250F41E}"/>
          </ac:spMkLst>
        </pc:spChg>
        <pc:spChg chg="mod">
          <ac:chgData name="Glaze, Andrea (VIRGINIA WORKS)" userId="7a67fb3f-38de-4cc8-95d9-3b09d6498c13" providerId="ADAL" clId="{93D3B72F-BD8C-41F8-A9ED-6EB6AB1940F1}" dt="2025-06-30T15:54:04.858" v="834" actId="114"/>
          <ac:spMkLst>
            <pc:docMk/>
            <pc:sldMk cId="2844825617" sldId="2147476822"/>
            <ac:spMk id="14" creationId="{64145E4A-F3B6-0F94-DA51-2881EF91BBD6}"/>
          </ac:spMkLst>
        </pc:spChg>
        <pc:spChg chg="mod">
          <ac:chgData name="Glaze, Andrea (VIRGINIA WORKS)" userId="7a67fb3f-38de-4cc8-95d9-3b09d6498c13" providerId="ADAL" clId="{93D3B72F-BD8C-41F8-A9ED-6EB6AB1940F1}" dt="2025-06-30T15:54:09.170" v="835" actId="120"/>
          <ac:spMkLst>
            <pc:docMk/>
            <pc:sldMk cId="2844825617" sldId="2147476822"/>
            <ac:spMk id="19" creationId="{B056081A-8E44-A693-4ADE-90D02198FEAC}"/>
          </ac:spMkLst>
        </pc:spChg>
        <pc:spChg chg="mod">
          <ac:chgData name="Glaze, Andrea (VIRGINIA WORKS)" userId="7a67fb3f-38de-4cc8-95d9-3b09d6498c13" providerId="ADAL" clId="{93D3B72F-BD8C-41F8-A9ED-6EB6AB1940F1}" dt="2025-06-30T15:55:08.216" v="838" actId="6549"/>
          <ac:spMkLst>
            <pc:docMk/>
            <pc:sldMk cId="2844825617" sldId="2147476822"/>
            <ac:spMk id="21" creationId="{92317956-2411-64B5-71CA-2B743C89BD1F}"/>
          </ac:spMkLst>
        </pc:spChg>
        <pc:spChg chg="mod">
          <ac:chgData name="Glaze, Andrea (VIRGINIA WORKS)" userId="7a67fb3f-38de-4cc8-95d9-3b09d6498c13" providerId="ADAL" clId="{93D3B72F-BD8C-41F8-A9ED-6EB6AB1940F1}" dt="2025-06-30T15:55:36.730" v="840" actId="2711"/>
          <ac:spMkLst>
            <pc:docMk/>
            <pc:sldMk cId="2844825617" sldId="2147476822"/>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42731024" sldId="2147476825"/>
        </pc:sldMkLst>
        <pc:spChg chg="mod">
          <ac:chgData name="Glaze, Andrea (VIRGINIA WORKS)" userId="7a67fb3f-38de-4cc8-95d9-3b09d6498c13" providerId="ADAL" clId="{93D3B72F-BD8C-41F8-A9ED-6EB6AB1940F1}" dt="2025-06-30T17:45:14.171" v="1515" actId="404"/>
          <ac:spMkLst>
            <pc:docMk/>
            <pc:sldMk cId="42731024" sldId="2147476825"/>
            <ac:spMk id="13" creationId="{A40F313B-F6D4-C746-8299-A85C6250F41E}"/>
          </ac:spMkLst>
        </pc:spChg>
        <pc:spChg chg="mod">
          <ac:chgData name="Glaze, Andrea (VIRGINIA WORKS)" userId="7a67fb3f-38de-4cc8-95d9-3b09d6498c13" providerId="ADAL" clId="{93D3B72F-BD8C-41F8-A9ED-6EB6AB1940F1}" dt="2025-06-30T17:44:57.429" v="1512" actId="403"/>
          <ac:spMkLst>
            <pc:docMk/>
            <pc:sldMk cId="42731024" sldId="2147476825"/>
            <ac:spMk id="14" creationId="{64145E4A-F3B6-0F94-DA51-2881EF91BBD6}"/>
          </ac:spMkLst>
        </pc:spChg>
        <pc:spChg chg="mod">
          <ac:chgData name="Glaze, Andrea (VIRGINIA WORKS)" userId="7a67fb3f-38de-4cc8-95d9-3b09d6498c13" providerId="ADAL" clId="{93D3B72F-BD8C-41F8-A9ED-6EB6AB1940F1}" dt="2025-06-30T17:45:18.725" v="1516" actId="114"/>
          <ac:spMkLst>
            <pc:docMk/>
            <pc:sldMk cId="42731024" sldId="2147476825"/>
            <ac:spMk id="19" creationId="{B056081A-8E44-A693-4ADE-90D02198FEAC}"/>
          </ac:spMkLst>
        </pc:spChg>
        <pc:spChg chg="mod">
          <ac:chgData name="Glaze, Andrea (VIRGINIA WORKS)" userId="7a67fb3f-38de-4cc8-95d9-3b09d6498c13" providerId="ADAL" clId="{93D3B72F-BD8C-41F8-A9ED-6EB6AB1940F1}" dt="2025-06-30T17:45:22.524" v="1517" actId="114"/>
          <ac:spMkLst>
            <pc:docMk/>
            <pc:sldMk cId="42731024" sldId="2147476825"/>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2274475794" sldId="2147476826"/>
        </pc:sldMkLst>
        <pc:spChg chg="mod">
          <ac:chgData name="Glaze, Andrea (VIRGINIA WORKS)" userId="7a67fb3f-38de-4cc8-95d9-3b09d6498c13" providerId="ADAL" clId="{93D3B72F-BD8C-41F8-A9ED-6EB6AB1940F1}" dt="2025-06-30T15:50:46.915" v="748" actId="114"/>
          <ac:spMkLst>
            <pc:docMk/>
            <pc:sldMk cId="2274475794" sldId="2147476826"/>
            <ac:spMk id="13" creationId="{A40F313B-F6D4-C746-8299-A85C6250F41E}"/>
          </ac:spMkLst>
        </pc:spChg>
        <pc:spChg chg="mod">
          <ac:chgData name="Glaze, Andrea (VIRGINIA WORKS)" userId="7a67fb3f-38de-4cc8-95d9-3b09d6498c13" providerId="ADAL" clId="{93D3B72F-BD8C-41F8-A9ED-6EB6AB1940F1}" dt="2025-06-30T15:50:57.065" v="750" actId="20577"/>
          <ac:spMkLst>
            <pc:docMk/>
            <pc:sldMk cId="2274475794" sldId="2147476826"/>
            <ac:spMk id="14" creationId="{64145E4A-F3B6-0F94-DA51-2881EF91BBD6}"/>
          </ac:spMkLst>
        </pc:spChg>
        <pc:spChg chg="mod">
          <ac:chgData name="Glaze, Andrea (VIRGINIA WORKS)" userId="7a67fb3f-38de-4cc8-95d9-3b09d6498c13" providerId="ADAL" clId="{93D3B72F-BD8C-41F8-A9ED-6EB6AB1940F1}" dt="2025-06-30T15:51:01.739" v="751" actId="114"/>
          <ac:spMkLst>
            <pc:docMk/>
            <pc:sldMk cId="2274475794" sldId="2147476826"/>
            <ac:spMk id="19" creationId="{B056081A-8E44-A693-4ADE-90D02198FEAC}"/>
          </ac:spMkLst>
        </pc:spChg>
        <pc:spChg chg="mod">
          <ac:chgData name="Glaze, Andrea (VIRGINIA WORKS)" userId="7a67fb3f-38de-4cc8-95d9-3b09d6498c13" providerId="ADAL" clId="{93D3B72F-BD8C-41F8-A9ED-6EB6AB1940F1}" dt="2025-06-30T15:51:05.018" v="752" actId="114"/>
          <ac:spMkLst>
            <pc:docMk/>
            <pc:sldMk cId="2274475794" sldId="2147476826"/>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3961113234" sldId="2147476827"/>
        </pc:sldMkLst>
        <pc:spChg chg="mod">
          <ac:chgData name="Glaze, Andrea (VIRGINIA WORKS)" userId="7a67fb3f-38de-4cc8-95d9-3b09d6498c13" providerId="ADAL" clId="{93D3B72F-BD8C-41F8-A9ED-6EB6AB1940F1}" dt="2025-06-30T15:50:14.251" v="741" actId="114"/>
          <ac:spMkLst>
            <pc:docMk/>
            <pc:sldMk cId="3961113234" sldId="2147476827"/>
            <ac:spMk id="13" creationId="{A40F313B-F6D4-C746-8299-A85C6250F41E}"/>
          </ac:spMkLst>
        </pc:spChg>
        <pc:spChg chg="mod">
          <ac:chgData name="Glaze, Andrea (VIRGINIA WORKS)" userId="7a67fb3f-38de-4cc8-95d9-3b09d6498c13" providerId="ADAL" clId="{93D3B72F-BD8C-41F8-A9ED-6EB6AB1940F1}" dt="2025-06-30T15:50:22.066" v="745" actId="404"/>
          <ac:spMkLst>
            <pc:docMk/>
            <pc:sldMk cId="3961113234" sldId="2147476827"/>
            <ac:spMk id="14" creationId="{64145E4A-F3B6-0F94-DA51-2881EF91BBD6}"/>
          </ac:spMkLst>
        </pc:spChg>
        <pc:spChg chg="mod">
          <ac:chgData name="Glaze, Andrea (VIRGINIA WORKS)" userId="7a67fb3f-38de-4cc8-95d9-3b09d6498c13" providerId="ADAL" clId="{93D3B72F-BD8C-41F8-A9ED-6EB6AB1940F1}" dt="2025-06-30T15:50:25.763" v="746" actId="114"/>
          <ac:spMkLst>
            <pc:docMk/>
            <pc:sldMk cId="3961113234" sldId="2147476827"/>
            <ac:spMk id="19" creationId="{B056081A-8E44-A693-4ADE-90D02198FEAC}"/>
          </ac:spMkLst>
        </pc:spChg>
        <pc:spChg chg="mod">
          <ac:chgData name="Glaze, Andrea (VIRGINIA WORKS)" userId="7a67fb3f-38de-4cc8-95d9-3b09d6498c13" providerId="ADAL" clId="{93D3B72F-BD8C-41F8-A9ED-6EB6AB1940F1}" dt="2025-06-30T15:50:02.779" v="739" actId="404"/>
          <ac:spMkLst>
            <pc:docMk/>
            <pc:sldMk cId="3961113234" sldId="2147476827"/>
            <ac:spMk id="23" creationId="{6BFD7E53-76FA-A6B3-0FEC-EA442A4C1487}"/>
          </ac:spMkLst>
        </pc:spChg>
        <pc:spChg chg="mod">
          <ac:chgData name="Glaze, Andrea (VIRGINIA WORKS)" userId="7a67fb3f-38de-4cc8-95d9-3b09d6498c13" providerId="ADAL" clId="{93D3B72F-BD8C-41F8-A9ED-6EB6AB1940F1}" dt="2025-06-30T15:50:29.931" v="747" actId="114"/>
          <ac:spMkLst>
            <pc:docMk/>
            <pc:sldMk cId="3961113234" sldId="2147476827"/>
            <ac:spMk id="29" creationId="{524A4836-71C4-C003-A34A-6337DE87AE3E}"/>
          </ac:spMkLst>
        </pc:spChg>
      </pc:sldChg>
      <pc:sldChg chg="modNotes">
        <pc:chgData name="Glaze, Andrea (VIRGINIA WORKS)" userId="7a67fb3f-38de-4cc8-95d9-3b09d6498c13" providerId="ADAL" clId="{93D3B72F-BD8C-41F8-A9ED-6EB6AB1940F1}" dt="2025-06-30T21:47:20.507" v="2231"/>
        <pc:sldMkLst>
          <pc:docMk/>
          <pc:sldMk cId="1010795120" sldId="2147476828"/>
        </pc:sldMkLst>
      </pc:sldChg>
      <pc:sldChg chg="addSp delSp modSp mod modNotes">
        <pc:chgData name="Glaze, Andrea (VIRGINIA WORKS)" userId="7a67fb3f-38de-4cc8-95d9-3b09d6498c13" providerId="ADAL" clId="{93D3B72F-BD8C-41F8-A9ED-6EB6AB1940F1}" dt="2025-06-30T21:58:28.304" v="2321"/>
        <pc:sldMkLst>
          <pc:docMk/>
          <pc:sldMk cId="3059090721" sldId="2147476829"/>
        </pc:sldMkLst>
        <pc:spChg chg="mod">
          <ac:chgData name="Glaze, Andrea (VIRGINIA WORKS)" userId="7a67fb3f-38de-4cc8-95d9-3b09d6498c13" providerId="ADAL" clId="{93D3B72F-BD8C-41F8-A9ED-6EB6AB1940F1}" dt="2025-06-30T16:18:30.806" v="932"/>
          <ac:spMkLst>
            <pc:docMk/>
            <pc:sldMk cId="3059090721" sldId="2147476829"/>
            <ac:spMk id="2" creationId="{29E5B18A-F05B-3CC1-0FAB-0395265F22E7}"/>
          </ac:spMkLst>
        </pc:spChg>
        <pc:spChg chg="add mod">
          <ac:chgData name="Glaze, Andrea (VIRGINIA WORKS)" userId="7a67fb3f-38de-4cc8-95d9-3b09d6498c13" providerId="ADAL" clId="{93D3B72F-BD8C-41F8-A9ED-6EB6AB1940F1}" dt="2025-06-30T21:58:10.256" v="2317"/>
          <ac:spMkLst>
            <pc:docMk/>
            <pc:sldMk cId="3059090721" sldId="2147476829"/>
            <ac:spMk id="5" creationId="{38693C88-1001-C9E7-0525-71E2E2B85B10}"/>
          </ac:spMkLst>
        </pc:spChg>
        <pc:spChg chg="add mod">
          <ac:chgData name="Glaze, Andrea (VIRGINIA WORKS)" userId="7a67fb3f-38de-4cc8-95d9-3b09d6498c13" providerId="ADAL" clId="{93D3B72F-BD8C-41F8-A9ED-6EB6AB1940F1}" dt="2025-06-30T21:58:10.256" v="2317"/>
          <ac:spMkLst>
            <pc:docMk/>
            <pc:sldMk cId="3059090721" sldId="2147476829"/>
            <ac:spMk id="7" creationId="{DBE6E33D-8C92-B88D-1C97-F82F54B251E9}"/>
          </ac:spMkLst>
        </pc:spChg>
        <pc:spChg chg="add mod">
          <ac:chgData name="Glaze, Andrea (VIRGINIA WORKS)" userId="7a67fb3f-38de-4cc8-95d9-3b09d6498c13" providerId="ADAL" clId="{93D3B72F-BD8C-41F8-A9ED-6EB6AB1940F1}" dt="2025-06-30T21:58:18.251" v="2318"/>
          <ac:spMkLst>
            <pc:docMk/>
            <pc:sldMk cId="3059090721" sldId="2147476829"/>
            <ac:spMk id="10" creationId="{B0967BB2-A8C4-4CB6-C799-EC7A2D5ADF96}"/>
          </ac:spMkLst>
        </pc:spChg>
        <pc:spChg chg="del">
          <ac:chgData name="Glaze, Andrea (VIRGINIA WORKS)" userId="7a67fb3f-38de-4cc8-95d9-3b09d6498c13" providerId="ADAL" clId="{93D3B72F-BD8C-41F8-A9ED-6EB6AB1940F1}" dt="2025-06-30T21:57:56.647" v="2312" actId="478"/>
          <ac:spMkLst>
            <pc:docMk/>
            <pc:sldMk cId="3059090721" sldId="2147476829"/>
            <ac:spMk id="18" creationId="{A96DC02D-1C23-001C-658D-47E13DD13D59}"/>
          </ac:spMkLst>
        </pc:spChg>
        <pc:spChg chg="del mod">
          <ac:chgData name="Glaze, Andrea (VIRGINIA WORKS)" userId="7a67fb3f-38de-4cc8-95d9-3b09d6498c13" providerId="ADAL" clId="{93D3B72F-BD8C-41F8-A9ED-6EB6AB1940F1}" dt="2025-06-30T21:57:59.600" v="2315" actId="478"/>
          <ac:spMkLst>
            <pc:docMk/>
            <pc:sldMk cId="3059090721" sldId="2147476829"/>
            <ac:spMk id="22" creationId="{CE413E67-BE03-6CA6-EEE6-81675C5DB4CD}"/>
          </ac:spMkLst>
        </pc:spChg>
        <pc:spChg chg="del">
          <ac:chgData name="Glaze, Andrea (VIRGINIA WORKS)" userId="7a67fb3f-38de-4cc8-95d9-3b09d6498c13" providerId="ADAL" clId="{93D3B72F-BD8C-41F8-A9ED-6EB6AB1940F1}" dt="2025-06-30T21:57:57.424" v="2313" actId="478"/>
          <ac:spMkLst>
            <pc:docMk/>
            <pc:sldMk cId="3059090721" sldId="2147476829"/>
            <ac:spMk id="25" creationId="{6B666640-268C-3F00-B4F0-2C64F5C6A563}"/>
          </ac:spMkLst>
        </pc:spChg>
        <pc:picChg chg="add mod">
          <ac:chgData name="Glaze, Andrea (VIRGINIA WORKS)" userId="7a67fb3f-38de-4cc8-95d9-3b09d6498c13" providerId="ADAL" clId="{93D3B72F-BD8C-41F8-A9ED-6EB6AB1940F1}" dt="2025-06-30T21:58:28.304" v="2321"/>
          <ac:picMkLst>
            <pc:docMk/>
            <pc:sldMk cId="3059090721" sldId="2147476829"/>
            <ac:picMk id="11" creationId="{B59C7464-A60E-6E8E-8A4E-A6B499FF67CD}"/>
          </ac:picMkLst>
        </pc:picChg>
        <pc:picChg chg="del">
          <ac:chgData name="Glaze, Andrea (VIRGINIA WORKS)" userId="7a67fb3f-38de-4cc8-95d9-3b09d6498c13" providerId="ADAL" clId="{93D3B72F-BD8C-41F8-A9ED-6EB6AB1940F1}" dt="2025-06-30T21:58:00.544" v="2316" actId="478"/>
          <ac:picMkLst>
            <pc:docMk/>
            <pc:sldMk cId="3059090721" sldId="2147476829"/>
            <ac:picMk id="26" creationId="{E63257C7-985F-4B28-E42D-6C50A98057C2}"/>
          </ac:picMkLst>
        </pc:picChg>
      </pc:sldChg>
      <pc:sldChg chg="modSp mod modNotes">
        <pc:chgData name="Glaze, Andrea (VIRGINIA WORKS)" userId="7a67fb3f-38de-4cc8-95d9-3b09d6498c13" providerId="ADAL" clId="{93D3B72F-BD8C-41F8-A9ED-6EB6AB1940F1}" dt="2025-06-30T21:47:20.507" v="2231"/>
        <pc:sldMkLst>
          <pc:docMk/>
          <pc:sldMk cId="1054898717" sldId="2147476830"/>
        </pc:sldMkLst>
        <pc:spChg chg="mod">
          <ac:chgData name="Glaze, Andrea (VIRGINIA WORKS)" userId="7a67fb3f-38de-4cc8-95d9-3b09d6498c13" providerId="ADAL" clId="{93D3B72F-BD8C-41F8-A9ED-6EB6AB1940F1}" dt="2025-06-30T16:26:04.376" v="1159" actId="6549"/>
          <ac:spMkLst>
            <pc:docMk/>
            <pc:sldMk cId="1054898717" sldId="2147476830"/>
            <ac:spMk id="13" creationId="{A40F313B-F6D4-C746-8299-A85C6250F41E}"/>
          </ac:spMkLst>
        </pc:spChg>
        <pc:spChg chg="mod">
          <ac:chgData name="Glaze, Andrea (VIRGINIA WORKS)" userId="7a67fb3f-38de-4cc8-95d9-3b09d6498c13" providerId="ADAL" clId="{93D3B72F-BD8C-41F8-A9ED-6EB6AB1940F1}" dt="2025-06-30T16:26:18.271" v="1163" actId="20577"/>
          <ac:spMkLst>
            <pc:docMk/>
            <pc:sldMk cId="1054898717" sldId="2147476830"/>
            <ac:spMk id="14" creationId="{64145E4A-F3B6-0F94-DA51-2881EF91BBD6}"/>
          </ac:spMkLst>
        </pc:spChg>
        <pc:spChg chg="mod">
          <ac:chgData name="Glaze, Andrea (VIRGINIA WORKS)" userId="7a67fb3f-38de-4cc8-95d9-3b09d6498c13" providerId="ADAL" clId="{93D3B72F-BD8C-41F8-A9ED-6EB6AB1940F1}" dt="2025-06-30T16:26:37.007" v="1169" actId="20577"/>
          <ac:spMkLst>
            <pc:docMk/>
            <pc:sldMk cId="1054898717" sldId="2147476830"/>
            <ac:spMk id="19" creationId="{B056081A-8E44-A693-4ADE-90D02198FEAC}"/>
          </ac:spMkLst>
        </pc:spChg>
        <pc:spChg chg="mod">
          <ac:chgData name="Glaze, Andrea (VIRGINIA WORKS)" userId="7a67fb3f-38de-4cc8-95d9-3b09d6498c13" providerId="ADAL" clId="{93D3B72F-BD8C-41F8-A9ED-6EB6AB1940F1}" dt="2025-06-30T16:25:47.047" v="1155" actId="20577"/>
          <ac:spMkLst>
            <pc:docMk/>
            <pc:sldMk cId="1054898717" sldId="2147476830"/>
            <ac:spMk id="21" creationId="{92317956-2411-64B5-71CA-2B743C89BD1F}"/>
          </ac:spMkLst>
        </pc:spChg>
        <pc:spChg chg="mod">
          <ac:chgData name="Glaze, Andrea (VIRGINIA WORKS)" userId="7a67fb3f-38de-4cc8-95d9-3b09d6498c13" providerId="ADAL" clId="{93D3B72F-BD8C-41F8-A9ED-6EB6AB1940F1}" dt="2025-06-30T16:26:25.369" v="1165" actId="114"/>
          <ac:spMkLst>
            <pc:docMk/>
            <pc:sldMk cId="1054898717" sldId="2147476830"/>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1968395956" sldId="2147476831"/>
        </pc:sldMkLst>
        <pc:spChg chg="mod">
          <ac:chgData name="Glaze, Andrea (VIRGINIA WORKS)" userId="7a67fb3f-38de-4cc8-95d9-3b09d6498c13" providerId="ADAL" clId="{93D3B72F-BD8C-41F8-A9ED-6EB6AB1940F1}" dt="2025-06-30T17:41:11.621" v="1409" actId="403"/>
          <ac:spMkLst>
            <pc:docMk/>
            <pc:sldMk cId="1968395956" sldId="2147476831"/>
            <ac:spMk id="14" creationId="{E8B5AE31-718E-5125-A4EC-2117EC9D1BF6}"/>
          </ac:spMkLst>
        </pc:spChg>
        <pc:spChg chg="mod">
          <ac:chgData name="Glaze, Andrea (VIRGINIA WORKS)" userId="7a67fb3f-38de-4cc8-95d9-3b09d6498c13" providerId="ADAL" clId="{93D3B72F-BD8C-41F8-A9ED-6EB6AB1940F1}" dt="2025-06-30T17:40:54.454" v="1406" actId="404"/>
          <ac:spMkLst>
            <pc:docMk/>
            <pc:sldMk cId="1968395956" sldId="2147476831"/>
            <ac:spMk id="23" creationId="{F4F567CD-95C3-F2D9-1081-9AE54E554A80}"/>
          </ac:spMkLst>
        </pc:spChg>
        <pc:spChg chg="mod">
          <ac:chgData name="Glaze, Andrea (VIRGINIA WORKS)" userId="7a67fb3f-38de-4cc8-95d9-3b09d6498c13" providerId="ADAL" clId="{93D3B72F-BD8C-41F8-A9ED-6EB6AB1940F1}" dt="2025-06-30T17:41:20.692" v="1410" actId="6549"/>
          <ac:spMkLst>
            <pc:docMk/>
            <pc:sldMk cId="1968395956" sldId="2147476831"/>
            <ac:spMk id="29" creationId="{989CC2B2-0FEE-2D2D-1088-63B20FEF6A37}"/>
          </ac:spMkLst>
        </pc:spChg>
      </pc:sldChg>
      <pc:sldChg chg="modNotes">
        <pc:chgData name="Glaze, Andrea (VIRGINIA WORKS)" userId="7a67fb3f-38de-4cc8-95d9-3b09d6498c13" providerId="ADAL" clId="{93D3B72F-BD8C-41F8-A9ED-6EB6AB1940F1}" dt="2025-06-30T21:47:20.507" v="2231"/>
        <pc:sldMkLst>
          <pc:docMk/>
          <pc:sldMk cId="4095022805" sldId="2147476832"/>
        </pc:sldMkLst>
      </pc:sldChg>
      <pc:sldChg chg="modSp mod modNotes">
        <pc:chgData name="Glaze, Andrea (VIRGINIA WORKS)" userId="7a67fb3f-38de-4cc8-95d9-3b09d6498c13" providerId="ADAL" clId="{93D3B72F-BD8C-41F8-A9ED-6EB6AB1940F1}" dt="2025-06-30T21:47:20.507" v="2231"/>
        <pc:sldMkLst>
          <pc:docMk/>
          <pc:sldMk cId="2679226590" sldId="2147476833"/>
        </pc:sldMkLst>
        <pc:spChg chg="mod">
          <ac:chgData name="Glaze, Andrea (VIRGINIA WORKS)" userId="7a67fb3f-38de-4cc8-95d9-3b09d6498c13" providerId="ADAL" clId="{93D3B72F-BD8C-41F8-A9ED-6EB6AB1940F1}" dt="2025-06-30T17:44:13.685" v="1507" actId="114"/>
          <ac:spMkLst>
            <pc:docMk/>
            <pc:sldMk cId="2679226590" sldId="2147476833"/>
            <ac:spMk id="7" creationId="{A4F0FE5E-6847-ED90-FD29-F775B7FC99E2}"/>
          </ac:spMkLst>
        </pc:spChg>
        <pc:spChg chg="mod">
          <ac:chgData name="Glaze, Andrea (VIRGINIA WORKS)" userId="7a67fb3f-38de-4cc8-95d9-3b09d6498c13" providerId="ADAL" clId="{93D3B72F-BD8C-41F8-A9ED-6EB6AB1940F1}" dt="2025-06-30T17:44:01.989" v="1504" actId="114"/>
          <ac:spMkLst>
            <pc:docMk/>
            <pc:sldMk cId="2679226590" sldId="2147476833"/>
            <ac:spMk id="13" creationId="{A40F313B-F6D4-C746-8299-A85C6250F41E}"/>
          </ac:spMkLst>
        </pc:spChg>
        <pc:spChg chg="mod">
          <ac:chgData name="Glaze, Andrea (VIRGINIA WORKS)" userId="7a67fb3f-38de-4cc8-95d9-3b09d6498c13" providerId="ADAL" clId="{93D3B72F-BD8C-41F8-A9ED-6EB6AB1940F1}" dt="2025-06-30T17:44:05.293" v="1505" actId="114"/>
          <ac:spMkLst>
            <pc:docMk/>
            <pc:sldMk cId="2679226590" sldId="2147476833"/>
            <ac:spMk id="14" creationId="{64145E4A-F3B6-0F94-DA51-2881EF91BBD6}"/>
          </ac:spMkLst>
        </pc:spChg>
        <pc:spChg chg="mod">
          <ac:chgData name="Glaze, Andrea (VIRGINIA WORKS)" userId="7a67fb3f-38de-4cc8-95d9-3b09d6498c13" providerId="ADAL" clId="{93D3B72F-BD8C-41F8-A9ED-6EB6AB1940F1}" dt="2025-06-30T17:44:08.940" v="1506" actId="114"/>
          <ac:spMkLst>
            <pc:docMk/>
            <pc:sldMk cId="2679226590" sldId="2147476833"/>
            <ac:spMk id="19" creationId="{B056081A-8E44-A693-4ADE-90D02198FEAC}"/>
          </ac:spMkLst>
        </pc:spChg>
      </pc:sldChg>
      <pc:sldChg chg="modSp mod modNotes">
        <pc:chgData name="Glaze, Andrea (VIRGINIA WORKS)" userId="7a67fb3f-38de-4cc8-95d9-3b09d6498c13" providerId="ADAL" clId="{93D3B72F-BD8C-41F8-A9ED-6EB6AB1940F1}" dt="2025-06-30T21:47:20.507" v="2231"/>
        <pc:sldMkLst>
          <pc:docMk/>
          <pc:sldMk cId="3758681472" sldId="2147476834"/>
        </pc:sldMkLst>
        <pc:spChg chg="mod">
          <ac:chgData name="Glaze, Andrea (VIRGINIA WORKS)" userId="7a67fb3f-38de-4cc8-95d9-3b09d6498c13" providerId="ADAL" clId="{93D3B72F-BD8C-41F8-A9ED-6EB6AB1940F1}" dt="2025-06-30T17:38:39.446" v="1315" actId="114"/>
          <ac:spMkLst>
            <pc:docMk/>
            <pc:sldMk cId="3758681472" sldId="2147476834"/>
            <ac:spMk id="7" creationId="{132519B7-038A-A476-7178-A4947A46549E}"/>
          </ac:spMkLst>
        </pc:spChg>
        <pc:spChg chg="mod">
          <ac:chgData name="Glaze, Andrea (VIRGINIA WORKS)" userId="7a67fb3f-38de-4cc8-95d9-3b09d6498c13" providerId="ADAL" clId="{93D3B72F-BD8C-41F8-A9ED-6EB6AB1940F1}" dt="2025-06-30T17:38:16.159" v="1310" actId="114"/>
          <ac:spMkLst>
            <pc:docMk/>
            <pc:sldMk cId="3758681472" sldId="2147476834"/>
            <ac:spMk id="13" creationId="{1E783F69-59E9-8406-1FA6-F9FAE534847B}"/>
          </ac:spMkLst>
        </pc:spChg>
        <pc:spChg chg="mod">
          <ac:chgData name="Glaze, Andrea (VIRGINIA WORKS)" userId="7a67fb3f-38de-4cc8-95d9-3b09d6498c13" providerId="ADAL" clId="{93D3B72F-BD8C-41F8-A9ED-6EB6AB1940F1}" dt="2025-06-30T17:38:27.749" v="1312" actId="14100"/>
          <ac:spMkLst>
            <pc:docMk/>
            <pc:sldMk cId="3758681472" sldId="2147476834"/>
            <ac:spMk id="14" creationId="{C1DA61E3-3F73-44EF-A5EE-517FA1097F95}"/>
          </ac:spMkLst>
        </pc:spChg>
        <pc:spChg chg="mod">
          <ac:chgData name="Glaze, Andrea (VIRGINIA WORKS)" userId="7a67fb3f-38de-4cc8-95d9-3b09d6498c13" providerId="ADAL" clId="{93D3B72F-BD8C-41F8-A9ED-6EB6AB1940F1}" dt="2025-06-30T17:38:31.511" v="1313" actId="114"/>
          <ac:spMkLst>
            <pc:docMk/>
            <pc:sldMk cId="3758681472" sldId="2147476834"/>
            <ac:spMk id="19" creationId="{E13E214F-32A7-A151-282E-B45DF5CB94FE}"/>
          </ac:spMkLst>
        </pc:spChg>
        <pc:spChg chg="mod">
          <ac:chgData name="Glaze, Andrea (VIRGINIA WORKS)" userId="7a67fb3f-38de-4cc8-95d9-3b09d6498c13" providerId="ADAL" clId="{93D3B72F-BD8C-41F8-A9ED-6EB6AB1940F1}" dt="2025-06-30T17:38:46.189" v="1316" actId="6549"/>
          <ac:spMkLst>
            <pc:docMk/>
            <pc:sldMk cId="3758681472" sldId="2147476834"/>
            <ac:spMk id="21" creationId="{832E3699-2F5C-03BF-B932-19BEF2978C7C}"/>
          </ac:spMkLst>
        </pc:spChg>
        <pc:spChg chg="mod">
          <ac:chgData name="Glaze, Andrea (VIRGINIA WORKS)" userId="7a67fb3f-38de-4cc8-95d9-3b09d6498c13" providerId="ADAL" clId="{93D3B72F-BD8C-41F8-A9ED-6EB6AB1940F1}" dt="2025-06-30T17:38:36.166" v="1314" actId="114"/>
          <ac:spMkLst>
            <pc:docMk/>
            <pc:sldMk cId="3758681472" sldId="2147476834"/>
            <ac:spMk id="29" creationId="{DC543C2D-2488-82FE-DB93-CAA3EE39ECE8}"/>
          </ac:spMkLst>
        </pc:spChg>
      </pc:sldChg>
      <pc:sldChg chg="modSp del mod">
        <pc:chgData name="Glaze, Andrea (VIRGINIA WORKS)" userId="7a67fb3f-38de-4cc8-95d9-3b09d6498c13" providerId="ADAL" clId="{93D3B72F-BD8C-41F8-A9ED-6EB6AB1940F1}" dt="2025-06-25T17:05:55.856" v="12" actId="47"/>
        <pc:sldMkLst>
          <pc:docMk/>
          <pc:sldMk cId="4178144020" sldId="2147476835"/>
        </pc:sldMkLst>
      </pc:sldChg>
      <pc:sldChg chg="modSp mod modNotes">
        <pc:chgData name="Glaze, Andrea (VIRGINIA WORKS)" userId="7a67fb3f-38de-4cc8-95d9-3b09d6498c13" providerId="ADAL" clId="{93D3B72F-BD8C-41F8-A9ED-6EB6AB1940F1}" dt="2025-06-30T21:47:20.507" v="2231"/>
        <pc:sldMkLst>
          <pc:docMk/>
          <pc:sldMk cId="3477778603" sldId="2147476836"/>
        </pc:sldMkLst>
        <pc:spChg chg="mod">
          <ac:chgData name="Glaze, Andrea (VIRGINIA WORKS)" userId="7a67fb3f-38de-4cc8-95d9-3b09d6498c13" providerId="ADAL" clId="{93D3B72F-BD8C-41F8-A9ED-6EB6AB1940F1}" dt="2025-06-30T16:16:42.044" v="918" actId="114"/>
          <ac:spMkLst>
            <pc:docMk/>
            <pc:sldMk cId="3477778603" sldId="2147476836"/>
            <ac:spMk id="7" creationId="{FDE1EA74-E43B-A2B9-FE7A-72367143E475}"/>
          </ac:spMkLst>
        </pc:spChg>
        <pc:spChg chg="mod">
          <ac:chgData name="Glaze, Andrea (VIRGINIA WORKS)" userId="7a67fb3f-38de-4cc8-95d9-3b09d6498c13" providerId="ADAL" clId="{93D3B72F-BD8C-41F8-A9ED-6EB6AB1940F1}" dt="2025-06-30T16:16:32.284" v="915" actId="114"/>
          <ac:spMkLst>
            <pc:docMk/>
            <pc:sldMk cId="3477778603" sldId="2147476836"/>
            <ac:spMk id="13" creationId="{72F8AC92-24BD-C689-E7B2-5CAA2E885351}"/>
          </ac:spMkLst>
        </pc:spChg>
        <pc:spChg chg="mod">
          <ac:chgData name="Glaze, Andrea (VIRGINIA WORKS)" userId="7a67fb3f-38de-4cc8-95d9-3b09d6498c13" providerId="ADAL" clId="{93D3B72F-BD8C-41F8-A9ED-6EB6AB1940F1}" dt="2025-06-30T16:16:35.852" v="916" actId="114"/>
          <ac:spMkLst>
            <pc:docMk/>
            <pc:sldMk cId="3477778603" sldId="2147476836"/>
            <ac:spMk id="14" creationId="{5A74E925-FCDE-1146-B6C2-57F1B9368F25}"/>
          </ac:spMkLst>
        </pc:spChg>
        <pc:spChg chg="mod">
          <ac:chgData name="Glaze, Andrea (VIRGINIA WORKS)" userId="7a67fb3f-38de-4cc8-95d9-3b09d6498c13" providerId="ADAL" clId="{93D3B72F-BD8C-41F8-A9ED-6EB6AB1940F1}" dt="2025-06-30T16:16:39.091" v="917" actId="114"/>
          <ac:spMkLst>
            <pc:docMk/>
            <pc:sldMk cId="3477778603" sldId="2147476836"/>
            <ac:spMk id="19" creationId="{6C02E912-D24A-B6FC-C291-919F8F46FB45}"/>
          </ac:spMkLst>
        </pc:spChg>
        <pc:spChg chg="mod">
          <ac:chgData name="Glaze, Andrea (VIRGINIA WORKS)" userId="7a67fb3f-38de-4cc8-95d9-3b09d6498c13" providerId="ADAL" clId="{93D3B72F-BD8C-41F8-A9ED-6EB6AB1940F1}" dt="2025-06-30T16:16:29.396" v="914" actId="114"/>
          <ac:spMkLst>
            <pc:docMk/>
            <pc:sldMk cId="3477778603" sldId="2147476836"/>
            <ac:spMk id="21" creationId="{69A6D294-B628-F132-E3C3-0343E806CF82}"/>
          </ac:spMkLst>
        </pc:spChg>
        <pc:spChg chg="mod">
          <ac:chgData name="Glaze, Andrea (VIRGINIA WORKS)" userId="7a67fb3f-38de-4cc8-95d9-3b09d6498c13" providerId="ADAL" clId="{93D3B72F-BD8C-41F8-A9ED-6EB6AB1940F1}" dt="2025-06-30T16:16:46.588" v="919" actId="114"/>
          <ac:spMkLst>
            <pc:docMk/>
            <pc:sldMk cId="3477778603" sldId="2147476836"/>
            <ac:spMk id="29" creationId="{2B3917AF-0DB9-FB37-1360-C99012A075F8}"/>
          </ac:spMkLst>
        </pc:spChg>
      </pc:sldChg>
      <pc:sldChg chg="modSp mod modNotes">
        <pc:chgData name="Glaze, Andrea (VIRGINIA WORKS)" userId="7a67fb3f-38de-4cc8-95d9-3b09d6498c13" providerId="ADAL" clId="{93D3B72F-BD8C-41F8-A9ED-6EB6AB1940F1}" dt="2025-06-30T21:47:20.507" v="2231"/>
        <pc:sldMkLst>
          <pc:docMk/>
          <pc:sldMk cId="2795714269" sldId="2147476837"/>
        </pc:sldMkLst>
        <pc:spChg chg="mod">
          <ac:chgData name="Glaze, Andrea (VIRGINIA WORKS)" userId="7a67fb3f-38de-4cc8-95d9-3b09d6498c13" providerId="ADAL" clId="{93D3B72F-BD8C-41F8-A9ED-6EB6AB1940F1}" dt="2025-06-30T15:34:03.392" v="502" actId="114"/>
          <ac:spMkLst>
            <pc:docMk/>
            <pc:sldMk cId="2795714269" sldId="2147476837"/>
            <ac:spMk id="13" creationId="{A40F313B-F6D4-C746-8299-A85C6250F41E}"/>
          </ac:spMkLst>
        </pc:spChg>
        <pc:spChg chg="mod">
          <ac:chgData name="Glaze, Andrea (VIRGINIA WORKS)" userId="7a67fb3f-38de-4cc8-95d9-3b09d6498c13" providerId="ADAL" clId="{93D3B72F-BD8C-41F8-A9ED-6EB6AB1940F1}" dt="2025-06-30T15:33:57.863" v="501" actId="114"/>
          <ac:spMkLst>
            <pc:docMk/>
            <pc:sldMk cId="2795714269" sldId="2147476837"/>
            <ac:spMk id="14" creationId="{64145E4A-F3B6-0F94-DA51-2881EF91BBD6}"/>
          </ac:spMkLst>
        </pc:spChg>
        <pc:spChg chg="mod">
          <ac:chgData name="Glaze, Andrea (VIRGINIA WORKS)" userId="7a67fb3f-38de-4cc8-95d9-3b09d6498c13" providerId="ADAL" clId="{93D3B72F-BD8C-41F8-A9ED-6EB6AB1940F1}" dt="2025-06-30T15:34:23.937" v="504" actId="403"/>
          <ac:spMkLst>
            <pc:docMk/>
            <pc:sldMk cId="2795714269" sldId="2147476837"/>
            <ac:spMk id="19" creationId="{B056081A-8E44-A693-4ADE-90D02198FEAC}"/>
          </ac:spMkLst>
        </pc:spChg>
        <pc:spChg chg="mod">
          <ac:chgData name="Glaze, Andrea (VIRGINIA WORKS)" userId="7a67fb3f-38de-4cc8-95d9-3b09d6498c13" providerId="ADAL" clId="{93D3B72F-BD8C-41F8-A9ED-6EB6AB1940F1}" dt="2025-06-25T17:04:06.969" v="0" actId="6549"/>
          <ac:spMkLst>
            <pc:docMk/>
            <pc:sldMk cId="2795714269" sldId="2147476837"/>
            <ac:spMk id="21" creationId="{92317956-2411-64B5-71CA-2B743C89BD1F}"/>
          </ac:spMkLst>
        </pc:spChg>
        <pc:spChg chg="mod">
          <ac:chgData name="Glaze, Andrea (VIRGINIA WORKS)" userId="7a67fb3f-38de-4cc8-95d9-3b09d6498c13" providerId="ADAL" clId="{93D3B72F-BD8C-41F8-A9ED-6EB6AB1940F1}" dt="2025-06-30T15:33:46.808" v="498" actId="403"/>
          <ac:spMkLst>
            <pc:docMk/>
            <pc:sldMk cId="2795714269" sldId="2147476837"/>
            <ac:spMk id="29" creationId="{524A4836-71C4-C003-A34A-6337DE87AE3E}"/>
          </ac:spMkLst>
        </pc:spChg>
      </pc:sldChg>
      <pc:sldChg chg="del">
        <pc:chgData name="Glaze, Andrea (VIRGINIA WORKS)" userId="7a67fb3f-38de-4cc8-95d9-3b09d6498c13" providerId="ADAL" clId="{93D3B72F-BD8C-41F8-A9ED-6EB6AB1940F1}" dt="2025-06-30T17:38:01.854" v="1309" actId="47"/>
        <pc:sldMkLst>
          <pc:docMk/>
          <pc:sldMk cId="1239076828" sldId="2147476838"/>
        </pc:sldMkLst>
      </pc:sldChg>
      <pc:sldChg chg="del">
        <pc:chgData name="Glaze, Andrea (VIRGINIA WORKS)" userId="7a67fb3f-38de-4cc8-95d9-3b09d6498c13" providerId="ADAL" clId="{93D3B72F-BD8C-41F8-A9ED-6EB6AB1940F1}" dt="2025-06-25T17:10:28.217" v="24" actId="47"/>
        <pc:sldMkLst>
          <pc:docMk/>
          <pc:sldMk cId="4149998738" sldId="2147476839"/>
        </pc:sldMkLst>
      </pc:sldChg>
      <pc:sldChg chg="modNotes">
        <pc:chgData name="Glaze, Andrea (VIRGINIA WORKS)" userId="7a67fb3f-38de-4cc8-95d9-3b09d6498c13" providerId="ADAL" clId="{93D3B72F-BD8C-41F8-A9ED-6EB6AB1940F1}" dt="2025-06-30T21:47:20.507" v="2231"/>
        <pc:sldMkLst>
          <pc:docMk/>
          <pc:sldMk cId="3871767272" sldId="2147476840"/>
        </pc:sldMkLst>
      </pc:sldChg>
      <pc:sldChg chg="modSp mod modNotes">
        <pc:chgData name="Glaze, Andrea (VIRGINIA WORKS)" userId="7a67fb3f-38de-4cc8-95d9-3b09d6498c13" providerId="ADAL" clId="{93D3B72F-BD8C-41F8-A9ED-6EB6AB1940F1}" dt="2025-06-30T21:47:20.507" v="2231"/>
        <pc:sldMkLst>
          <pc:docMk/>
          <pc:sldMk cId="730348908" sldId="2147476841"/>
        </pc:sldMkLst>
        <pc:spChg chg="mod">
          <ac:chgData name="Glaze, Andrea (VIRGINIA WORKS)" userId="7a67fb3f-38de-4cc8-95d9-3b09d6498c13" providerId="ADAL" clId="{93D3B72F-BD8C-41F8-A9ED-6EB6AB1940F1}" dt="2025-06-30T16:23:12.953" v="1096" actId="20577"/>
          <ac:spMkLst>
            <pc:docMk/>
            <pc:sldMk cId="730348908" sldId="2147476841"/>
            <ac:spMk id="13" creationId="{A40F313B-F6D4-C746-8299-A85C6250F41E}"/>
          </ac:spMkLst>
        </pc:spChg>
        <pc:spChg chg="mod">
          <ac:chgData name="Glaze, Andrea (VIRGINIA WORKS)" userId="7a67fb3f-38de-4cc8-95d9-3b09d6498c13" providerId="ADAL" clId="{93D3B72F-BD8C-41F8-A9ED-6EB6AB1940F1}" dt="2025-06-30T16:23:35.593" v="1101" actId="404"/>
          <ac:spMkLst>
            <pc:docMk/>
            <pc:sldMk cId="730348908" sldId="2147476841"/>
            <ac:spMk id="14" creationId="{64145E4A-F3B6-0F94-DA51-2881EF91BBD6}"/>
          </ac:spMkLst>
        </pc:spChg>
        <pc:spChg chg="mod">
          <ac:chgData name="Glaze, Andrea (VIRGINIA WORKS)" userId="7a67fb3f-38de-4cc8-95d9-3b09d6498c13" providerId="ADAL" clId="{93D3B72F-BD8C-41F8-A9ED-6EB6AB1940F1}" dt="2025-06-30T16:23:40.626" v="1102" actId="114"/>
          <ac:spMkLst>
            <pc:docMk/>
            <pc:sldMk cId="730348908" sldId="2147476841"/>
            <ac:spMk id="19" creationId="{B056081A-8E44-A693-4ADE-90D02198FEAC}"/>
          </ac:spMkLst>
        </pc:spChg>
        <pc:spChg chg="mod">
          <ac:chgData name="Glaze, Andrea (VIRGINIA WORKS)" userId="7a67fb3f-38de-4cc8-95d9-3b09d6498c13" providerId="ADAL" clId="{93D3B72F-BD8C-41F8-A9ED-6EB6AB1940F1}" dt="2025-06-30T16:22:15.048" v="1046" actId="20577"/>
          <ac:spMkLst>
            <pc:docMk/>
            <pc:sldMk cId="730348908" sldId="2147476841"/>
            <ac:spMk id="21" creationId="{92317956-2411-64B5-71CA-2B743C89BD1F}"/>
          </ac:spMkLst>
        </pc:spChg>
        <pc:spChg chg="mod">
          <ac:chgData name="Glaze, Andrea (VIRGINIA WORKS)" userId="7a67fb3f-38de-4cc8-95d9-3b09d6498c13" providerId="ADAL" clId="{93D3B72F-BD8C-41F8-A9ED-6EB6AB1940F1}" dt="2025-06-30T16:22:44.544" v="1095" actId="20577"/>
          <ac:spMkLst>
            <pc:docMk/>
            <pc:sldMk cId="730348908" sldId="2147476841"/>
            <ac:spMk id="23" creationId="{6BFD7E53-76FA-A6B3-0FEC-EA442A4C1487}"/>
          </ac:spMkLst>
        </pc:spChg>
        <pc:spChg chg="mod">
          <ac:chgData name="Glaze, Andrea (VIRGINIA WORKS)" userId="7a67fb3f-38de-4cc8-95d9-3b09d6498c13" providerId="ADAL" clId="{93D3B72F-BD8C-41F8-A9ED-6EB6AB1940F1}" dt="2025-06-30T16:23:49.419" v="1104" actId="114"/>
          <ac:spMkLst>
            <pc:docMk/>
            <pc:sldMk cId="730348908" sldId="2147476841"/>
            <ac:spMk id="29" creationId="{524A4836-71C4-C003-A34A-6337DE87AE3E}"/>
          </ac:spMkLst>
        </pc:spChg>
      </pc:sldChg>
      <pc:sldChg chg="modSp modNotes">
        <pc:chgData name="Glaze, Andrea (VIRGINIA WORKS)" userId="7a67fb3f-38de-4cc8-95d9-3b09d6498c13" providerId="ADAL" clId="{93D3B72F-BD8C-41F8-A9ED-6EB6AB1940F1}" dt="2025-06-30T21:47:20.507" v="2231"/>
        <pc:sldMkLst>
          <pc:docMk/>
          <pc:sldMk cId="1453068329" sldId="2147476842"/>
        </pc:sldMkLst>
        <pc:spChg chg="mod">
          <ac:chgData name="Glaze, Andrea (VIRGINIA WORKS)" userId="7a67fb3f-38de-4cc8-95d9-3b09d6498c13" providerId="ADAL" clId="{93D3B72F-BD8C-41F8-A9ED-6EB6AB1940F1}" dt="2025-06-30T16:18:30.806" v="932"/>
          <ac:spMkLst>
            <pc:docMk/>
            <pc:sldMk cId="1453068329" sldId="2147476842"/>
            <ac:spMk id="21" creationId="{92317956-2411-64B5-71CA-2B743C89BD1F}"/>
          </ac:spMkLst>
        </pc:spChg>
      </pc:sldChg>
      <pc:sldChg chg="modSp mod modNotes">
        <pc:chgData name="Glaze, Andrea (VIRGINIA WORKS)" userId="7a67fb3f-38de-4cc8-95d9-3b09d6498c13" providerId="ADAL" clId="{93D3B72F-BD8C-41F8-A9ED-6EB6AB1940F1}" dt="2025-06-30T21:47:20.507" v="2231"/>
        <pc:sldMkLst>
          <pc:docMk/>
          <pc:sldMk cId="1086170373" sldId="2147476843"/>
        </pc:sldMkLst>
        <pc:spChg chg="mod">
          <ac:chgData name="Glaze, Andrea (VIRGINIA WORKS)" userId="7a67fb3f-38de-4cc8-95d9-3b09d6498c13" providerId="ADAL" clId="{93D3B72F-BD8C-41F8-A9ED-6EB6AB1940F1}" dt="2025-06-30T13:41:14.567" v="404" actId="6549"/>
          <ac:spMkLst>
            <pc:docMk/>
            <pc:sldMk cId="1086170373" sldId="2147476843"/>
            <ac:spMk id="13" creationId="{A40F313B-F6D4-C746-8299-A85C6250F41E}"/>
          </ac:spMkLst>
        </pc:spChg>
        <pc:spChg chg="mod">
          <ac:chgData name="Glaze, Andrea (VIRGINIA WORKS)" userId="7a67fb3f-38de-4cc8-95d9-3b09d6498c13" providerId="ADAL" clId="{93D3B72F-BD8C-41F8-A9ED-6EB6AB1940F1}" dt="2025-06-30T13:41:18.455" v="405" actId="20577"/>
          <ac:spMkLst>
            <pc:docMk/>
            <pc:sldMk cId="1086170373" sldId="2147476843"/>
            <ac:spMk id="14" creationId="{64145E4A-F3B6-0F94-DA51-2881EF91BBD6}"/>
          </ac:spMkLst>
        </pc:spChg>
      </pc:sldChg>
      <pc:sldChg chg="modSp mod modNotes">
        <pc:chgData name="Glaze, Andrea (VIRGINIA WORKS)" userId="7a67fb3f-38de-4cc8-95d9-3b09d6498c13" providerId="ADAL" clId="{93D3B72F-BD8C-41F8-A9ED-6EB6AB1940F1}" dt="2025-06-30T21:47:20.507" v="2231"/>
        <pc:sldMkLst>
          <pc:docMk/>
          <pc:sldMk cId="4173443" sldId="2147476844"/>
        </pc:sldMkLst>
        <pc:spChg chg="mod">
          <ac:chgData name="Glaze, Andrea (VIRGINIA WORKS)" userId="7a67fb3f-38de-4cc8-95d9-3b09d6498c13" providerId="ADAL" clId="{93D3B72F-BD8C-41F8-A9ED-6EB6AB1940F1}" dt="2025-06-30T13:40:51.903" v="401" actId="20577"/>
          <ac:spMkLst>
            <pc:docMk/>
            <pc:sldMk cId="4173443" sldId="2147476844"/>
            <ac:spMk id="19" creationId="{B056081A-8E44-A693-4ADE-90D02198FEAC}"/>
          </ac:spMkLst>
        </pc:spChg>
      </pc:sldChg>
      <pc:sldChg chg="modSp mod modNotes">
        <pc:chgData name="Glaze, Andrea (VIRGINIA WORKS)" userId="7a67fb3f-38de-4cc8-95d9-3b09d6498c13" providerId="ADAL" clId="{93D3B72F-BD8C-41F8-A9ED-6EB6AB1940F1}" dt="2025-06-30T21:47:20.507" v="2231"/>
        <pc:sldMkLst>
          <pc:docMk/>
          <pc:sldMk cId="4044311677" sldId="2147476845"/>
        </pc:sldMkLst>
        <pc:spChg chg="mod">
          <ac:chgData name="Glaze, Andrea (VIRGINIA WORKS)" userId="7a67fb3f-38de-4cc8-95d9-3b09d6498c13" providerId="ADAL" clId="{93D3B72F-BD8C-41F8-A9ED-6EB6AB1940F1}" dt="2025-06-30T17:41:50.088" v="1461"/>
          <ac:spMkLst>
            <pc:docMk/>
            <pc:sldMk cId="4044311677" sldId="2147476845"/>
            <ac:spMk id="21" creationId="{92317956-2411-64B5-71CA-2B743C89BD1F}"/>
          </ac:spMkLst>
        </pc:spChg>
        <pc:spChg chg="mod">
          <ac:chgData name="Glaze, Andrea (VIRGINIA WORKS)" userId="7a67fb3f-38de-4cc8-95d9-3b09d6498c13" providerId="ADAL" clId="{93D3B72F-BD8C-41F8-A9ED-6EB6AB1940F1}" dt="2025-06-30T17:41:42.757" v="1459" actId="14100"/>
          <ac:spMkLst>
            <pc:docMk/>
            <pc:sldMk cId="4044311677" sldId="2147476845"/>
            <ac:spMk id="23" creationId="{6BFD7E53-76FA-A6B3-0FEC-EA442A4C1487}"/>
          </ac:spMkLst>
        </pc:spChg>
      </pc:sldChg>
      <pc:sldChg chg="modSp mod modNotes">
        <pc:chgData name="Glaze, Andrea (VIRGINIA WORKS)" userId="7a67fb3f-38de-4cc8-95d9-3b09d6498c13" providerId="ADAL" clId="{93D3B72F-BD8C-41F8-A9ED-6EB6AB1940F1}" dt="2025-06-30T21:47:20.507" v="2231"/>
        <pc:sldMkLst>
          <pc:docMk/>
          <pc:sldMk cId="496045930" sldId="2147476846"/>
        </pc:sldMkLst>
        <pc:spChg chg="mod">
          <ac:chgData name="Glaze, Andrea (VIRGINIA WORKS)" userId="7a67fb3f-38de-4cc8-95d9-3b09d6498c13" providerId="ADAL" clId="{93D3B72F-BD8C-41F8-A9ED-6EB6AB1940F1}" dt="2025-06-30T17:42:24.158" v="1490" actId="403"/>
          <ac:spMkLst>
            <pc:docMk/>
            <pc:sldMk cId="496045930" sldId="2147476846"/>
            <ac:spMk id="13" creationId="{1B06B580-380B-F5FD-E9BB-153649ED3C2B}"/>
          </ac:spMkLst>
        </pc:spChg>
        <pc:spChg chg="mod">
          <ac:chgData name="Glaze, Andrea (VIRGINIA WORKS)" userId="7a67fb3f-38de-4cc8-95d9-3b09d6498c13" providerId="ADAL" clId="{93D3B72F-BD8C-41F8-A9ED-6EB6AB1940F1}" dt="2025-06-30T17:42:06.729" v="1462"/>
          <ac:spMkLst>
            <pc:docMk/>
            <pc:sldMk cId="496045930" sldId="2147476846"/>
            <ac:spMk id="21" creationId="{3CC74751-8784-A717-E52C-A3A5A0BB501C}"/>
          </ac:spMkLst>
        </pc:spChg>
        <pc:spChg chg="mod">
          <ac:chgData name="Glaze, Andrea (VIRGINIA WORKS)" userId="7a67fb3f-38de-4cc8-95d9-3b09d6498c13" providerId="ADAL" clId="{93D3B72F-BD8C-41F8-A9ED-6EB6AB1940F1}" dt="2025-06-30T17:42:15.163" v="1488" actId="20577"/>
          <ac:spMkLst>
            <pc:docMk/>
            <pc:sldMk cId="496045930" sldId="2147476846"/>
            <ac:spMk id="23" creationId="{B93DA241-6AAE-06C7-1F02-CD64FD9A8D71}"/>
          </ac:spMkLst>
        </pc:spChg>
        <pc:spChg chg="mod">
          <ac:chgData name="Glaze, Andrea (VIRGINIA WORKS)" userId="7a67fb3f-38de-4cc8-95d9-3b09d6498c13" providerId="ADAL" clId="{93D3B72F-BD8C-41F8-A9ED-6EB6AB1940F1}" dt="2025-06-30T17:42:38.499" v="1494" actId="14100"/>
          <ac:spMkLst>
            <pc:docMk/>
            <pc:sldMk cId="496045930" sldId="2147476846"/>
            <ac:spMk id="29" creationId="{EA98F3BE-2806-1A46-1164-75B385F4ABBB}"/>
          </ac:spMkLst>
        </pc:spChg>
      </pc:sldChg>
      <pc:sldChg chg="modSp mod modNotes">
        <pc:chgData name="Glaze, Andrea (VIRGINIA WORKS)" userId="7a67fb3f-38de-4cc8-95d9-3b09d6498c13" providerId="ADAL" clId="{93D3B72F-BD8C-41F8-A9ED-6EB6AB1940F1}" dt="2025-06-30T21:47:20.507" v="2231"/>
        <pc:sldMkLst>
          <pc:docMk/>
          <pc:sldMk cId="3181933090" sldId="2147476847"/>
        </pc:sldMkLst>
        <pc:spChg chg="mod">
          <ac:chgData name="Glaze, Andrea (VIRGINIA WORKS)" userId="7a67fb3f-38de-4cc8-95d9-3b09d6498c13" providerId="ADAL" clId="{93D3B72F-BD8C-41F8-A9ED-6EB6AB1940F1}" dt="2025-06-30T15:53:07.074" v="830" actId="20577"/>
          <ac:spMkLst>
            <pc:docMk/>
            <pc:sldMk cId="3181933090" sldId="2147476847"/>
            <ac:spMk id="13" creationId="{B1C31C0B-5EC3-7361-4CA3-F0C847796E89}"/>
          </ac:spMkLst>
        </pc:spChg>
        <pc:spChg chg="mod">
          <ac:chgData name="Glaze, Andrea (VIRGINIA WORKS)" userId="7a67fb3f-38de-4cc8-95d9-3b09d6498c13" providerId="ADAL" clId="{93D3B72F-BD8C-41F8-A9ED-6EB6AB1940F1}" dt="2025-06-30T15:52:55.600" v="827" actId="6549"/>
          <ac:spMkLst>
            <pc:docMk/>
            <pc:sldMk cId="3181933090" sldId="2147476847"/>
            <ac:spMk id="14" creationId="{AC565AA4-212C-310F-EA01-3451F1FE3C41}"/>
          </ac:spMkLst>
        </pc:spChg>
        <pc:spChg chg="mod">
          <ac:chgData name="Glaze, Andrea (VIRGINIA WORKS)" userId="7a67fb3f-38de-4cc8-95d9-3b09d6498c13" providerId="ADAL" clId="{93D3B72F-BD8C-41F8-A9ED-6EB6AB1940F1}" dt="2025-06-30T15:53:02.224" v="829" actId="20577"/>
          <ac:spMkLst>
            <pc:docMk/>
            <pc:sldMk cId="3181933090" sldId="2147476847"/>
            <ac:spMk id="19" creationId="{C491AB43-6C27-C6B0-11F5-B1080EA8A016}"/>
          </ac:spMkLst>
        </pc:spChg>
        <pc:spChg chg="mod">
          <ac:chgData name="Glaze, Andrea (VIRGINIA WORKS)" userId="7a67fb3f-38de-4cc8-95d9-3b09d6498c13" providerId="ADAL" clId="{93D3B72F-BD8C-41F8-A9ED-6EB6AB1940F1}" dt="2025-06-30T15:52:45.416" v="826" actId="20577"/>
          <ac:spMkLst>
            <pc:docMk/>
            <pc:sldMk cId="3181933090" sldId="2147476847"/>
            <ac:spMk id="21" creationId="{EED4C12C-F5FD-2858-83DD-1422D962B413}"/>
          </ac:spMkLst>
        </pc:spChg>
        <pc:spChg chg="mod">
          <ac:chgData name="Glaze, Andrea (VIRGINIA WORKS)" userId="7a67fb3f-38de-4cc8-95d9-3b09d6498c13" providerId="ADAL" clId="{93D3B72F-BD8C-41F8-A9ED-6EB6AB1940F1}" dt="2025-06-30T15:52:33.625" v="805" actId="20577"/>
          <ac:spMkLst>
            <pc:docMk/>
            <pc:sldMk cId="3181933090" sldId="2147476847"/>
            <ac:spMk id="23" creationId="{1B82397C-6E36-2B61-685C-71441D426639}"/>
          </ac:spMkLst>
        </pc:spChg>
      </pc:sldChg>
      <pc:sldChg chg="modSp mod modNotes">
        <pc:chgData name="Glaze, Andrea (VIRGINIA WORKS)" userId="7a67fb3f-38de-4cc8-95d9-3b09d6498c13" providerId="ADAL" clId="{93D3B72F-BD8C-41F8-A9ED-6EB6AB1940F1}" dt="2025-06-30T21:47:20.507" v="2231"/>
        <pc:sldMkLst>
          <pc:docMk/>
          <pc:sldMk cId="1446631432" sldId="2147476848"/>
        </pc:sldMkLst>
        <pc:spChg chg="mod">
          <ac:chgData name="Glaze, Andrea (VIRGINIA WORKS)" userId="7a67fb3f-38de-4cc8-95d9-3b09d6498c13" providerId="ADAL" clId="{93D3B72F-BD8C-41F8-A9ED-6EB6AB1940F1}" dt="2025-06-30T17:39:53.254" v="1362" actId="6549"/>
          <ac:spMkLst>
            <pc:docMk/>
            <pc:sldMk cId="1446631432" sldId="2147476848"/>
            <ac:spMk id="13" creationId="{A7616CA3-5C78-35A5-DAA7-D8976232F60D}"/>
          </ac:spMkLst>
        </pc:spChg>
        <pc:spChg chg="mod">
          <ac:chgData name="Glaze, Andrea (VIRGINIA WORKS)" userId="7a67fb3f-38de-4cc8-95d9-3b09d6498c13" providerId="ADAL" clId="{93D3B72F-BD8C-41F8-A9ED-6EB6AB1940F1}" dt="2025-06-30T17:39:40.473" v="1360"/>
          <ac:spMkLst>
            <pc:docMk/>
            <pc:sldMk cId="1446631432" sldId="2147476848"/>
            <ac:spMk id="21" creationId="{21B32EEC-AAA6-EFDC-DD63-92891EC6802A}"/>
          </ac:spMkLst>
        </pc:spChg>
        <pc:spChg chg="mod">
          <ac:chgData name="Glaze, Andrea (VIRGINIA WORKS)" userId="7a67fb3f-38de-4cc8-95d9-3b09d6498c13" providerId="ADAL" clId="{93D3B72F-BD8C-41F8-A9ED-6EB6AB1940F1}" dt="2025-06-30T17:39:02.924" v="1348" actId="20577"/>
          <ac:spMkLst>
            <pc:docMk/>
            <pc:sldMk cId="1446631432" sldId="2147476848"/>
            <ac:spMk id="23" creationId="{16A8E816-F3D4-416F-0655-4F117B53274D}"/>
          </ac:spMkLst>
        </pc:spChg>
        <pc:spChg chg="mod">
          <ac:chgData name="Glaze, Andrea (VIRGINIA WORKS)" userId="7a67fb3f-38de-4cc8-95d9-3b09d6498c13" providerId="ADAL" clId="{93D3B72F-BD8C-41F8-A9ED-6EB6AB1940F1}" dt="2025-06-30T17:40:07.864" v="1364" actId="20577"/>
          <ac:spMkLst>
            <pc:docMk/>
            <pc:sldMk cId="1446631432" sldId="2147476848"/>
            <ac:spMk id="29" creationId="{AC1A40C7-1774-A9CB-569D-138D7F911F41}"/>
          </ac:spMkLst>
        </pc:spChg>
      </pc:sldChg>
      <pc:sldChg chg="modSp mod modNotes">
        <pc:chgData name="Glaze, Andrea (VIRGINIA WORKS)" userId="7a67fb3f-38de-4cc8-95d9-3b09d6498c13" providerId="ADAL" clId="{93D3B72F-BD8C-41F8-A9ED-6EB6AB1940F1}" dt="2025-06-30T21:47:20.507" v="2231"/>
        <pc:sldMkLst>
          <pc:docMk/>
          <pc:sldMk cId="781694711" sldId="2147476850"/>
        </pc:sldMkLst>
        <pc:spChg chg="mod">
          <ac:chgData name="Glaze, Andrea (VIRGINIA WORKS)" userId="7a67fb3f-38de-4cc8-95d9-3b09d6498c13" providerId="ADAL" clId="{93D3B72F-BD8C-41F8-A9ED-6EB6AB1940F1}" dt="2025-06-30T15:43:53.011" v="693" actId="20577"/>
          <ac:spMkLst>
            <pc:docMk/>
            <pc:sldMk cId="781694711" sldId="2147476850"/>
            <ac:spMk id="21" creationId="{92317956-2411-64B5-71CA-2B743C89BD1F}"/>
          </ac:spMkLst>
        </pc:spChg>
        <pc:spChg chg="mod">
          <ac:chgData name="Glaze, Andrea (VIRGINIA WORKS)" userId="7a67fb3f-38de-4cc8-95d9-3b09d6498c13" providerId="ADAL" clId="{93D3B72F-BD8C-41F8-A9ED-6EB6AB1940F1}" dt="2025-06-30T15:43:48.044" v="682" actId="20577"/>
          <ac:spMkLst>
            <pc:docMk/>
            <pc:sldMk cId="781694711" sldId="2147476850"/>
            <ac:spMk id="23" creationId="{6BFD7E53-76FA-A6B3-0FEC-EA442A4C1487}"/>
          </ac:spMkLst>
        </pc:spChg>
        <pc:spChg chg="mod">
          <ac:chgData name="Glaze, Andrea (VIRGINIA WORKS)" userId="7a67fb3f-38de-4cc8-95d9-3b09d6498c13" providerId="ADAL" clId="{93D3B72F-BD8C-41F8-A9ED-6EB6AB1940F1}" dt="2025-06-30T15:44:07.772" v="694" actId="20577"/>
          <ac:spMkLst>
            <pc:docMk/>
            <pc:sldMk cId="781694711" sldId="2147476850"/>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581227938" sldId="2147476851"/>
        </pc:sldMkLst>
        <pc:spChg chg="mod">
          <ac:chgData name="Glaze, Andrea (VIRGINIA WORKS)" userId="7a67fb3f-38de-4cc8-95d9-3b09d6498c13" providerId="ADAL" clId="{93D3B72F-BD8C-41F8-A9ED-6EB6AB1940F1}" dt="2025-06-30T13:36:26.711" v="365" actId="20577"/>
          <ac:spMkLst>
            <pc:docMk/>
            <pc:sldMk cId="581227938" sldId="2147476851"/>
            <ac:spMk id="10" creationId="{CD80681C-AED4-C13A-5BEE-D275DF2F5C50}"/>
          </ac:spMkLst>
        </pc:spChg>
        <pc:spChg chg="mod">
          <ac:chgData name="Glaze, Andrea (VIRGINIA WORKS)" userId="7a67fb3f-38de-4cc8-95d9-3b09d6498c13" providerId="ADAL" clId="{93D3B72F-BD8C-41F8-A9ED-6EB6AB1940F1}" dt="2025-06-30T13:31:40.987" v="264" actId="114"/>
          <ac:spMkLst>
            <pc:docMk/>
            <pc:sldMk cId="581227938" sldId="2147476851"/>
            <ac:spMk id="15" creationId="{7A356AC4-CC54-A4DC-4C1D-EBF9E3E90EA2}"/>
          </ac:spMkLst>
        </pc:spChg>
        <pc:spChg chg="mod">
          <ac:chgData name="Glaze, Andrea (VIRGINIA WORKS)" userId="7a67fb3f-38de-4cc8-95d9-3b09d6498c13" providerId="ADAL" clId="{93D3B72F-BD8C-41F8-A9ED-6EB6AB1940F1}" dt="2025-06-30T13:31:47.634" v="266" actId="114"/>
          <ac:spMkLst>
            <pc:docMk/>
            <pc:sldMk cId="581227938" sldId="2147476851"/>
            <ac:spMk id="16" creationId="{AD9DED43-51EB-0572-221E-5A7EAC6BD95B}"/>
          </ac:spMkLst>
        </pc:spChg>
        <pc:spChg chg="mod">
          <ac:chgData name="Glaze, Andrea (VIRGINIA WORKS)" userId="7a67fb3f-38de-4cc8-95d9-3b09d6498c13" providerId="ADAL" clId="{93D3B72F-BD8C-41F8-A9ED-6EB6AB1940F1}" dt="2025-06-30T13:31:51.627" v="268" actId="114"/>
          <ac:spMkLst>
            <pc:docMk/>
            <pc:sldMk cId="581227938" sldId="2147476851"/>
            <ac:spMk id="17" creationId="{E52775EB-575C-E8DB-38E4-78EC42C8C1F3}"/>
          </ac:spMkLst>
        </pc:spChg>
        <pc:spChg chg="mod">
          <ac:chgData name="Glaze, Andrea (VIRGINIA WORKS)" userId="7a67fb3f-38de-4cc8-95d9-3b09d6498c13" providerId="ADAL" clId="{93D3B72F-BD8C-41F8-A9ED-6EB6AB1940F1}" dt="2025-06-30T13:31:55.419" v="270" actId="114"/>
          <ac:spMkLst>
            <pc:docMk/>
            <pc:sldMk cId="581227938" sldId="2147476851"/>
            <ac:spMk id="22" creationId="{90BE059A-6B4E-763B-BE7F-C97B1BDCB893}"/>
          </ac:spMkLst>
        </pc:spChg>
      </pc:sldChg>
      <pc:sldChg chg="modSp mod modNotes">
        <pc:chgData name="Glaze, Andrea (VIRGINIA WORKS)" userId="7a67fb3f-38de-4cc8-95d9-3b09d6498c13" providerId="ADAL" clId="{93D3B72F-BD8C-41F8-A9ED-6EB6AB1940F1}" dt="2025-06-30T21:47:20.507" v="2231"/>
        <pc:sldMkLst>
          <pc:docMk/>
          <pc:sldMk cId="1028747713" sldId="2147476852"/>
        </pc:sldMkLst>
        <pc:spChg chg="mod">
          <ac:chgData name="Glaze, Andrea (VIRGINIA WORKS)" userId="7a67fb3f-38de-4cc8-95d9-3b09d6498c13" providerId="ADAL" clId="{93D3B72F-BD8C-41F8-A9ED-6EB6AB1940F1}" dt="2025-06-30T17:54:15.522" v="1746" actId="114"/>
          <ac:spMkLst>
            <pc:docMk/>
            <pc:sldMk cId="1028747713" sldId="2147476852"/>
            <ac:spMk id="13" creationId="{A40F313B-F6D4-C746-8299-A85C6250F41E}"/>
          </ac:spMkLst>
        </pc:spChg>
        <pc:spChg chg="mod">
          <ac:chgData name="Glaze, Andrea (VIRGINIA WORKS)" userId="7a67fb3f-38de-4cc8-95d9-3b09d6498c13" providerId="ADAL" clId="{93D3B72F-BD8C-41F8-A9ED-6EB6AB1940F1}" dt="2025-06-30T17:54:22.890" v="1747" actId="114"/>
          <ac:spMkLst>
            <pc:docMk/>
            <pc:sldMk cId="1028747713" sldId="2147476852"/>
            <ac:spMk id="14" creationId="{64145E4A-F3B6-0F94-DA51-2881EF91BBD6}"/>
          </ac:spMkLst>
        </pc:spChg>
        <pc:spChg chg="mod">
          <ac:chgData name="Glaze, Andrea (VIRGINIA WORKS)" userId="7a67fb3f-38de-4cc8-95d9-3b09d6498c13" providerId="ADAL" clId="{93D3B72F-BD8C-41F8-A9ED-6EB6AB1940F1}" dt="2025-06-30T17:54:26.354" v="1748" actId="114"/>
          <ac:spMkLst>
            <pc:docMk/>
            <pc:sldMk cId="1028747713" sldId="2147476852"/>
            <ac:spMk id="19" creationId="{B056081A-8E44-A693-4ADE-90D02198FEAC}"/>
          </ac:spMkLst>
        </pc:spChg>
        <pc:spChg chg="mod">
          <ac:chgData name="Glaze, Andrea (VIRGINIA WORKS)" userId="7a67fb3f-38de-4cc8-95d9-3b09d6498c13" providerId="ADAL" clId="{93D3B72F-BD8C-41F8-A9ED-6EB6AB1940F1}" dt="2025-06-30T17:54:07.415" v="1745" actId="20577"/>
          <ac:spMkLst>
            <pc:docMk/>
            <pc:sldMk cId="1028747713" sldId="2147476852"/>
            <ac:spMk id="21" creationId="{92317956-2411-64B5-71CA-2B743C89BD1F}"/>
          </ac:spMkLst>
        </pc:spChg>
        <pc:spChg chg="mod">
          <ac:chgData name="Glaze, Andrea (VIRGINIA WORKS)" userId="7a67fb3f-38de-4cc8-95d9-3b09d6498c13" providerId="ADAL" clId="{93D3B72F-BD8C-41F8-A9ED-6EB6AB1940F1}" dt="2025-06-30T17:54:33.642" v="1750" actId="114"/>
          <ac:spMkLst>
            <pc:docMk/>
            <pc:sldMk cId="1028747713" sldId="2147476852"/>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765468257" sldId="2147476853"/>
        </pc:sldMkLst>
        <pc:spChg chg="mod">
          <ac:chgData name="Glaze, Andrea (VIRGINIA WORKS)" userId="7a67fb3f-38de-4cc8-95d9-3b09d6498c13" providerId="ADAL" clId="{93D3B72F-BD8C-41F8-A9ED-6EB6AB1940F1}" dt="2025-06-30T15:44:51.229" v="696" actId="114"/>
          <ac:spMkLst>
            <pc:docMk/>
            <pc:sldMk cId="765468257" sldId="2147476853"/>
            <ac:spMk id="13" creationId="{A40F313B-F6D4-C746-8299-A85C6250F41E}"/>
          </ac:spMkLst>
        </pc:spChg>
        <pc:spChg chg="mod">
          <ac:chgData name="Glaze, Andrea (VIRGINIA WORKS)" userId="7a67fb3f-38de-4cc8-95d9-3b09d6498c13" providerId="ADAL" clId="{93D3B72F-BD8C-41F8-A9ED-6EB6AB1940F1}" dt="2025-06-30T15:45:20.115" v="700" actId="6549"/>
          <ac:spMkLst>
            <pc:docMk/>
            <pc:sldMk cId="765468257" sldId="2147476853"/>
            <ac:spMk id="14" creationId="{64145E4A-F3B6-0F94-DA51-2881EF91BBD6}"/>
          </ac:spMkLst>
        </pc:spChg>
        <pc:spChg chg="mod">
          <ac:chgData name="Glaze, Andrea (VIRGINIA WORKS)" userId="7a67fb3f-38de-4cc8-95d9-3b09d6498c13" providerId="ADAL" clId="{93D3B72F-BD8C-41F8-A9ED-6EB6AB1940F1}" dt="2025-06-30T15:45:01.469" v="698" actId="114"/>
          <ac:spMkLst>
            <pc:docMk/>
            <pc:sldMk cId="765468257" sldId="2147476853"/>
            <ac:spMk id="19" creationId="{B056081A-8E44-A693-4ADE-90D02198FEAC}"/>
          </ac:spMkLst>
        </pc:spChg>
        <pc:spChg chg="mod">
          <ac:chgData name="Glaze, Andrea (VIRGINIA WORKS)" userId="7a67fb3f-38de-4cc8-95d9-3b09d6498c13" providerId="ADAL" clId="{93D3B72F-BD8C-41F8-A9ED-6EB6AB1940F1}" dt="2025-06-30T15:45:06.173" v="699" actId="114"/>
          <ac:spMkLst>
            <pc:docMk/>
            <pc:sldMk cId="765468257" sldId="2147476853"/>
            <ac:spMk id="29" creationId="{524A4836-71C4-C003-A34A-6337DE87AE3E}"/>
          </ac:spMkLst>
        </pc:spChg>
      </pc:sldChg>
      <pc:sldChg chg="modNotes">
        <pc:chgData name="Glaze, Andrea (VIRGINIA WORKS)" userId="7a67fb3f-38de-4cc8-95d9-3b09d6498c13" providerId="ADAL" clId="{93D3B72F-BD8C-41F8-A9ED-6EB6AB1940F1}" dt="2025-06-30T21:47:20.507" v="2231"/>
        <pc:sldMkLst>
          <pc:docMk/>
          <pc:sldMk cId="1507004436" sldId="2147476858"/>
        </pc:sldMkLst>
      </pc:sldChg>
      <pc:sldChg chg="del">
        <pc:chgData name="Glaze, Andrea (VIRGINIA WORKS)" userId="7a67fb3f-38de-4cc8-95d9-3b09d6498c13" providerId="ADAL" clId="{93D3B72F-BD8C-41F8-A9ED-6EB6AB1940F1}" dt="2025-06-30T18:00:55.293" v="1844" actId="47"/>
        <pc:sldMkLst>
          <pc:docMk/>
          <pc:sldMk cId="3887431325" sldId="2147476861"/>
        </pc:sldMkLst>
      </pc:sldChg>
      <pc:sldChg chg="del">
        <pc:chgData name="Glaze, Andrea (VIRGINIA WORKS)" userId="7a67fb3f-38de-4cc8-95d9-3b09d6498c13" providerId="ADAL" clId="{93D3B72F-BD8C-41F8-A9ED-6EB6AB1940F1}" dt="2025-06-30T18:00:55.821" v="1845" actId="47"/>
        <pc:sldMkLst>
          <pc:docMk/>
          <pc:sldMk cId="4060786449" sldId="2147476862"/>
        </pc:sldMkLst>
      </pc:sldChg>
      <pc:sldChg chg="del">
        <pc:chgData name="Glaze, Andrea (VIRGINIA WORKS)" userId="7a67fb3f-38de-4cc8-95d9-3b09d6498c13" providerId="ADAL" clId="{93D3B72F-BD8C-41F8-A9ED-6EB6AB1940F1}" dt="2025-06-30T18:00:56.307" v="1846" actId="47"/>
        <pc:sldMkLst>
          <pc:docMk/>
          <pc:sldMk cId="2109572539" sldId="2147476863"/>
        </pc:sldMkLst>
      </pc:sldChg>
      <pc:sldChg chg="del">
        <pc:chgData name="Glaze, Andrea (VIRGINIA WORKS)" userId="7a67fb3f-38de-4cc8-95d9-3b09d6498c13" providerId="ADAL" clId="{93D3B72F-BD8C-41F8-A9ED-6EB6AB1940F1}" dt="2025-06-30T18:00:56.970" v="1847" actId="47"/>
        <pc:sldMkLst>
          <pc:docMk/>
          <pc:sldMk cId="196349365" sldId="2147476864"/>
        </pc:sldMkLst>
      </pc:sldChg>
      <pc:sldChg chg="addSp delSp modSp mod modNotes">
        <pc:chgData name="Glaze, Andrea (VIRGINIA WORKS)" userId="7a67fb3f-38de-4cc8-95d9-3b09d6498c13" providerId="ADAL" clId="{93D3B72F-BD8C-41F8-A9ED-6EB6AB1940F1}" dt="2025-06-30T22:00:25.835" v="2336"/>
        <pc:sldMkLst>
          <pc:docMk/>
          <pc:sldMk cId="2761746595" sldId="2147476865"/>
        </pc:sldMkLst>
        <pc:spChg chg="add mod">
          <ac:chgData name="Glaze, Andrea (VIRGINIA WORKS)" userId="7a67fb3f-38de-4cc8-95d9-3b09d6498c13" providerId="ADAL" clId="{93D3B72F-BD8C-41F8-A9ED-6EB6AB1940F1}" dt="2025-06-30T22:00:17.253" v="2335"/>
          <ac:spMkLst>
            <pc:docMk/>
            <pc:sldMk cId="2761746595" sldId="2147476865"/>
            <ac:spMk id="2" creationId="{90578688-DE95-DF8C-C9D2-8394D13382A4}"/>
          </ac:spMkLst>
        </pc:spChg>
        <pc:spChg chg="add mod">
          <ac:chgData name="Glaze, Andrea (VIRGINIA WORKS)" userId="7a67fb3f-38de-4cc8-95d9-3b09d6498c13" providerId="ADAL" clId="{93D3B72F-BD8C-41F8-A9ED-6EB6AB1940F1}" dt="2025-06-30T22:00:17.253" v="2335"/>
          <ac:spMkLst>
            <pc:docMk/>
            <pc:sldMk cId="2761746595" sldId="2147476865"/>
            <ac:spMk id="3" creationId="{D8238AE8-18A3-5AE3-9373-233544A61FA4}"/>
          </ac:spMkLst>
        </pc:spChg>
        <pc:spChg chg="add mod">
          <ac:chgData name="Glaze, Andrea (VIRGINIA WORKS)" userId="7a67fb3f-38de-4cc8-95d9-3b09d6498c13" providerId="ADAL" clId="{93D3B72F-BD8C-41F8-A9ED-6EB6AB1940F1}" dt="2025-06-30T22:00:25.835" v="2336"/>
          <ac:spMkLst>
            <pc:docMk/>
            <pc:sldMk cId="2761746595" sldId="2147476865"/>
            <ac:spMk id="6" creationId="{9F7F08D2-AD29-37F1-B148-745DD5ABE077}"/>
          </ac:spMkLst>
        </pc:spChg>
        <pc:spChg chg="mod">
          <ac:chgData name="Glaze, Andrea (VIRGINIA WORKS)" userId="7a67fb3f-38de-4cc8-95d9-3b09d6498c13" providerId="ADAL" clId="{93D3B72F-BD8C-41F8-A9ED-6EB6AB1940F1}" dt="2025-06-30T17:47:47.117" v="1594" actId="114"/>
          <ac:spMkLst>
            <pc:docMk/>
            <pc:sldMk cId="2761746595" sldId="2147476865"/>
            <ac:spMk id="7" creationId="{D1BEDD56-A654-6300-6737-82BDC0419726}"/>
          </ac:spMkLst>
        </pc:spChg>
        <pc:spChg chg="mod">
          <ac:chgData name="Glaze, Andrea (VIRGINIA WORKS)" userId="7a67fb3f-38de-4cc8-95d9-3b09d6498c13" providerId="ADAL" clId="{93D3B72F-BD8C-41F8-A9ED-6EB6AB1940F1}" dt="2025-06-30T17:47:23.460" v="1589" actId="114"/>
          <ac:spMkLst>
            <pc:docMk/>
            <pc:sldMk cId="2761746595" sldId="2147476865"/>
            <ac:spMk id="13" creationId="{EC172C9B-00E2-4842-44FD-1726607CAA38}"/>
          </ac:spMkLst>
        </pc:spChg>
        <pc:spChg chg="mod">
          <ac:chgData name="Glaze, Andrea (VIRGINIA WORKS)" userId="7a67fb3f-38de-4cc8-95d9-3b09d6498c13" providerId="ADAL" clId="{93D3B72F-BD8C-41F8-A9ED-6EB6AB1940F1}" dt="2025-06-30T17:47:31.364" v="1591" actId="404"/>
          <ac:spMkLst>
            <pc:docMk/>
            <pc:sldMk cId="2761746595" sldId="2147476865"/>
            <ac:spMk id="14" creationId="{A7C55C28-31A9-C101-565E-55CDF7671907}"/>
          </ac:spMkLst>
        </pc:spChg>
        <pc:spChg chg="del">
          <ac:chgData name="Glaze, Andrea (VIRGINIA WORKS)" userId="7a67fb3f-38de-4cc8-95d9-3b09d6498c13" providerId="ADAL" clId="{93D3B72F-BD8C-41F8-A9ED-6EB6AB1940F1}" dt="2025-06-30T22:00:01.394" v="2333" actId="478"/>
          <ac:spMkLst>
            <pc:docMk/>
            <pc:sldMk cId="2761746595" sldId="2147476865"/>
            <ac:spMk id="18" creationId="{A96DC02D-1C23-001C-658D-47E13DD13D59}"/>
          </ac:spMkLst>
        </pc:spChg>
        <pc:spChg chg="mod">
          <ac:chgData name="Glaze, Andrea (VIRGINIA WORKS)" userId="7a67fb3f-38de-4cc8-95d9-3b09d6498c13" providerId="ADAL" clId="{93D3B72F-BD8C-41F8-A9ED-6EB6AB1940F1}" dt="2025-06-30T17:47:36.589" v="1592" actId="114"/>
          <ac:spMkLst>
            <pc:docMk/>
            <pc:sldMk cId="2761746595" sldId="2147476865"/>
            <ac:spMk id="19" creationId="{1EB515D2-2277-8945-E142-9DA343964C4A}"/>
          </ac:spMkLst>
        </pc:spChg>
        <pc:spChg chg="del">
          <ac:chgData name="Glaze, Andrea (VIRGINIA WORKS)" userId="7a67fb3f-38de-4cc8-95d9-3b09d6498c13" providerId="ADAL" clId="{93D3B72F-BD8C-41F8-A9ED-6EB6AB1940F1}" dt="2025-06-30T21:59:58.584" v="2330" actId="478"/>
          <ac:spMkLst>
            <pc:docMk/>
            <pc:sldMk cId="2761746595" sldId="2147476865"/>
            <ac:spMk id="22" creationId="{CE413E67-BE03-6CA6-EEE6-81675C5DB4CD}"/>
          </ac:spMkLst>
        </pc:spChg>
        <pc:spChg chg="mod">
          <ac:chgData name="Glaze, Andrea (VIRGINIA WORKS)" userId="7a67fb3f-38de-4cc8-95d9-3b09d6498c13" providerId="ADAL" clId="{93D3B72F-BD8C-41F8-A9ED-6EB6AB1940F1}" dt="2025-06-30T17:47:10.378" v="1588" actId="20577"/>
          <ac:spMkLst>
            <pc:docMk/>
            <pc:sldMk cId="2761746595" sldId="2147476865"/>
            <ac:spMk id="23" creationId="{62426B16-5352-AF40-E6F2-8E41B844A5C5}"/>
          </ac:spMkLst>
        </pc:spChg>
        <pc:spChg chg="del">
          <ac:chgData name="Glaze, Andrea (VIRGINIA WORKS)" userId="7a67fb3f-38de-4cc8-95d9-3b09d6498c13" providerId="ADAL" clId="{93D3B72F-BD8C-41F8-A9ED-6EB6AB1940F1}" dt="2025-06-30T22:00:00.145" v="2332" actId="478"/>
          <ac:spMkLst>
            <pc:docMk/>
            <pc:sldMk cId="2761746595" sldId="2147476865"/>
            <ac:spMk id="25" creationId="{6B666640-268C-3F00-B4F0-2C64F5C6A563}"/>
          </ac:spMkLst>
        </pc:spChg>
        <pc:spChg chg="mod">
          <ac:chgData name="Glaze, Andrea (VIRGINIA WORKS)" userId="7a67fb3f-38de-4cc8-95d9-3b09d6498c13" providerId="ADAL" clId="{93D3B72F-BD8C-41F8-A9ED-6EB6AB1940F1}" dt="2025-06-30T17:47:43.308" v="1593" actId="114"/>
          <ac:spMkLst>
            <pc:docMk/>
            <pc:sldMk cId="2761746595" sldId="2147476865"/>
            <ac:spMk id="29" creationId="{6003FE1E-AE7F-15A4-9F9E-7962A90E0C6C}"/>
          </ac:spMkLst>
        </pc:spChg>
        <pc:picChg chg="add mod">
          <ac:chgData name="Glaze, Andrea (VIRGINIA WORKS)" userId="7a67fb3f-38de-4cc8-95d9-3b09d6498c13" providerId="ADAL" clId="{93D3B72F-BD8C-41F8-A9ED-6EB6AB1940F1}" dt="2025-06-30T22:00:25.835" v="2336"/>
          <ac:picMkLst>
            <pc:docMk/>
            <pc:sldMk cId="2761746595" sldId="2147476865"/>
            <ac:picMk id="4" creationId="{E82FE485-356B-400E-0F61-BBE2647A1D62}"/>
          </ac:picMkLst>
        </pc:picChg>
        <pc:picChg chg="del">
          <ac:chgData name="Glaze, Andrea (VIRGINIA WORKS)" userId="7a67fb3f-38de-4cc8-95d9-3b09d6498c13" providerId="ADAL" clId="{93D3B72F-BD8C-41F8-A9ED-6EB6AB1940F1}" dt="2025-06-30T21:59:59.359" v="2331" actId="478"/>
          <ac:picMkLst>
            <pc:docMk/>
            <pc:sldMk cId="2761746595" sldId="2147476865"/>
            <ac:picMk id="26" creationId="{E63257C7-985F-4B28-E42D-6C50A98057C2}"/>
          </ac:picMkLst>
        </pc:picChg>
      </pc:sldChg>
      <pc:sldChg chg="modSp mod modNotes">
        <pc:chgData name="Glaze, Andrea (VIRGINIA WORKS)" userId="7a67fb3f-38de-4cc8-95d9-3b09d6498c13" providerId="ADAL" clId="{93D3B72F-BD8C-41F8-A9ED-6EB6AB1940F1}" dt="2025-06-30T21:47:20.507" v="2231"/>
        <pc:sldMkLst>
          <pc:docMk/>
          <pc:sldMk cId="991734552" sldId="2147476866"/>
        </pc:sldMkLst>
        <pc:spChg chg="mod">
          <ac:chgData name="Glaze, Andrea (VIRGINIA WORKS)" userId="7a67fb3f-38de-4cc8-95d9-3b09d6498c13" providerId="ADAL" clId="{93D3B72F-BD8C-41F8-A9ED-6EB6AB1940F1}" dt="2025-06-30T16:18:30.806" v="932"/>
          <ac:spMkLst>
            <pc:docMk/>
            <pc:sldMk cId="991734552" sldId="2147476866"/>
            <ac:spMk id="46" creationId="{5602311E-D2CB-FD2A-4F7F-9481FE30F030}"/>
          </ac:spMkLst>
        </pc:spChg>
        <pc:spChg chg="mod">
          <ac:chgData name="Glaze, Andrea (VIRGINIA WORKS)" userId="7a67fb3f-38de-4cc8-95d9-3b09d6498c13" providerId="ADAL" clId="{93D3B72F-BD8C-41F8-A9ED-6EB6AB1940F1}" dt="2025-06-30T17:52:24.506" v="1697" actId="114"/>
          <ac:spMkLst>
            <pc:docMk/>
            <pc:sldMk cId="991734552" sldId="2147476866"/>
            <ac:spMk id="49" creationId="{2D1B561B-99B2-76E1-10D1-DD36D6DA7519}"/>
          </ac:spMkLst>
        </pc:spChg>
        <pc:spChg chg="mod">
          <ac:chgData name="Glaze, Andrea (VIRGINIA WORKS)" userId="7a67fb3f-38de-4cc8-95d9-3b09d6498c13" providerId="ADAL" clId="{93D3B72F-BD8C-41F8-A9ED-6EB6AB1940F1}" dt="2025-06-30T17:52:28.844" v="1698" actId="114"/>
          <ac:spMkLst>
            <pc:docMk/>
            <pc:sldMk cId="991734552" sldId="2147476866"/>
            <ac:spMk id="50" creationId="{9E159D1B-992A-0B71-D98A-5A0A021F8AF2}"/>
          </ac:spMkLst>
        </pc:spChg>
        <pc:spChg chg="mod">
          <ac:chgData name="Glaze, Andrea (VIRGINIA WORKS)" userId="7a67fb3f-38de-4cc8-95d9-3b09d6498c13" providerId="ADAL" clId="{93D3B72F-BD8C-41F8-A9ED-6EB6AB1940F1}" dt="2025-06-30T17:52:33.002" v="1699" actId="114"/>
          <ac:spMkLst>
            <pc:docMk/>
            <pc:sldMk cId="991734552" sldId="2147476866"/>
            <ac:spMk id="51" creationId="{EC8740FC-47DF-4A2D-D545-EEEA747C663A}"/>
          </ac:spMkLst>
        </pc:spChg>
        <pc:spChg chg="mod">
          <ac:chgData name="Glaze, Andrea (VIRGINIA WORKS)" userId="7a67fb3f-38de-4cc8-95d9-3b09d6498c13" providerId="ADAL" clId="{93D3B72F-BD8C-41F8-A9ED-6EB6AB1940F1}" dt="2025-06-30T17:52:40.137" v="1701" actId="14100"/>
          <ac:spMkLst>
            <pc:docMk/>
            <pc:sldMk cId="991734552" sldId="2147476866"/>
            <ac:spMk id="53" creationId="{65E90608-4E42-B506-641F-9603AEE8170F}"/>
          </ac:spMkLst>
        </pc:spChg>
      </pc:sldChg>
      <pc:sldChg chg="modSp mod modNotes">
        <pc:chgData name="Glaze, Andrea (VIRGINIA WORKS)" userId="7a67fb3f-38de-4cc8-95d9-3b09d6498c13" providerId="ADAL" clId="{93D3B72F-BD8C-41F8-A9ED-6EB6AB1940F1}" dt="2025-06-30T21:47:20.507" v="2231"/>
        <pc:sldMkLst>
          <pc:docMk/>
          <pc:sldMk cId="181516665" sldId="2147476867"/>
        </pc:sldMkLst>
        <pc:spChg chg="mod">
          <ac:chgData name="Glaze, Andrea (VIRGINIA WORKS)" userId="7a67fb3f-38de-4cc8-95d9-3b09d6498c13" providerId="ADAL" clId="{93D3B72F-BD8C-41F8-A9ED-6EB6AB1940F1}" dt="2025-06-30T16:18:30.806" v="932"/>
          <ac:spMkLst>
            <pc:docMk/>
            <pc:sldMk cId="181516665" sldId="2147476867"/>
            <ac:spMk id="12" creationId="{EDA10F84-0129-A255-3767-B9A80A459683}"/>
          </ac:spMkLst>
        </pc:spChg>
        <pc:spChg chg="mod">
          <ac:chgData name="Glaze, Andrea (VIRGINIA WORKS)" userId="7a67fb3f-38de-4cc8-95d9-3b09d6498c13" providerId="ADAL" clId="{93D3B72F-BD8C-41F8-A9ED-6EB6AB1940F1}" dt="2025-06-30T17:52:55.848" v="1703" actId="1076"/>
          <ac:spMkLst>
            <pc:docMk/>
            <pc:sldMk cId="181516665" sldId="2147476867"/>
            <ac:spMk id="15" creationId="{59B1400B-C025-70FE-B76C-BEC38C7AC080}"/>
          </ac:spMkLst>
        </pc:spChg>
        <pc:spChg chg="mod">
          <ac:chgData name="Glaze, Andrea (VIRGINIA WORKS)" userId="7a67fb3f-38de-4cc8-95d9-3b09d6498c13" providerId="ADAL" clId="{93D3B72F-BD8C-41F8-A9ED-6EB6AB1940F1}" dt="2025-06-30T17:53:00.810" v="1704" actId="114"/>
          <ac:spMkLst>
            <pc:docMk/>
            <pc:sldMk cId="181516665" sldId="2147476867"/>
            <ac:spMk id="17" creationId="{E394ADF7-AE29-D8EB-AD73-68FC4B39C0E2}"/>
          </ac:spMkLst>
        </pc:spChg>
        <pc:spChg chg="mod">
          <ac:chgData name="Glaze, Andrea (VIRGINIA WORKS)" userId="7a67fb3f-38de-4cc8-95d9-3b09d6498c13" providerId="ADAL" clId="{93D3B72F-BD8C-41F8-A9ED-6EB6AB1940F1}" dt="2025-06-30T17:53:05.091" v="1705" actId="114"/>
          <ac:spMkLst>
            <pc:docMk/>
            <pc:sldMk cId="181516665" sldId="2147476867"/>
            <ac:spMk id="18" creationId="{5F260B35-7984-CD0A-6E46-3D9F5E6B597F}"/>
          </ac:spMkLst>
        </pc:spChg>
        <pc:spChg chg="mod">
          <ac:chgData name="Glaze, Andrea (VIRGINIA WORKS)" userId="7a67fb3f-38de-4cc8-95d9-3b09d6498c13" providerId="ADAL" clId="{93D3B72F-BD8C-41F8-A9ED-6EB6AB1940F1}" dt="2025-06-30T17:53:08.754" v="1706" actId="114"/>
          <ac:spMkLst>
            <pc:docMk/>
            <pc:sldMk cId="181516665" sldId="2147476867"/>
            <ac:spMk id="22" creationId="{BEDD6D4D-BF72-48BB-3A8C-70BD28938B91}"/>
          </ac:spMkLst>
        </pc:spChg>
        <pc:spChg chg="mod">
          <ac:chgData name="Glaze, Andrea (VIRGINIA WORKS)" userId="7a67fb3f-38de-4cc8-95d9-3b09d6498c13" providerId="ADAL" clId="{93D3B72F-BD8C-41F8-A9ED-6EB6AB1940F1}" dt="2025-06-30T17:53:15.479" v="1708" actId="14100"/>
          <ac:spMkLst>
            <pc:docMk/>
            <pc:sldMk cId="181516665" sldId="2147476867"/>
            <ac:spMk id="26" creationId="{55A62293-0258-8274-8D93-3DE3F6ACF0A9}"/>
          </ac:spMkLst>
        </pc:spChg>
      </pc:sldChg>
      <pc:sldChg chg="modSp mod modNotes">
        <pc:chgData name="Glaze, Andrea (VIRGINIA WORKS)" userId="7a67fb3f-38de-4cc8-95d9-3b09d6498c13" providerId="ADAL" clId="{93D3B72F-BD8C-41F8-A9ED-6EB6AB1940F1}" dt="2025-06-30T21:47:20.507" v="2231"/>
        <pc:sldMkLst>
          <pc:docMk/>
          <pc:sldMk cId="499323405" sldId="2147476868"/>
        </pc:sldMkLst>
        <pc:spChg chg="mod">
          <ac:chgData name="Glaze, Andrea (VIRGINIA WORKS)" userId="7a67fb3f-38de-4cc8-95d9-3b09d6498c13" providerId="ADAL" clId="{93D3B72F-BD8C-41F8-A9ED-6EB6AB1940F1}" dt="2025-06-30T17:51:14.643" v="1666" actId="114"/>
          <ac:spMkLst>
            <pc:docMk/>
            <pc:sldMk cId="499323405" sldId="2147476868"/>
            <ac:spMk id="13" creationId="{A40F313B-F6D4-C746-8299-A85C6250F41E}"/>
          </ac:spMkLst>
        </pc:spChg>
        <pc:spChg chg="mod">
          <ac:chgData name="Glaze, Andrea (VIRGINIA WORKS)" userId="7a67fb3f-38de-4cc8-95d9-3b09d6498c13" providerId="ADAL" clId="{93D3B72F-BD8C-41F8-A9ED-6EB6AB1940F1}" dt="2025-06-30T17:51:17.771" v="1667" actId="114"/>
          <ac:spMkLst>
            <pc:docMk/>
            <pc:sldMk cId="499323405" sldId="2147476868"/>
            <ac:spMk id="14" creationId="{64145E4A-F3B6-0F94-DA51-2881EF91BBD6}"/>
          </ac:spMkLst>
        </pc:spChg>
        <pc:spChg chg="mod">
          <ac:chgData name="Glaze, Andrea (VIRGINIA WORKS)" userId="7a67fb3f-38de-4cc8-95d9-3b09d6498c13" providerId="ADAL" clId="{93D3B72F-BD8C-41F8-A9ED-6EB6AB1940F1}" dt="2025-06-30T17:51:24.451" v="1669" actId="114"/>
          <ac:spMkLst>
            <pc:docMk/>
            <pc:sldMk cId="499323405" sldId="2147476868"/>
            <ac:spMk id="19" creationId="{B056081A-8E44-A693-4ADE-90D02198FEAC}"/>
          </ac:spMkLst>
        </pc:spChg>
        <pc:spChg chg="mod">
          <ac:chgData name="Glaze, Andrea (VIRGINIA WORKS)" userId="7a67fb3f-38de-4cc8-95d9-3b09d6498c13" providerId="ADAL" clId="{93D3B72F-BD8C-41F8-A9ED-6EB6AB1940F1}" dt="2025-06-30T17:51:07.841" v="1665" actId="20577"/>
          <ac:spMkLst>
            <pc:docMk/>
            <pc:sldMk cId="499323405" sldId="2147476868"/>
            <ac:spMk id="21" creationId="{92317956-2411-64B5-71CA-2B743C89BD1F}"/>
          </ac:spMkLst>
        </pc:spChg>
        <pc:spChg chg="mod">
          <ac:chgData name="Glaze, Andrea (VIRGINIA WORKS)" userId="7a67fb3f-38de-4cc8-95d9-3b09d6498c13" providerId="ADAL" clId="{93D3B72F-BD8C-41F8-A9ED-6EB6AB1940F1}" dt="2025-06-30T17:51:32.641" v="1671" actId="114"/>
          <ac:spMkLst>
            <pc:docMk/>
            <pc:sldMk cId="499323405" sldId="2147476868"/>
            <ac:spMk id="25" creationId="{C5538331-1443-AD85-BFAD-D5397E0737F6}"/>
          </ac:spMkLst>
        </pc:spChg>
        <pc:spChg chg="mod">
          <ac:chgData name="Glaze, Andrea (VIRGINIA WORKS)" userId="7a67fb3f-38de-4cc8-95d9-3b09d6498c13" providerId="ADAL" clId="{93D3B72F-BD8C-41F8-A9ED-6EB6AB1940F1}" dt="2025-06-30T17:51:28.299" v="1670" actId="114"/>
          <ac:spMkLst>
            <pc:docMk/>
            <pc:sldMk cId="499323405" sldId="2147476868"/>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2329742955" sldId="2147476869"/>
        </pc:sldMkLst>
        <pc:spChg chg="mod">
          <ac:chgData name="Glaze, Andrea (VIRGINIA WORKS)" userId="7a67fb3f-38de-4cc8-95d9-3b09d6498c13" providerId="ADAL" clId="{93D3B72F-BD8C-41F8-A9ED-6EB6AB1940F1}" dt="2025-06-30T16:18:30.806" v="932"/>
          <ac:spMkLst>
            <pc:docMk/>
            <pc:sldMk cId="2329742955" sldId="2147476869"/>
            <ac:spMk id="2" creationId="{B8EF8FDC-EA7B-46A8-08F1-8A143179DFB7}"/>
          </ac:spMkLst>
        </pc:spChg>
        <pc:spChg chg="mod">
          <ac:chgData name="Glaze, Andrea (VIRGINIA WORKS)" userId="7a67fb3f-38de-4cc8-95d9-3b09d6498c13" providerId="ADAL" clId="{93D3B72F-BD8C-41F8-A9ED-6EB6AB1940F1}" dt="2025-06-30T16:18:30.806" v="932"/>
          <ac:spMkLst>
            <pc:docMk/>
            <pc:sldMk cId="2329742955" sldId="2147476869"/>
            <ac:spMk id="4" creationId="{CE79BD03-F7D4-CAC2-41C8-B75812E3E879}"/>
          </ac:spMkLst>
        </pc:spChg>
        <pc:spChg chg="mod">
          <ac:chgData name="Glaze, Andrea (VIRGINIA WORKS)" userId="7a67fb3f-38de-4cc8-95d9-3b09d6498c13" providerId="ADAL" clId="{93D3B72F-BD8C-41F8-A9ED-6EB6AB1940F1}" dt="2025-06-30T15:36:25.231" v="524" actId="114"/>
          <ac:spMkLst>
            <pc:docMk/>
            <pc:sldMk cId="2329742955" sldId="2147476869"/>
            <ac:spMk id="5" creationId="{1063F38C-D149-99E0-57EF-6D8BB75AF530}"/>
          </ac:spMkLst>
        </pc:spChg>
        <pc:spChg chg="mod">
          <ac:chgData name="Glaze, Andrea (VIRGINIA WORKS)" userId="7a67fb3f-38de-4cc8-95d9-3b09d6498c13" providerId="ADAL" clId="{93D3B72F-BD8C-41F8-A9ED-6EB6AB1940F1}" dt="2025-06-30T15:36:34.279" v="526" actId="114"/>
          <ac:spMkLst>
            <pc:docMk/>
            <pc:sldMk cId="2329742955" sldId="2147476869"/>
            <ac:spMk id="26" creationId="{F14885A1-F1E9-0C63-859D-7EBE44911A28}"/>
          </ac:spMkLst>
        </pc:spChg>
        <pc:spChg chg="mod">
          <ac:chgData name="Glaze, Andrea (VIRGINIA WORKS)" userId="7a67fb3f-38de-4cc8-95d9-3b09d6498c13" providerId="ADAL" clId="{93D3B72F-BD8C-41F8-A9ED-6EB6AB1940F1}" dt="2025-06-30T15:36:42.494" v="527" actId="404"/>
          <ac:spMkLst>
            <pc:docMk/>
            <pc:sldMk cId="2329742955" sldId="2147476869"/>
            <ac:spMk id="27" creationId="{10308E61-B9D8-378E-1BF6-862E5EF30FF7}"/>
          </ac:spMkLst>
        </pc:spChg>
        <pc:spChg chg="mod">
          <ac:chgData name="Glaze, Andrea (VIRGINIA WORKS)" userId="7a67fb3f-38de-4cc8-95d9-3b09d6498c13" providerId="ADAL" clId="{93D3B72F-BD8C-41F8-A9ED-6EB6AB1940F1}" dt="2025-06-30T15:37:05.862" v="532" actId="20577"/>
          <ac:spMkLst>
            <pc:docMk/>
            <pc:sldMk cId="2329742955" sldId="2147476869"/>
            <ac:spMk id="30" creationId="{A3FC685A-E34B-9295-93F3-B40F1E186E96}"/>
          </ac:spMkLst>
        </pc:spChg>
      </pc:sldChg>
      <pc:sldChg chg="modSp mod modNotes">
        <pc:chgData name="Glaze, Andrea (VIRGINIA WORKS)" userId="7a67fb3f-38de-4cc8-95d9-3b09d6498c13" providerId="ADAL" clId="{93D3B72F-BD8C-41F8-A9ED-6EB6AB1940F1}" dt="2025-06-30T21:47:20.507" v="2231"/>
        <pc:sldMkLst>
          <pc:docMk/>
          <pc:sldMk cId="3595842442" sldId="2147476870"/>
        </pc:sldMkLst>
        <pc:spChg chg="mod">
          <ac:chgData name="Glaze, Andrea (VIRGINIA WORKS)" userId="7a67fb3f-38de-4cc8-95d9-3b09d6498c13" providerId="ADAL" clId="{93D3B72F-BD8C-41F8-A9ED-6EB6AB1940F1}" dt="2025-06-30T16:18:30.806" v="932"/>
          <ac:spMkLst>
            <pc:docMk/>
            <pc:sldMk cId="3595842442" sldId="2147476870"/>
            <ac:spMk id="2" creationId="{4BB12E11-BA20-91A0-3394-1089BCA4F6AF}"/>
          </ac:spMkLst>
        </pc:spChg>
        <pc:spChg chg="mod">
          <ac:chgData name="Glaze, Andrea (VIRGINIA WORKS)" userId="7a67fb3f-38de-4cc8-95d9-3b09d6498c13" providerId="ADAL" clId="{93D3B72F-BD8C-41F8-A9ED-6EB6AB1940F1}" dt="2025-06-30T17:49:38.579" v="1610" actId="114"/>
          <ac:spMkLst>
            <pc:docMk/>
            <pc:sldMk cId="3595842442" sldId="2147476870"/>
            <ac:spMk id="3" creationId="{E8FFA77B-EDBC-1E9C-AC10-C9199217665D}"/>
          </ac:spMkLst>
        </pc:spChg>
        <pc:spChg chg="mod">
          <ac:chgData name="Glaze, Andrea (VIRGINIA WORKS)" userId="7a67fb3f-38de-4cc8-95d9-3b09d6498c13" providerId="ADAL" clId="{93D3B72F-BD8C-41F8-A9ED-6EB6AB1940F1}" dt="2025-06-30T17:49:46.961" v="1612" actId="20577"/>
          <ac:spMkLst>
            <pc:docMk/>
            <pc:sldMk cId="3595842442" sldId="2147476870"/>
            <ac:spMk id="4" creationId="{569A3C20-0D6B-D909-0CE9-4490AE552CF6}"/>
          </ac:spMkLst>
        </pc:spChg>
        <pc:spChg chg="mod">
          <ac:chgData name="Glaze, Andrea (VIRGINIA WORKS)" userId="7a67fb3f-38de-4cc8-95d9-3b09d6498c13" providerId="ADAL" clId="{93D3B72F-BD8C-41F8-A9ED-6EB6AB1940F1}" dt="2025-06-30T17:49:51.835" v="1613" actId="114"/>
          <ac:spMkLst>
            <pc:docMk/>
            <pc:sldMk cId="3595842442" sldId="2147476870"/>
            <ac:spMk id="5" creationId="{2E041DD9-C8CE-2F73-F875-243EF6905E93}"/>
          </ac:spMkLst>
        </pc:spChg>
        <pc:spChg chg="mod">
          <ac:chgData name="Glaze, Andrea (VIRGINIA WORKS)" userId="7a67fb3f-38de-4cc8-95d9-3b09d6498c13" providerId="ADAL" clId="{93D3B72F-BD8C-41F8-A9ED-6EB6AB1940F1}" dt="2025-06-30T17:49:59.339" v="1614" actId="114"/>
          <ac:spMkLst>
            <pc:docMk/>
            <pc:sldMk cId="3595842442" sldId="2147476870"/>
            <ac:spMk id="8" creationId="{A0AA7583-040F-93DC-4B0D-DC7E0F411854}"/>
          </ac:spMkLst>
        </pc:spChg>
        <pc:spChg chg="mod">
          <ac:chgData name="Glaze, Andrea (VIRGINIA WORKS)" userId="7a67fb3f-38de-4cc8-95d9-3b09d6498c13" providerId="ADAL" clId="{93D3B72F-BD8C-41F8-A9ED-6EB6AB1940F1}" dt="2025-06-30T17:50:02.778" v="1615" actId="114"/>
          <ac:spMkLst>
            <pc:docMk/>
            <pc:sldMk cId="3595842442" sldId="2147476870"/>
            <ac:spMk id="11" creationId="{A9AB65F4-08C7-9DFB-FAD2-098DA18F9332}"/>
          </ac:spMkLst>
        </pc:spChg>
      </pc:sldChg>
      <pc:sldChg chg="modNotes">
        <pc:chgData name="Glaze, Andrea (VIRGINIA WORKS)" userId="7a67fb3f-38de-4cc8-95d9-3b09d6498c13" providerId="ADAL" clId="{93D3B72F-BD8C-41F8-A9ED-6EB6AB1940F1}" dt="2025-06-30T21:47:20.507" v="2231"/>
        <pc:sldMkLst>
          <pc:docMk/>
          <pc:sldMk cId="1910728462" sldId="2147476871"/>
        </pc:sldMkLst>
      </pc:sldChg>
      <pc:sldChg chg="modSp mod modNotes">
        <pc:chgData name="Glaze, Andrea (VIRGINIA WORKS)" userId="7a67fb3f-38de-4cc8-95d9-3b09d6498c13" providerId="ADAL" clId="{93D3B72F-BD8C-41F8-A9ED-6EB6AB1940F1}" dt="2025-06-30T21:47:20.507" v="2231"/>
        <pc:sldMkLst>
          <pc:docMk/>
          <pc:sldMk cId="1180259413" sldId="2147476872"/>
        </pc:sldMkLst>
        <pc:spChg chg="mod">
          <ac:chgData name="Glaze, Andrea (VIRGINIA WORKS)" userId="7a67fb3f-38de-4cc8-95d9-3b09d6498c13" providerId="ADAL" clId="{93D3B72F-BD8C-41F8-A9ED-6EB6AB1940F1}" dt="2025-06-30T18:00:37.862" v="1841" actId="14100"/>
          <ac:spMkLst>
            <pc:docMk/>
            <pc:sldMk cId="1180259413" sldId="2147476872"/>
            <ac:spMk id="7" creationId="{4860B3E0-A95C-ABAA-E19A-3CB0CD61E5E7}"/>
          </ac:spMkLst>
        </pc:spChg>
        <pc:spChg chg="mod">
          <ac:chgData name="Glaze, Andrea (VIRGINIA WORKS)" userId="7a67fb3f-38de-4cc8-95d9-3b09d6498c13" providerId="ADAL" clId="{93D3B72F-BD8C-41F8-A9ED-6EB6AB1940F1}" dt="2025-06-30T17:59:39.311" v="1823" actId="6549"/>
          <ac:spMkLst>
            <pc:docMk/>
            <pc:sldMk cId="1180259413" sldId="2147476872"/>
            <ac:spMk id="11" creationId="{A2392186-9F04-B7A7-4143-50B410BA9560}"/>
          </ac:spMkLst>
        </pc:spChg>
        <pc:spChg chg="mod">
          <ac:chgData name="Glaze, Andrea (VIRGINIA WORKS)" userId="7a67fb3f-38de-4cc8-95d9-3b09d6498c13" providerId="ADAL" clId="{93D3B72F-BD8C-41F8-A9ED-6EB6AB1940F1}" dt="2025-06-30T21:46:14.428" v="2230" actId="20577"/>
          <ac:spMkLst>
            <pc:docMk/>
            <pc:sldMk cId="1180259413" sldId="2147476872"/>
            <ac:spMk id="17" creationId="{E8320AE3-E405-EED3-6553-16B69398847A}"/>
          </ac:spMkLst>
        </pc:spChg>
      </pc:sldChg>
      <pc:sldChg chg="modSp mod modNotes">
        <pc:chgData name="Glaze, Andrea (VIRGINIA WORKS)" userId="7a67fb3f-38de-4cc8-95d9-3b09d6498c13" providerId="ADAL" clId="{93D3B72F-BD8C-41F8-A9ED-6EB6AB1940F1}" dt="2025-06-30T21:47:20.507" v="2231"/>
        <pc:sldMkLst>
          <pc:docMk/>
          <pc:sldMk cId="4024137837" sldId="2147476873"/>
        </pc:sldMkLst>
        <pc:spChg chg="mod">
          <ac:chgData name="Glaze, Andrea (VIRGINIA WORKS)" userId="7a67fb3f-38de-4cc8-95d9-3b09d6498c13" providerId="ADAL" clId="{93D3B72F-BD8C-41F8-A9ED-6EB6AB1940F1}" dt="2025-06-30T21:43:58.687" v="2144" actId="11"/>
          <ac:spMkLst>
            <pc:docMk/>
            <pc:sldMk cId="4024137837" sldId="2147476873"/>
            <ac:spMk id="8" creationId="{EEBD80D8-AE36-0577-6A16-32103D1D5E89}"/>
          </ac:spMkLst>
        </pc:spChg>
        <pc:spChg chg="mod">
          <ac:chgData name="Glaze, Andrea (VIRGINIA WORKS)" userId="7a67fb3f-38de-4cc8-95d9-3b09d6498c13" providerId="ADAL" clId="{93D3B72F-BD8C-41F8-A9ED-6EB6AB1940F1}" dt="2025-06-30T21:45:40.339" v="2180" actId="13926"/>
          <ac:spMkLst>
            <pc:docMk/>
            <pc:sldMk cId="4024137837" sldId="2147476873"/>
            <ac:spMk id="82" creationId="{59D585A8-FF10-1D60-1EB9-1AE7FFCB2121}"/>
          </ac:spMkLst>
        </pc:spChg>
        <pc:spChg chg="mod">
          <ac:chgData name="Glaze, Andrea (VIRGINIA WORKS)" userId="7a67fb3f-38de-4cc8-95d9-3b09d6498c13" providerId="ADAL" clId="{93D3B72F-BD8C-41F8-A9ED-6EB6AB1940F1}" dt="2025-06-30T21:44:10.771" v="2145" actId="11"/>
          <ac:spMkLst>
            <pc:docMk/>
            <pc:sldMk cId="4024137837" sldId="2147476873"/>
            <ac:spMk id="88" creationId="{4EC60FA7-B6AD-EFF3-3D98-0DF214740B88}"/>
          </ac:spMkLst>
        </pc:spChg>
        <pc:spChg chg="mod">
          <ac:chgData name="Glaze, Andrea (VIRGINIA WORKS)" userId="7a67fb3f-38de-4cc8-95d9-3b09d6498c13" providerId="ADAL" clId="{93D3B72F-BD8C-41F8-A9ED-6EB6AB1940F1}" dt="2025-06-30T21:45:15.804" v="2178" actId="20577"/>
          <ac:spMkLst>
            <pc:docMk/>
            <pc:sldMk cId="4024137837" sldId="2147476873"/>
            <ac:spMk id="103" creationId="{F8BFD8E6-6266-432F-51B6-EE948391D3AD}"/>
          </ac:spMkLst>
        </pc:spChg>
        <pc:grpChg chg="mod">
          <ac:chgData name="Glaze, Andrea (VIRGINIA WORKS)" userId="7a67fb3f-38de-4cc8-95d9-3b09d6498c13" providerId="ADAL" clId="{93D3B72F-BD8C-41F8-A9ED-6EB6AB1940F1}" dt="2025-06-30T21:33:44.822" v="2076" actId="14100"/>
          <ac:grpSpMkLst>
            <pc:docMk/>
            <pc:sldMk cId="4024137837" sldId="2147476873"/>
            <ac:grpSpMk id="14" creationId="{ABBAA4F4-1D77-6010-F946-8B078FAE4B75}"/>
          </ac:grpSpMkLst>
        </pc:grpChg>
      </pc:sldChg>
      <pc:sldChg chg="modSp mod modNotes">
        <pc:chgData name="Glaze, Andrea (VIRGINIA WORKS)" userId="7a67fb3f-38de-4cc8-95d9-3b09d6498c13" providerId="ADAL" clId="{93D3B72F-BD8C-41F8-A9ED-6EB6AB1940F1}" dt="2025-06-30T21:47:20.507" v="2231"/>
        <pc:sldMkLst>
          <pc:docMk/>
          <pc:sldMk cId="3851127315" sldId="2147476878"/>
        </pc:sldMkLst>
        <pc:spChg chg="mod">
          <ac:chgData name="Glaze, Andrea (VIRGINIA WORKS)" userId="7a67fb3f-38de-4cc8-95d9-3b09d6498c13" providerId="ADAL" clId="{93D3B72F-BD8C-41F8-A9ED-6EB6AB1940F1}" dt="2025-06-30T13:38:52.152" v="388" actId="114"/>
          <ac:spMkLst>
            <pc:docMk/>
            <pc:sldMk cId="3851127315" sldId="2147476878"/>
            <ac:spMk id="5" creationId="{0D4895B6-0206-F257-A30E-E6705ACC96D9}"/>
          </ac:spMkLst>
        </pc:spChg>
        <pc:spChg chg="mod">
          <ac:chgData name="Glaze, Andrea (VIRGINIA WORKS)" userId="7a67fb3f-38de-4cc8-95d9-3b09d6498c13" providerId="ADAL" clId="{93D3B72F-BD8C-41F8-A9ED-6EB6AB1940F1}" dt="2025-06-30T13:37:57.641" v="380" actId="114"/>
          <ac:spMkLst>
            <pc:docMk/>
            <pc:sldMk cId="3851127315" sldId="2147476878"/>
            <ac:spMk id="7" creationId="{A3E5B0AD-B59E-1F6A-5C52-8CE62FA48ADC}"/>
          </ac:spMkLst>
        </pc:spChg>
        <pc:spChg chg="mod">
          <ac:chgData name="Glaze, Andrea (VIRGINIA WORKS)" userId="7a67fb3f-38de-4cc8-95d9-3b09d6498c13" providerId="ADAL" clId="{93D3B72F-BD8C-41F8-A9ED-6EB6AB1940F1}" dt="2025-06-30T13:38:06.640" v="382" actId="114"/>
          <ac:spMkLst>
            <pc:docMk/>
            <pc:sldMk cId="3851127315" sldId="2147476878"/>
            <ac:spMk id="9" creationId="{A042A7B1-90E5-0986-77A8-E0C2AC2D5E34}"/>
          </ac:spMkLst>
        </pc:spChg>
        <pc:spChg chg="mod">
          <ac:chgData name="Glaze, Andrea (VIRGINIA WORKS)" userId="7a67fb3f-38de-4cc8-95d9-3b09d6498c13" providerId="ADAL" clId="{93D3B72F-BD8C-41F8-A9ED-6EB6AB1940F1}" dt="2025-06-30T13:38:28.191" v="386" actId="14100"/>
          <ac:spMkLst>
            <pc:docMk/>
            <pc:sldMk cId="3851127315" sldId="2147476878"/>
            <ac:spMk id="10" creationId="{68443A92-3137-6E5E-506F-0EA9889A6251}"/>
          </ac:spMkLst>
        </pc:spChg>
        <pc:spChg chg="mod">
          <ac:chgData name="Glaze, Andrea (VIRGINIA WORKS)" userId="7a67fb3f-38de-4cc8-95d9-3b09d6498c13" providerId="ADAL" clId="{93D3B72F-BD8C-41F8-A9ED-6EB6AB1940F1}" dt="2025-06-30T13:38:21.290" v="385" actId="114"/>
          <ac:spMkLst>
            <pc:docMk/>
            <pc:sldMk cId="3851127315" sldId="2147476878"/>
            <ac:spMk id="12" creationId="{9DFA2172-131E-6471-71D8-5601607FD3F8}"/>
          </ac:spMkLst>
        </pc:spChg>
      </pc:sldChg>
      <pc:sldChg chg="modSp mod modNotes">
        <pc:chgData name="Glaze, Andrea (VIRGINIA WORKS)" userId="7a67fb3f-38de-4cc8-95d9-3b09d6498c13" providerId="ADAL" clId="{93D3B72F-BD8C-41F8-A9ED-6EB6AB1940F1}" dt="2025-06-30T21:47:20.507" v="2231"/>
        <pc:sldMkLst>
          <pc:docMk/>
          <pc:sldMk cId="136194619" sldId="2147476879"/>
        </pc:sldMkLst>
        <pc:spChg chg="mod">
          <ac:chgData name="Glaze, Andrea (VIRGINIA WORKS)" userId="7a67fb3f-38de-4cc8-95d9-3b09d6498c13" providerId="ADAL" clId="{93D3B72F-BD8C-41F8-A9ED-6EB6AB1940F1}" dt="2025-06-30T16:20:55.427" v="1020" actId="114"/>
          <ac:spMkLst>
            <pc:docMk/>
            <pc:sldMk cId="136194619" sldId="2147476879"/>
            <ac:spMk id="5" creationId="{0DC4F025-5048-95E2-B459-E5015A027388}"/>
          </ac:spMkLst>
        </pc:spChg>
        <pc:spChg chg="mod">
          <ac:chgData name="Glaze, Andrea (VIRGINIA WORKS)" userId="7a67fb3f-38de-4cc8-95d9-3b09d6498c13" providerId="ADAL" clId="{93D3B72F-BD8C-41F8-A9ED-6EB6AB1940F1}" dt="2025-06-30T16:20:59.788" v="1021" actId="114"/>
          <ac:spMkLst>
            <pc:docMk/>
            <pc:sldMk cId="136194619" sldId="2147476879"/>
            <ac:spMk id="7" creationId="{A905986D-8A81-644E-D257-087B21C39D91}"/>
          </ac:spMkLst>
        </pc:spChg>
        <pc:spChg chg="mod">
          <ac:chgData name="Glaze, Andrea (VIRGINIA WORKS)" userId="7a67fb3f-38de-4cc8-95d9-3b09d6498c13" providerId="ADAL" clId="{93D3B72F-BD8C-41F8-A9ED-6EB6AB1940F1}" dt="2025-06-30T16:21:02.865" v="1022" actId="114"/>
          <ac:spMkLst>
            <pc:docMk/>
            <pc:sldMk cId="136194619" sldId="2147476879"/>
            <ac:spMk id="9" creationId="{03A33D1B-AF06-4AF1-52B0-4D918526CDA2}"/>
          </ac:spMkLst>
        </pc:spChg>
        <pc:spChg chg="mod">
          <ac:chgData name="Glaze, Andrea (VIRGINIA WORKS)" userId="7a67fb3f-38de-4cc8-95d9-3b09d6498c13" providerId="ADAL" clId="{93D3B72F-BD8C-41F8-A9ED-6EB6AB1940F1}" dt="2025-06-30T16:21:06.716" v="1023" actId="114"/>
          <ac:spMkLst>
            <pc:docMk/>
            <pc:sldMk cId="136194619" sldId="2147476879"/>
            <ac:spMk id="11" creationId="{E177D544-3CA3-A3AF-B6EC-D0BADFE42E44}"/>
          </ac:spMkLst>
        </pc:spChg>
      </pc:sldChg>
      <pc:sldChg chg="del">
        <pc:chgData name="Glaze, Andrea (VIRGINIA WORKS)" userId="7a67fb3f-38de-4cc8-95d9-3b09d6498c13" providerId="ADAL" clId="{93D3B72F-BD8C-41F8-A9ED-6EB6AB1940F1}" dt="2025-06-30T17:37:48.523" v="1308" actId="47"/>
        <pc:sldMkLst>
          <pc:docMk/>
          <pc:sldMk cId="3638855699" sldId="2147476881"/>
        </pc:sldMkLst>
      </pc:sldChg>
      <pc:sldChg chg="modSp mod modNotes">
        <pc:chgData name="Glaze, Andrea (VIRGINIA WORKS)" userId="7a67fb3f-38de-4cc8-95d9-3b09d6498c13" providerId="ADAL" clId="{93D3B72F-BD8C-41F8-A9ED-6EB6AB1940F1}" dt="2025-06-30T21:47:20.507" v="2231"/>
        <pc:sldMkLst>
          <pc:docMk/>
          <pc:sldMk cId="2895340158" sldId="2147476882"/>
        </pc:sldMkLst>
        <pc:spChg chg="mod">
          <ac:chgData name="Glaze, Andrea (VIRGINIA WORKS)" userId="7a67fb3f-38de-4cc8-95d9-3b09d6498c13" providerId="ADAL" clId="{93D3B72F-BD8C-41F8-A9ED-6EB6AB1940F1}" dt="2025-06-30T16:18:30.806" v="932"/>
          <ac:spMkLst>
            <pc:docMk/>
            <pc:sldMk cId="2895340158" sldId="2147476882"/>
            <ac:spMk id="2" creationId="{3B2F4148-20B2-BAF4-7EAC-FA1E17466A55}"/>
          </ac:spMkLst>
        </pc:spChg>
        <pc:spChg chg="mod">
          <ac:chgData name="Glaze, Andrea (VIRGINIA WORKS)" userId="7a67fb3f-38de-4cc8-95d9-3b09d6498c13" providerId="ADAL" clId="{93D3B72F-BD8C-41F8-A9ED-6EB6AB1940F1}" dt="2025-06-30T17:53:29.170" v="1709" actId="114"/>
          <ac:spMkLst>
            <pc:docMk/>
            <pc:sldMk cId="2895340158" sldId="2147476882"/>
            <ac:spMk id="5" creationId="{B65602D2-BEA5-6AA3-6488-48478E6D0255}"/>
          </ac:spMkLst>
        </pc:spChg>
        <pc:spChg chg="mod">
          <ac:chgData name="Glaze, Andrea (VIRGINIA WORKS)" userId="7a67fb3f-38de-4cc8-95d9-3b09d6498c13" providerId="ADAL" clId="{93D3B72F-BD8C-41F8-A9ED-6EB6AB1940F1}" dt="2025-06-30T17:53:32.387" v="1710" actId="114"/>
          <ac:spMkLst>
            <pc:docMk/>
            <pc:sldMk cId="2895340158" sldId="2147476882"/>
            <ac:spMk id="7" creationId="{696F2F57-5A88-4D7C-BD54-7FAE72A0A911}"/>
          </ac:spMkLst>
        </pc:spChg>
        <pc:spChg chg="mod">
          <ac:chgData name="Glaze, Andrea (VIRGINIA WORKS)" userId="7a67fb3f-38de-4cc8-95d9-3b09d6498c13" providerId="ADAL" clId="{93D3B72F-BD8C-41F8-A9ED-6EB6AB1940F1}" dt="2025-06-30T17:53:35.435" v="1711" actId="114"/>
          <ac:spMkLst>
            <pc:docMk/>
            <pc:sldMk cId="2895340158" sldId="2147476882"/>
            <ac:spMk id="9" creationId="{09C28B14-5815-75A6-868F-2C3435126E2C}"/>
          </ac:spMkLst>
        </pc:spChg>
        <pc:spChg chg="mod">
          <ac:chgData name="Glaze, Andrea (VIRGINIA WORKS)" userId="7a67fb3f-38de-4cc8-95d9-3b09d6498c13" providerId="ADAL" clId="{93D3B72F-BD8C-41F8-A9ED-6EB6AB1940F1}" dt="2025-06-30T17:53:40.778" v="1712" actId="114"/>
          <ac:spMkLst>
            <pc:docMk/>
            <pc:sldMk cId="2895340158" sldId="2147476882"/>
            <ac:spMk id="11" creationId="{33956357-807E-2F0F-9F86-8730708D938F}"/>
          </ac:spMkLst>
        </pc:spChg>
      </pc:sldChg>
      <pc:sldChg chg="del">
        <pc:chgData name="Glaze, Andrea (VIRGINIA WORKS)" userId="7a67fb3f-38de-4cc8-95d9-3b09d6498c13" providerId="ADAL" clId="{93D3B72F-BD8C-41F8-A9ED-6EB6AB1940F1}" dt="2025-06-30T13:36:13.469" v="364" actId="47"/>
        <pc:sldMkLst>
          <pc:docMk/>
          <pc:sldMk cId="1919898668" sldId="2147476884"/>
        </pc:sldMkLst>
      </pc:sldChg>
      <pc:sldChg chg="modNotes">
        <pc:chgData name="Glaze, Andrea (VIRGINIA WORKS)" userId="7a67fb3f-38de-4cc8-95d9-3b09d6498c13" providerId="ADAL" clId="{93D3B72F-BD8C-41F8-A9ED-6EB6AB1940F1}" dt="2025-06-30T21:47:20.507" v="2231"/>
        <pc:sldMkLst>
          <pc:docMk/>
          <pc:sldMk cId="1309942128" sldId="2147476889"/>
        </pc:sldMkLst>
      </pc:sldChg>
      <pc:sldChg chg="modNotes">
        <pc:chgData name="Glaze, Andrea (VIRGINIA WORKS)" userId="7a67fb3f-38de-4cc8-95d9-3b09d6498c13" providerId="ADAL" clId="{93D3B72F-BD8C-41F8-A9ED-6EB6AB1940F1}" dt="2025-06-30T21:47:20.507" v="2231"/>
        <pc:sldMkLst>
          <pc:docMk/>
          <pc:sldMk cId="4188548721" sldId="2147476890"/>
        </pc:sldMkLst>
      </pc:sldChg>
      <pc:sldChg chg="modNotes">
        <pc:chgData name="Glaze, Andrea (VIRGINIA WORKS)" userId="7a67fb3f-38de-4cc8-95d9-3b09d6498c13" providerId="ADAL" clId="{93D3B72F-BD8C-41F8-A9ED-6EB6AB1940F1}" dt="2025-06-30T21:47:20.507" v="2231"/>
        <pc:sldMkLst>
          <pc:docMk/>
          <pc:sldMk cId="3121731458" sldId="2147476891"/>
        </pc:sldMkLst>
      </pc:sldChg>
      <pc:sldChg chg="modNotes">
        <pc:chgData name="Glaze, Andrea (VIRGINIA WORKS)" userId="7a67fb3f-38de-4cc8-95d9-3b09d6498c13" providerId="ADAL" clId="{93D3B72F-BD8C-41F8-A9ED-6EB6AB1940F1}" dt="2025-06-30T21:47:20.507" v="2231"/>
        <pc:sldMkLst>
          <pc:docMk/>
          <pc:sldMk cId="1681238679" sldId="2147476892"/>
        </pc:sldMkLst>
      </pc:sldChg>
      <pc:sldChg chg="modNotes">
        <pc:chgData name="Glaze, Andrea (VIRGINIA WORKS)" userId="7a67fb3f-38de-4cc8-95d9-3b09d6498c13" providerId="ADAL" clId="{93D3B72F-BD8C-41F8-A9ED-6EB6AB1940F1}" dt="2025-06-30T21:47:20.507" v="2231"/>
        <pc:sldMkLst>
          <pc:docMk/>
          <pc:sldMk cId="374406700" sldId="2147476893"/>
        </pc:sldMkLst>
      </pc:sldChg>
      <pc:sldChg chg="modNotes">
        <pc:chgData name="Glaze, Andrea (VIRGINIA WORKS)" userId="7a67fb3f-38de-4cc8-95d9-3b09d6498c13" providerId="ADAL" clId="{93D3B72F-BD8C-41F8-A9ED-6EB6AB1940F1}" dt="2025-06-30T21:47:20.507" v="2231"/>
        <pc:sldMkLst>
          <pc:docMk/>
          <pc:sldMk cId="1931289349" sldId="2147476894"/>
        </pc:sldMkLst>
      </pc:sldChg>
      <pc:sldChg chg="modNotes">
        <pc:chgData name="Glaze, Andrea (VIRGINIA WORKS)" userId="7a67fb3f-38de-4cc8-95d9-3b09d6498c13" providerId="ADAL" clId="{93D3B72F-BD8C-41F8-A9ED-6EB6AB1940F1}" dt="2025-06-30T21:47:20.507" v="2231"/>
        <pc:sldMkLst>
          <pc:docMk/>
          <pc:sldMk cId="1071845864" sldId="2147476895"/>
        </pc:sldMkLst>
      </pc:sldChg>
      <pc:sldChg chg="modNotes">
        <pc:chgData name="Glaze, Andrea (VIRGINIA WORKS)" userId="7a67fb3f-38de-4cc8-95d9-3b09d6498c13" providerId="ADAL" clId="{93D3B72F-BD8C-41F8-A9ED-6EB6AB1940F1}" dt="2025-06-30T21:47:20.507" v="2231"/>
        <pc:sldMkLst>
          <pc:docMk/>
          <pc:sldMk cId="1408451490" sldId="2147476896"/>
        </pc:sldMkLst>
      </pc:sldChg>
      <pc:sldChg chg="modNotes">
        <pc:chgData name="Glaze, Andrea (VIRGINIA WORKS)" userId="7a67fb3f-38de-4cc8-95d9-3b09d6498c13" providerId="ADAL" clId="{93D3B72F-BD8C-41F8-A9ED-6EB6AB1940F1}" dt="2025-06-30T21:47:20.507" v="2231"/>
        <pc:sldMkLst>
          <pc:docMk/>
          <pc:sldMk cId="173266859" sldId="2147476897"/>
        </pc:sldMkLst>
      </pc:sldChg>
      <pc:sldChg chg="modNotes">
        <pc:chgData name="Glaze, Andrea (VIRGINIA WORKS)" userId="7a67fb3f-38de-4cc8-95d9-3b09d6498c13" providerId="ADAL" clId="{93D3B72F-BD8C-41F8-A9ED-6EB6AB1940F1}" dt="2025-06-30T21:47:20.507" v="2231"/>
        <pc:sldMkLst>
          <pc:docMk/>
          <pc:sldMk cId="3386795621" sldId="2147476898"/>
        </pc:sldMkLst>
      </pc:sldChg>
      <pc:sldChg chg="modNotes">
        <pc:chgData name="Glaze, Andrea (VIRGINIA WORKS)" userId="7a67fb3f-38de-4cc8-95d9-3b09d6498c13" providerId="ADAL" clId="{93D3B72F-BD8C-41F8-A9ED-6EB6AB1940F1}" dt="2025-06-30T21:47:20.507" v="2231"/>
        <pc:sldMkLst>
          <pc:docMk/>
          <pc:sldMk cId="325603974" sldId="2147476899"/>
        </pc:sldMkLst>
      </pc:sldChg>
      <pc:sldChg chg="modNotes">
        <pc:chgData name="Glaze, Andrea (VIRGINIA WORKS)" userId="7a67fb3f-38de-4cc8-95d9-3b09d6498c13" providerId="ADAL" clId="{93D3B72F-BD8C-41F8-A9ED-6EB6AB1940F1}" dt="2025-06-30T21:47:20.507" v="2231"/>
        <pc:sldMkLst>
          <pc:docMk/>
          <pc:sldMk cId="3698337225" sldId="2147476900"/>
        </pc:sldMkLst>
      </pc:sldChg>
      <pc:sldChg chg="modSp mod modNotes">
        <pc:chgData name="Glaze, Andrea (VIRGINIA WORKS)" userId="7a67fb3f-38de-4cc8-95d9-3b09d6498c13" providerId="ADAL" clId="{93D3B72F-BD8C-41F8-A9ED-6EB6AB1940F1}" dt="2025-06-30T21:47:20.507" v="2231"/>
        <pc:sldMkLst>
          <pc:docMk/>
          <pc:sldMk cId="3291961196" sldId="2147476901"/>
        </pc:sldMkLst>
        <pc:spChg chg="mod">
          <ac:chgData name="Glaze, Andrea (VIRGINIA WORKS)" userId="7a67fb3f-38de-4cc8-95d9-3b09d6498c13" providerId="ADAL" clId="{93D3B72F-BD8C-41F8-A9ED-6EB6AB1940F1}" dt="2025-06-30T13:44:10.213" v="459" actId="20577"/>
          <ac:spMkLst>
            <pc:docMk/>
            <pc:sldMk cId="3291961196" sldId="2147476901"/>
            <ac:spMk id="13" creationId="{B1C31C0B-5EC3-7361-4CA3-F0C847796E89}"/>
          </ac:spMkLst>
        </pc:spChg>
        <pc:spChg chg="mod">
          <ac:chgData name="Glaze, Andrea (VIRGINIA WORKS)" userId="7a67fb3f-38de-4cc8-95d9-3b09d6498c13" providerId="ADAL" clId="{93D3B72F-BD8C-41F8-A9ED-6EB6AB1940F1}" dt="2025-06-30T13:44:27.757" v="461" actId="1076"/>
          <ac:spMkLst>
            <pc:docMk/>
            <pc:sldMk cId="3291961196" sldId="2147476901"/>
            <ac:spMk id="14" creationId="{AC565AA4-212C-310F-EA01-3451F1FE3C41}"/>
          </ac:spMkLst>
        </pc:spChg>
        <pc:spChg chg="mod">
          <ac:chgData name="Glaze, Andrea (VIRGINIA WORKS)" userId="7a67fb3f-38de-4cc8-95d9-3b09d6498c13" providerId="ADAL" clId="{93D3B72F-BD8C-41F8-A9ED-6EB6AB1940F1}" dt="2025-06-30T13:44:31.510" v="462" actId="1076"/>
          <ac:spMkLst>
            <pc:docMk/>
            <pc:sldMk cId="3291961196" sldId="2147476901"/>
            <ac:spMk id="19" creationId="{C491AB43-6C27-C6B0-11F5-B1080EA8A016}"/>
          </ac:spMkLst>
        </pc:spChg>
        <pc:spChg chg="mod">
          <ac:chgData name="Glaze, Andrea (VIRGINIA WORKS)" userId="7a67fb3f-38de-4cc8-95d9-3b09d6498c13" providerId="ADAL" clId="{93D3B72F-BD8C-41F8-A9ED-6EB6AB1940F1}" dt="2025-06-30T13:43:40.286" v="455" actId="20577"/>
          <ac:spMkLst>
            <pc:docMk/>
            <pc:sldMk cId="3291961196" sldId="2147476901"/>
            <ac:spMk id="21" creationId="{EED4C12C-F5FD-2858-83DD-1422D962B413}"/>
          </ac:spMkLst>
        </pc:spChg>
      </pc:sldChg>
      <pc:sldChg chg="modSp mod modNotes">
        <pc:chgData name="Glaze, Andrea (VIRGINIA WORKS)" userId="7a67fb3f-38de-4cc8-95d9-3b09d6498c13" providerId="ADAL" clId="{93D3B72F-BD8C-41F8-A9ED-6EB6AB1940F1}" dt="2025-06-30T21:47:20.507" v="2231"/>
        <pc:sldMkLst>
          <pc:docMk/>
          <pc:sldMk cId="1218425206" sldId="2147476905"/>
        </pc:sldMkLst>
        <pc:spChg chg="mod">
          <ac:chgData name="Glaze, Andrea (VIRGINIA WORKS)" userId="7a67fb3f-38de-4cc8-95d9-3b09d6498c13" providerId="ADAL" clId="{93D3B72F-BD8C-41F8-A9ED-6EB6AB1940F1}" dt="2025-06-30T13:42:46.448" v="428" actId="114"/>
          <ac:spMkLst>
            <pc:docMk/>
            <pc:sldMk cId="1218425206" sldId="2147476905"/>
            <ac:spMk id="13" creationId="{A40F313B-F6D4-C746-8299-A85C6250F41E}"/>
          </ac:spMkLst>
        </pc:spChg>
        <pc:spChg chg="mod">
          <ac:chgData name="Glaze, Andrea (VIRGINIA WORKS)" userId="7a67fb3f-38de-4cc8-95d9-3b09d6498c13" providerId="ADAL" clId="{93D3B72F-BD8C-41F8-A9ED-6EB6AB1940F1}" dt="2025-06-30T13:42:54.064" v="430" actId="114"/>
          <ac:spMkLst>
            <pc:docMk/>
            <pc:sldMk cId="1218425206" sldId="2147476905"/>
            <ac:spMk id="14" creationId="{64145E4A-F3B6-0F94-DA51-2881EF91BBD6}"/>
          </ac:spMkLst>
        </pc:spChg>
        <pc:spChg chg="mod">
          <ac:chgData name="Glaze, Andrea (VIRGINIA WORKS)" userId="7a67fb3f-38de-4cc8-95d9-3b09d6498c13" providerId="ADAL" clId="{93D3B72F-BD8C-41F8-A9ED-6EB6AB1940F1}" dt="2025-06-30T13:43:01.223" v="432" actId="114"/>
          <ac:spMkLst>
            <pc:docMk/>
            <pc:sldMk cId="1218425206" sldId="2147476905"/>
            <ac:spMk id="19" creationId="{B056081A-8E44-A693-4ADE-90D02198FEAC}"/>
          </ac:spMkLst>
        </pc:spChg>
        <pc:spChg chg="mod">
          <ac:chgData name="Glaze, Andrea (VIRGINIA WORKS)" userId="7a67fb3f-38de-4cc8-95d9-3b09d6498c13" providerId="ADAL" clId="{93D3B72F-BD8C-41F8-A9ED-6EB6AB1940F1}" dt="2025-06-30T13:43:05.233" v="433" actId="114"/>
          <ac:spMkLst>
            <pc:docMk/>
            <pc:sldMk cId="1218425206" sldId="2147476905"/>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716651728" sldId="2147476906"/>
        </pc:sldMkLst>
        <pc:spChg chg="mod">
          <ac:chgData name="Glaze, Andrea (VIRGINIA WORKS)" userId="7a67fb3f-38de-4cc8-95d9-3b09d6498c13" providerId="ADAL" clId="{93D3B72F-BD8C-41F8-A9ED-6EB6AB1940F1}" dt="2025-06-30T15:57:23.857" v="853" actId="2085"/>
          <ac:spMkLst>
            <pc:docMk/>
            <pc:sldMk cId="716651728" sldId="2147476906"/>
            <ac:spMk id="13" creationId="{A40F313B-F6D4-C746-8299-A85C6250F41E}"/>
          </ac:spMkLst>
        </pc:spChg>
        <pc:spChg chg="mod">
          <ac:chgData name="Glaze, Andrea (VIRGINIA WORKS)" userId="7a67fb3f-38de-4cc8-95d9-3b09d6498c13" providerId="ADAL" clId="{93D3B72F-BD8C-41F8-A9ED-6EB6AB1940F1}" dt="2025-06-30T15:57:29.720" v="855" actId="2085"/>
          <ac:spMkLst>
            <pc:docMk/>
            <pc:sldMk cId="716651728" sldId="2147476906"/>
            <ac:spMk id="14" creationId="{64145E4A-F3B6-0F94-DA51-2881EF91BBD6}"/>
          </ac:spMkLst>
        </pc:spChg>
        <pc:spChg chg="mod">
          <ac:chgData name="Glaze, Andrea (VIRGINIA WORKS)" userId="7a67fb3f-38de-4cc8-95d9-3b09d6498c13" providerId="ADAL" clId="{93D3B72F-BD8C-41F8-A9ED-6EB6AB1940F1}" dt="2025-06-30T15:57:37.600" v="857" actId="114"/>
          <ac:spMkLst>
            <pc:docMk/>
            <pc:sldMk cId="716651728" sldId="2147476906"/>
            <ac:spMk id="19" creationId="{B056081A-8E44-A693-4ADE-90D02198FEAC}"/>
          </ac:spMkLst>
        </pc:spChg>
        <pc:spChg chg="mod">
          <ac:chgData name="Glaze, Andrea (VIRGINIA WORKS)" userId="7a67fb3f-38de-4cc8-95d9-3b09d6498c13" providerId="ADAL" clId="{93D3B72F-BD8C-41F8-A9ED-6EB6AB1940F1}" dt="2025-06-30T15:57:41.250" v="858" actId="114"/>
          <ac:spMkLst>
            <pc:docMk/>
            <pc:sldMk cId="716651728" sldId="2147476906"/>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1842832304" sldId="2147476907"/>
        </pc:sldMkLst>
        <pc:spChg chg="mod">
          <ac:chgData name="Glaze, Andrea (VIRGINIA WORKS)" userId="7a67fb3f-38de-4cc8-95d9-3b09d6498c13" providerId="ADAL" clId="{93D3B72F-BD8C-41F8-A9ED-6EB6AB1940F1}" dt="2025-06-30T13:35:54.024" v="361" actId="2085"/>
          <ac:spMkLst>
            <pc:docMk/>
            <pc:sldMk cId="1842832304" sldId="2147476907"/>
            <ac:spMk id="13" creationId="{A40F313B-F6D4-C746-8299-A85C6250F41E}"/>
          </ac:spMkLst>
        </pc:spChg>
        <pc:spChg chg="mod">
          <ac:chgData name="Glaze, Andrea (VIRGINIA WORKS)" userId="7a67fb3f-38de-4cc8-95d9-3b09d6498c13" providerId="ADAL" clId="{93D3B72F-BD8C-41F8-A9ED-6EB6AB1940F1}" dt="2025-06-30T13:35:57.113" v="362" actId="2085"/>
          <ac:spMkLst>
            <pc:docMk/>
            <pc:sldMk cId="1842832304" sldId="2147476907"/>
            <ac:spMk id="14" creationId="{64145E4A-F3B6-0F94-DA51-2881EF91BBD6}"/>
          </ac:spMkLst>
        </pc:spChg>
        <pc:spChg chg="mod">
          <ac:chgData name="Glaze, Andrea (VIRGINIA WORKS)" userId="7a67fb3f-38de-4cc8-95d9-3b09d6498c13" providerId="ADAL" clId="{93D3B72F-BD8C-41F8-A9ED-6EB6AB1940F1}" dt="2025-06-30T13:36:00.272" v="363" actId="2085"/>
          <ac:spMkLst>
            <pc:docMk/>
            <pc:sldMk cId="1842832304" sldId="2147476907"/>
            <ac:spMk id="19" creationId="{B056081A-8E44-A693-4ADE-90D02198FEAC}"/>
          </ac:spMkLst>
        </pc:spChg>
        <pc:spChg chg="mod">
          <ac:chgData name="Glaze, Andrea (VIRGINIA WORKS)" userId="7a67fb3f-38de-4cc8-95d9-3b09d6498c13" providerId="ADAL" clId="{93D3B72F-BD8C-41F8-A9ED-6EB6AB1940F1}" dt="2025-06-30T13:35:39.465" v="360" actId="1076"/>
          <ac:spMkLst>
            <pc:docMk/>
            <pc:sldMk cId="1842832304" sldId="2147476907"/>
            <ac:spMk id="23" creationId="{6BFD7E53-76FA-A6B3-0FEC-EA442A4C1487}"/>
          </ac:spMkLst>
        </pc:spChg>
      </pc:sldChg>
      <pc:sldChg chg="modSp mod modNotes">
        <pc:chgData name="Glaze, Andrea (VIRGINIA WORKS)" userId="7a67fb3f-38de-4cc8-95d9-3b09d6498c13" providerId="ADAL" clId="{93D3B72F-BD8C-41F8-A9ED-6EB6AB1940F1}" dt="2025-06-30T21:47:20.507" v="2231"/>
        <pc:sldMkLst>
          <pc:docMk/>
          <pc:sldMk cId="4186296817" sldId="2147476908"/>
        </pc:sldMkLst>
        <pc:spChg chg="mod">
          <ac:chgData name="Glaze, Andrea (VIRGINIA WORKS)" userId="7a67fb3f-38de-4cc8-95d9-3b09d6498c13" providerId="ADAL" clId="{93D3B72F-BD8C-41F8-A9ED-6EB6AB1940F1}" dt="2025-06-30T13:39:19.170" v="391" actId="114"/>
          <ac:spMkLst>
            <pc:docMk/>
            <pc:sldMk cId="4186296817" sldId="2147476908"/>
            <ac:spMk id="13" creationId="{A40F313B-F6D4-C746-8299-A85C6250F41E}"/>
          </ac:spMkLst>
        </pc:spChg>
        <pc:spChg chg="mod">
          <ac:chgData name="Glaze, Andrea (VIRGINIA WORKS)" userId="7a67fb3f-38de-4cc8-95d9-3b09d6498c13" providerId="ADAL" clId="{93D3B72F-BD8C-41F8-A9ED-6EB6AB1940F1}" dt="2025-06-30T13:39:28.889" v="393" actId="114"/>
          <ac:spMkLst>
            <pc:docMk/>
            <pc:sldMk cId="4186296817" sldId="2147476908"/>
            <ac:spMk id="14" creationId="{64145E4A-F3B6-0F94-DA51-2881EF91BBD6}"/>
          </ac:spMkLst>
        </pc:spChg>
        <pc:spChg chg="mod">
          <ac:chgData name="Glaze, Andrea (VIRGINIA WORKS)" userId="7a67fb3f-38de-4cc8-95d9-3b09d6498c13" providerId="ADAL" clId="{93D3B72F-BD8C-41F8-A9ED-6EB6AB1940F1}" dt="2025-06-30T13:39:43.465" v="395" actId="114"/>
          <ac:spMkLst>
            <pc:docMk/>
            <pc:sldMk cId="4186296817" sldId="2147476908"/>
            <ac:spMk id="19" creationId="{B056081A-8E44-A693-4ADE-90D02198FEAC}"/>
          </ac:spMkLst>
        </pc:spChg>
        <pc:spChg chg="mod">
          <ac:chgData name="Glaze, Andrea (VIRGINIA WORKS)" userId="7a67fb3f-38de-4cc8-95d9-3b09d6498c13" providerId="ADAL" clId="{93D3B72F-BD8C-41F8-A9ED-6EB6AB1940F1}" dt="2025-06-30T13:39:47.713" v="396" actId="114"/>
          <ac:spMkLst>
            <pc:docMk/>
            <pc:sldMk cId="4186296817" sldId="2147476908"/>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2913255325" sldId="2147476909"/>
        </pc:sldMkLst>
        <pc:spChg chg="mod">
          <ac:chgData name="Glaze, Andrea (VIRGINIA WORKS)" userId="7a67fb3f-38de-4cc8-95d9-3b09d6498c13" providerId="ADAL" clId="{93D3B72F-BD8C-41F8-A9ED-6EB6AB1940F1}" dt="2025-06-30T15:32:59.960" v="492" actId="114"/>
          <ac:spMkLst>
            <pc:docMk/>
            <pc:sldMk cId="2913255325" sldId="2147476909"/>
            <ac:spMk id="7" creationId="{A4F0FE5E-6847-ED90-FD29-F775B7FC99E2}"/>
          </ac:spMkLst>
        </pc:spChg>
        <pc:spChg chg="mod">
          <ac:chgData name="Glaze, Andrea (VIRGINIA WORKS)" userId="7a67fb3f-38de-4cc8-95d9-3b09d6498c13" providerId="ADAL" clId="{93D3B72F-BD8C-41F8-A9ED-6EB6AB1940F1}" dt="2025-06-30T15:32:40.184" v="488" actId="114"/>
          <ac:spMkLst>
            <pc:docMk/>
            <pc:sldMk cId="2913255325" sldId="2147476909"/>
            <ac:spMk id="13" creationId="{A40F313B-F6D4-C746-8299-A85C6250F41E}"/>
          </ac:spMkLst>
        </pc:spChg>
        <pc:spChg chg="mod">
          <ac:chgData name="Glaze, Andrea (VIRGINIA WORKS)" userId="7a67fb3f-38de-4cc8-95d9-3b09d6498c13" providerId="ADAL" clId="{93D3B72F-BD8C-41F8-A9ED-6EB6AB1940F1}" dt="2025-06-30T15:32:44.432" v="489" actId="114"/>
          <ac:spMkLst>
            <pc:docMk/>
            <pc:sldMk cId="2913255325" sldId="2147476909"/>
            <ac:spMk id="14" creationId="{64145E4A-F3B6-0F94-DA51-2881EF91BBD6}"/>
          </ac:spMkLst>
        </pc:spChg>
        <pc:spChg chg="mod">
          <ac:chgData name="Glaze, Andrea (VIRGINIA WORKS)" userId="7a67fb3f-38de-4cc8-95d9-3b09d6498c13" providerId="ADAL" clId="{93D3B72F-BD8C-41F8-A9ED-6EB6AB1940F1}" dt="2025-06-30T15:32:49.664" v="490" actId="114"/>
          <ac:spMkLst>
            <pc:docMk/>
            <pc:sldMk cId="2913255325" sldId="2147476909"/>
            <ac:spMk id="19" creationId="{B056081A-8E44-A693-4ADE-90D02198FEAC}"/>
          </ac:spMkLst>
        </pc:spChg>
        <pc:spChg chg="mod">
          <ac:chgData name="Glaze, Andrea (VIRGINIA WORKS)" userId="7a67fb3f-38de-4cc8-95d9-3b09d6498c13" providerId="ADAL" clId="{93D3B72F-BD8C-41F8-A9ED-6EB6AB1940F1}" dt="2025-06-30T15:32:54.937" v="491" actId="114"/>
          <ac:spMkLst>
            <pc:docMk/>
            <pc:sldMk cId="2913255325" sldId="2147476909"/>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1464423653" sldId="2147476910"/>
        </pc:sldMkLst>
        <pc:spChg chg="mod">
          <ac:chgData name="Glaze, Andrea (VIRGINIA WORKS)" userId="7a67fb3f-38de-4cc8-95d9-3b09d6498c13" providerId="ADAL" clId="{93D3B72F-BD8C-41F8-A9ED-6EB6AB1940F1}" dt="2025-06-30T16:24:14.635" v="1108" actId="114"/>
          <ac:spMkLst>
            <pc:docMk/>
            <pc:sldMk cId="1464423653" sldId="2147476910"/>
            <ac:spMk id="13" creationId="{A40F313B-F6D4-C746-8299-A85C6250F41E}"/>
          </ac:spMkLst>
        </pc:spChg>
        <pc:spChg chg="mod">
          <ac:chgData name="Glaze, Andrea (VIRGINIA WORKS)" userId="7a67fb3f-38de-4cc8-95d9-3b09d6498c13" providerId="ADAL" clId="{93D3B72F-BD8C-41F8-A9ED-6EB6AB1940F1}" dt="2025-06-30T16:24:18.522" v="1109" actId="114"/>
          <ac:spMkLst>
            <pc:docMk/>
            <pc:sldMk cId="1464423653" sldId="2147476910"/>
            <ac:spMk id="14" creationId="{64145E4A-F3B6-0F94-DA51-2881EF91BBD6}"/>
          </ac:spMkLst>
        </pc:spChg>
        <pc:spChg chg="mod">
          <ac:chgData name="Glaze, Andrea (VIRGINIA WORKS)" userId="7a67fb3f-38de-4cc8-95d9-3b09d6498c13" providerId="ADAL" clId="{93D3B72F-BD8C-41F8-A9ED-6EB6AB1940F1}" dt="2025-06-30T16:24:25.985" v="1111" actId="114"/>
          <ac:spMkLst>
            <pc:docMk/>
            <pc:sldMk cId="1464423653" sldId="2147476910"/>
            <ac:spMk id="19" creationId="{B056081A-8E44-A693-4ADE-90D02198FEAC}"/>
          </ac:spMkLst>
        </pc:spChg>
        <pc:spChg chg="mod">
          <ac:chgData name="Glaze, Andrea (VIRGINIA WORKS)" userId="7a67fb3f-38de-4cc8-95d9-3b09d6498c13" providerId="ADAL" clId="{93D3B72F-BD8C-41F8-A9ED-6EB6AB1940F1}" dt="2025-06-30T16:24:32.267" v="1112" actId="114"/>
          <ac:spMkLst>
            <pc:docMk/>
            <pc:sldMk cId="1464423653" sldId="2147476910"/>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2492498874" sldId="2147476911"/>
        </pc:sldMkLst>
        <pc:spChg chg="mod">
          <ac:chgData name="Glaze, Andrea (VIRGINIA WORKS)" userId="7a67fb3f-38de-4cc8-95d9-3b09d6498c13" providerId="ADAL" clId="{93D3B72F-BD8C-41F8-A9ED-6EB6AB1940F1}" dt="2025-06-30T17:48:38.331" v="1603" actId="114"/>
          <ac:spMkLst>
            <pc:docMk/>
            <pc:sldMk cId="2492498874" sldId="2147476911"/>
            <ac:spMk id="7" creationId="{A4F0FE5E-6847-ED90-FD29-F775B7FC99E2}"/>
          </ac:spMkLst>
        </pc:spChg>
        <pc:spChg chg="mod">
          <ac:chgData name="Glaze, Andrea (VIRGINIA WORKS)" userId="7a67fb3f-38de-4cc8-95d9-3b09d6498c13" providerId="ADAL" clId="{93D3B72F-BD8C-41F8-A9ED-6EB6AB1940F1}" dt="2025-06-30T17:48:24.204" v="1599" actId="114"/>
          <ac:spMkLst>
            <pc:docMk/>
            <pc:sldMk cId="2492498874" sldId="2147476911"/>
            <ac:spMk id="13" creationId="{A40F313B-F6D4-C746-8299-A85C6250F41E}"/>
          </ac:spMkLst>
        </pc:spChg>
        <pc:spChg chg="mod">
          <ac:chgData name="Glaze, Andrea (VIRGINIA WORKS)" userId="7a67fb3f-38de-4cc8-95d9-3b09d6498c13" providerId="ADAL" clId="{93D3B72F-BD8C-41F8-A9ED-6EB6AB1940F1}" dt="2025-06-30T17:48:27.411" v="1600" actId="114"/>
          <ac:spMkLst>
            <pc:docMk/>
            <pc:sldMk cId="2492498874" sldId="2147476911"/>
            <ac:spMk id="14" creationId="{64145E4A-F3B6-0F94-DA51-2881EF91BBD6}"/>
          </ac:spMkLst>
        </pc:spChg>
        <pc:spChg chg="mod">
          <ac:chgData name="Glaze, Andrea (VIRGINIA WORKS)" userId="7a67fb3f-38de-4cc8-95d9-3b09d6498c13" providerId="ADAL" clId="{93D3B72F-BD8C-41F8-A9ED-6EB6AB1940F1}" dt="2025-06-30T17:48:30.596" v="1601" actId="114"/>
          <ac:spMkLst>
            <pc:docMk/>
            <pc:sldMk cId="2492498874" sldId="2147476911"/>
            <ac:spMk id="19" creationId="{B056081A-8E44-A693-4ADE-90D02198FEAC}"/>
          </ac:spMkLst>
        </pc:spChg>
        <pc:spChg chg="mod">
          <ac:chgData name="Glaze, Andrea (VIRGINIA WORKS)" userId="7a67fb3f-38de-4cc8-95d9-3b09d6498c13" providerId="ADAL" clId="{93D3B72F-BD8C-41F8-A9ED-6EB6AB1940F1}" dt="2025-06-30T17:48:34.684" v="1602" actId="114"/>
          <ac:spMkLst>
            <pc:docMk/>
            <pc:sldMk cId="2492498874" sldId="2147476911"/>
            <ac:spMk id="29" creationId="{524A4836-71C4-C003-A34A-6337DE87AE3E}"/>
          </ac:spMkLst>
        </pc:spChg>
      </pc:sldChg>
      <pc:sldChg chg="modSp mod modNotes">
        <pc:chgData name="Glaze, Andrea (VIRGINIA WORKS)" userId="7a67fb3f-38de-4cc8-95d9-3b09d6498c13" providerId="ADAL" clId="{93D3B72F-BD8C-41F8-A9ED-6EB6AB1940F1}" dt="2025-06-30T21:47:20.507" v="2231"/>
        <pc:sldMkLst>
          <pc:docMk/>
          <pc:sldMk cId="3376056644" sldId="2147476913"/>
        </pc:sldMkLst>
        <pc:spChg chg="mod">
          <ac:chgData name="Glaze, Andrea (VIRGINIA WORKS)" userId="7a67fb3f-38de-4cc8-95d9-3b09d6498c13" providerId="ADAL" clId="{93D3B72F-BD8C-41F8-A9ED-6EB6AB1940F1}" dt="2025-06-30T15:45:46.572" v="704" actId="114"/>
          <ac:spMkLst>
            <pc:docMk/>
            <pc:sldMk cId="3376056644" sldId="2147476913"/>
            <ac:spMk id="13" creationId="{A40F313B-F6D4-C746-8299-A85C6250F41E}"/>
          </ac:spMkLst>
        </pc:spChg>
        <pc:spChg chg="mod">
          <ac:chgData name="Glaze, Andrea (VIRGINIA WORKS)" userId="7a67fb3f-38de-4cc8-95d9-3b09d6498c13" providerId="ADAL" clId="{93D3B72F-BD8C-41F8-A9ED-6EB6AB1940F1}" dt="2025-06-30T15:45:51.163" v="706" actId="114"/>
          <ac:spMkLst>
            <pc:docMk/>
            <pc:sldMk cId="3376056644" sldId="2147476913"/>
            <ac:spMk id="14" creationId="{64145E4A-F3B6-0F94-DA51-2881EF91BBD6}"/>
          </ac:spMkLst>
        </pc:spChg>
        <pc:spChg chg="mod">
          <ac:chgData name="Glaze, Andrea (VIRGINIA WORKS)" userId="7a67fb3f-38de-4cc8-95d9-3b09d6498c13" providerId="ADAL" clId="{93D3B72F-BD8C-41F8-A9ED-6EB6AB1940F1}" dt="2025-06-30T15:45:55.116" v="707" actId="114"/>
          <ac:spMkLst>
            <pc:docMk/>
            <pc:sldMk cId="3376056644" sldId="2147476913"/>
            <ac:spMk id="19" creationId="{B056081A-8E44-A693-4ADE-90D02198FEAC}"/>
          </ac:spMkLst>
        </pc:spChg>
        <pc:spChg chg="mod">
          <ac:chgData name="Glaze, Andrea (VIRGINIA WORKS)" userId="7a67fb3f-38de-4cc8-95d9-3b09d6498c13" providerId="ADAL" clId="{93D3B72F-BD8C-41F8-A9ED-6EB6AB1940F1}" dt="2025-06-30T15:45:58.572" v="708" actId="114"/>
          <ac:spMkLst>
            <pc:docMk/>
            <pc:sldMk cId="3376056644" sldId="2147476913"/>
            <ac:spMk id="29" creationId="{524A4836-71C4-C003-A34A-6337DE87AE3E}"/>
          </ac:spMkLst>
        </pc:spChg>
      </pc:sldChg>
      <pc:sldChg chg="delSp modSp mod modNotes">
        <pc:chgData name="Glaze, Andrea (VIRGINIA WORKS)" userId="7a67fb3f-38de-4cc8-95d9-3b09d6498c13" providerId="ADAL" clId="{93D3B72F-BD8C-41F8-A9ED-6EB6AB1940F1}" dt="2025-06-30T21:50:20.944" v="2232" actId="478"/>
        <pc:sldMkLst>
          <pc:docMk/>
          <pc:sldMk cId="3205568845" sldId="2147476914"/>
        </pc:sldMkLst>
        <pc:spChg chg="mod">
          <ac:chgData name="Glaze, Andrea (VIRGINIA WORKS)" userId="7a67fb3f-38de-4cc8-95d9-3b09d6498c13" providerId="ADAL" clId="{93D3B72F-BD8C-41F8-A9ED-6EB6AB1940F1}" dt="2025-06-30T13:24:05.448" v="51" actId="114"/>
          <ac:spMkLst>
            <pc:docMk/>
            <pc:sldMk cId="3205568845" sldId="2147476914"/>
            <ac:spMk id="7" creationId="{A4F0FE5E-6847-ED90-FD29-F775B7FC99E2}"/>
          </ac:spMkLst>
        </pc:spChg>
        <pc:spChg chg="mod">
          <ac:chgData name="Glaze, Andrea (VIRGINIA WORKS)" userId="7a67fb3f-38de-4cc8-95d9-3b09d6498c13" providerId="ADAL" clId="{93D3B72F-BD8C-41F8-A9ED-6EB6AB1940F1}" dt="2025-06-30T13:24:22.196" v="54" actId="14100"/>
          <ac:spMkLst>
            <pc:docMk/>
            <pc:sldMk cId="3205568845" sldId="2147476914"/>
            <ac:spMk id="13" creationId="{A40F313B-F6D4-C746-8299-A85C6250F41E}"/>
          </ac:spMkLst>
        </pc:spChg>
        <pc:spChg chg="mod">
          <ac:chgData name="Glaze, Andrea (VIRGINIA WORKS)" userId="7a67fb3f-38de-4cc8-95d9-3b09d6498c13" providerId="ADAL" clId="{93D3B72F-BD8C-41F8-A9ED-6EB6AB1940F1}" dt="2025-06-30T13:24:26.292" v="55" actId="1076"/>
          <ac:spMkLst>
            <pc:docMk/>
            <pc:sldMk cId="3205568845" sldId="2147476914"/>
            <ac:spMk id="14" creationId="{64145E4A-F3B6-0F94-DA51-2881EF91BBD6}"/>
          </ac:spMkLst>
        </pc:spChg>
        <pc:spChg chg="mod">
          <ac:chgData name="Glaze, Andrea (VIRGINIA WORKS)" userId="7a67fb3f-38de-4cc8-95d9-3b09d6498c13" providerId="ADAL" clId="{93D3B72F-BD8C-41F8-A9ED-6EB6AB1940F1}" dt="2025-06-30T13:24:05.448" v="51" actId="114"/>
          <ac:spMkLst>
            <pc:docMk/>
            <pc:sldMk cId="3205568845" sldId="2147476914"/>
            <ac:spMk id="19" creationId="{B056081A-8E44-A693-4ADE-90D02198FEAC}"/>
          </ac:spMkLst>
        </pc:spChg>
        <pc:spChg chg="mod">
          <ac:chgData name="Glaze, Andrea (VIRGINIA WORKS)" userId="7a67fb3f-38de-4cc8-95d9-3b09d6498c13" providerId="ADAL" clId="{93D3B72F-BD8C-41F8-A9ED-6EB6AB1940F1}" dt="2025-06-30T13:24:09.021" v="52" actId="114"/>
          <ac:spMkLst>
            <pc:docMk/>
            <pc:sldMk cId="3205568845" sldId="2147476914"/>
            <ac:spMk id="21" creationId="{92317956-2411-64B5-71CA-2B743C89BD1F}"/>
          </ac:spMkLst>
        </pc:spChg>
        <pc:spChg chg="mod">
          <ac:chgData name="Glaze, Andrea (VIRGINIA WORKS)" userId="7a67fb3f-38de-4cc8-95d9-3b09d6498c13" providerId="ADAL" clId="{93D3B72F-BD8C-41F8-A9ED-6EB6AB1940F1}" dt="2025-06-30T13:24:38.077" v="56" actId="1076"/>
          <ac:spMkLst>
            <pc:docMk/>
            <pc:sldMk cId="3205568845" sldId="2147476914"/>
            <ac:spMk id="29" creationId="{524A4836-71C4-C003-A34A-6337DE87AE3E}"/>
          </ac:spMkLst>
        </pc:spChg>
        <pc:grpChg chg="del">
          <ac:chgData name="Glaze, Andrea (VIRGINIA WORKS)" userId="7a67fb3f-38de-4cc8-95d9-3b09d6498c13" providerId="ADAL" clId="{93D3B72F-BD8C-41F8-A9ED-6EB6AB1940F1}" dt="2025-06-30T21:50:20.944" v="2232" actId="478"/>
          <ac:grpSpMkLst>
            <pc:docMk/>
            <pc:sldMk cId="3205568845" sldId="2147476914"/>
            <ac:grpSpMk id="6" creationId="{FA08763C-3AA8-080F-C085-F7BD3C8C7224}"/>
          </ac:grpSpMkLst>
        </pc:grpChg>
      </pc:sldChg>
      <pc:sldChg chg="delSp modSp mod modNotes">
        <pc:chgData name="Glaze, Andrea (VIRGINIA WORKS)" userId="7a67fb3f-38de-4cc8-95d9-3b09d6498c13" providerId="ADAL" clId="{93D3B72F-BD8C-41F8-A9ED-6EB6AB1940F1}" dt="2025-06-30T21:52:24.620" v="2241" actId="478"/>
        <pc:sldMkLst>
          <pc:docMk/>
          <pc:sldMk cId="2293445717" sldId="2147476915"/>
        </pc:sldMkLst>
        <pc:spChg chg="del">
          <ac:chgData name="Glaze, Andrea (VIRGINIA WORKS)" userId="7a67fb3f-38de-4cc8-95d9-3b09d6498c13" providerId="ADAL" clId="{93D3B72F-BD8C-41F8-A9ED-6EB6AB1940F1}" dt="2025-06-30T21:52:23.810" v="2240" actId="478"/>
          <ac:spMkLst>
            <pc:docMk/>
            <pc:sldMk cId="2293445717" sldId="2147476915"/>
            <ac:spMk id="4" creationId="{F35F4A32-CB2B-7310-5AFA-13BCB68358D5}"/>
          </ac:spMkLst>
        </pc:spChg>
        <pc:spChg chg="mod">
          <ac:chgData name="Glaze, Andrea (VIRGINIA WORKS)" userId="7a67fb3f-38de-4cc8-95d9-3b09d6498c13" providerId="ADAL" clId="{93D3B72F-BD8C-41F8-A9ED-6EB6AB1940F1}" dt="2025-06-30T21:52:22.850" v="2239" actId="6549"/>
          <ac:spMkLst>
            <pc:docMk/>
            <pc:sldMk cId="2293445717" sldId="2147476915"/>
            <ac:spMk id="9" creationId="{CADDBDDC-3253-E019-450F-87A757084B4D}"/>
          </ac:spMkLst>
        </pc:spChg>
        <pc:spChg chg="mod">
          <ac:chgData name="Glaze, Andrea (VIRGINIA WORKS)" userId="7a67fb3f-38de-4cc8-95d9-3b09d6498c13" providerId="ADAL" clId="{93D3B72F-BD8C-41F8-A9ED-6EB6AB1940F1}" dt="2025-06-30T15:42:19.923" v="604" actId="2085"/>
          <ac:spMkLst>
            <pc:docMk/>
            <pc:sldMk cId="2293445717" sldId="2147476915"/>
            <ac:spMk id="13" creationId="{A40F313B-F6D4-C746-8299-A85C6250F41E}"/>
          </ac:spMkLst>
        </pc:spChg>
        <pc:spChg chg="mod">
          <ac:chgData name="Glaze, Andrea (VIRGINIA WORKS)" userId="7a67fb3f-38de-4cc8-95d9-3b09d6498c13" providerId="ADAL" clId="{93D3B72F-BD8C-41F8-A9ED-6EB6AB1940F1}" dt="2025-06-30T15:42:23.021" v="605" actId="2085"/>
          <ac:spMkLst>
            <pc:docMk/>
            <pc:sldMk cId="2293445717" sldId="2147476915"/>
            <ac:spMk id="14" creationId="{64145E4A-F3B6-0F94-DA51-2881EF91BBD6}"/>
          </ac:spMkLst>
        </pc:spChg>
        <pc:spChg chg="mod">
          <ac:chgData name="Glaze, Andrea (VIRGINIA WORKS)" userId="7a67fb3f-38de-4cc8-95d9-3b09d6498c13" providerId="ADAL" clId="{93D3B72F-BD8C-41F8-A9ED-6EB6AB1940F1}" dt="2025-06-30T15:42:26.957" v="606" actId="2085"/>
          <ac:spMkLst>
            <pc:docMk/>
            <pc:sldMk cId="2293445717" sldId="2147476915"/>
            <ac:spMk id="19" creationId="{B056081A-8E44-A693-4ADE-90D02198FEAC}"/>
          </ac:spMkLst>
        </pc:spChg>
        <pc:grpChg chg="del">
          <ac:chgData name="Glaze, Andrea (VIRGINIA WORKS)" userId="7a67fb3f-38de-4cc8-95d9-3b09d6498c13" providerId="ADAL" clId="{93D3B72F-BD8C-41F8-A9ED-6EB6AB1940F1}" dt="2025-06-30T21:52:24.620" v="2241" actId="478"/>
          <ac:grpSpMkLst>
            <pc:docMk/>
            <pc:sldMk cId="2293445717" sldId="2147476915"/>
            <ac:grpSpMk id="3" creationId="{919432B7-E566-8B38-75AF-0D7A48073D69}"/>
          </ac:grpSpMkLst>
        </pc:grpChg>
      </pc:sldChg>
      <pc:sldChg chg="addSp delSp modSp mod modNotes">
        <pc:chgData name="Glaze, Andrea (VIRGINIA WORKS)" userId="7a67fb3f-38de-4cc8-95d9-3b09d6498c13" providerId="ADAL" clId="{93D3B72F-BD8C-41F8-A9ED-6EB6AB1940F1}" dt="2025-06-30T21:53:23.723" v="2252" actId="478"/>
        <pc:sldMkLst>
          <pc:docMk/>
          <pc:sldMk cId="3248915032" sldId="2147476916"/>
        </pc:sldMkLst>
        <pc:spChg chg="del">
          <ac:chgData name="Glaze, Andrea (VIRGINIA WORKS)" userId="7a67fb3f-38de-4cc8-95d9-3b09d6498c13" providerId="ADAL" clId="{93D3B72F-BD8C-41F8-A9ED-6EB6AB1940F1}" dt="2025-06-30T21:53:17.495" v="2249" actId="478"/>
          <ac:spMkLst>
            <pc:docMk/>
            <pc:sldMk cId="3248915032" sldId="2147476916"/>
            <ac:spMk id="3" creationId="{67DA0268-3D8C-1D7B-DDC1-E401E86BB0C5}"/>
          </ac:spMkLst>
        </pc:spChg>
        <pc:spChg chg="mod">
          <ac:chgData name="Glaze, Andrea (VIRGINIA WORKS)" userId="7a67fb3f-38de-4cc8-95d9-3b09d6498c13" providerId="ADAL" clId="{93D3B72F-BD8C-41F8-A9ED-6EB6AB1940F1}" dt="2025-06-30T15:48:23.516" v="722" actId="114"/>
          <ac:spMkLst>
            <pc:docMk/>
            <pc:sldMk cId="3248915032" sldId="2147476916"/>
            <ac:spMk id="7" creationId="{A4F0FE5E-6847-ED90-FD29-F775B7FC99E2}"/>
          </ac:spMkLst>
        </pc:spChg>
        <pc:spChg chg="mod">
          <ac:chgData name="Glaze, Andrea (VIRGINIA WORKS)" userId="7a67fb3f-38de-4cc8-95d9-3b09d6498c13" providerId="ADAL" clId="{93D3B72F-BD8C-41F8-A9ED-6EB6AB1940F1}" dt="2025-06-30T21:53:15.971" v="2248" actId="6549"/>
          <ac:spMkLst>
            <pc:docMk/>
            <pc:sldMk cId="3248915032" sldId="2147476916"/>
            <ac:spMk id="8" creationId="{929955C4-22D1-14F8-E103-B9458A6424A6}"/>
          </ac:spMkLst>
        </pc:spChg>
        <pc:spChg chg="mod">
          <ac:chgData name="Glaze, Andrea (VIRGINIA WORKS)" userId="7a67fb3f-38de-4cc8-95d9-3b09d6498c13" providerId="ADAL" clId="{93D3B72F-BD8C-41F8-A9ED-6EB6AB1940F1}" dt="2025-06-30T15:48:11.596" v="719" actId="114"/>
          <ac:spMkLst>
            <pc:docMk/>
            <pc:sldMk cId="3248915032" sldId="2147476916"/>
            <ac:spMk id="13" creationId="{A40F313B-F6D4-C746-8299-A85C6250F41E}"/>
          </ac:spMkLst>
        </pc:spChg>
        <pc:spChg chg="mod">
          <ac:chgData name="Glaze, Andrea (VIRGINIA WORKS)" userId="7a67fb3f-38de-4cc8-95d9-3b09d6498c13" providerId="ADAL" clId="{93D3B72F-BD8C-41F8-A9ED-6EB6AB1940F1}" dt="2025-06-30T15:48:37.026" v="725" actId="6549"/>
          <ac:spMkLst>
            <pc:docMk/>
            <pc:sldMk cId="3248915032" sldId="2147476916"/>
            <ac:spMk id="14" creationId="{64145E4A-F3B6-0F94-DA51-2881EF91BBD6}"/>
          </ac:spMkLst>
        </pc:spChg>
        <pc:spChg chg="mod">
          <ac:chgData name="Glaze, Andrea (VIRGINIA WORKS)" userId="7a67fb3f-38de-4cc8-95d9-3b09d6498c13" providerId="ADAL" clId="{93D3B72F-BD8C-41F8-A9ED-6EB6AB1940F1}" dt="2025-06-30T15:48:19.795" v="721" actId="114"/>
          <ac:spMkLst>
            <pc:docMk/>
            <pc:sldMk cId="3248915032" sldId="2147476916"/>
            <ac:spMk id="19" creationId="{B056081A-8E44-A693-4ADE-90D02198FEAC}"/>
          </ac:spMkLst>
        </pc:spChg>
        <pc:spChg chg="mod">
          <ac:chgData name="Glaze, Andrea (VIRGINIA WORKS)" userId="7a67fb3f-38de-4cc8-95d9-3b09d6498c13" providerId="ADAL" clId="{93D3B72F-BD8C-41F8-A9ED-6EB6AB1940F1}" dt="2025-06-30T15:48:29.212" v="723" actId="114"/>
          <ac:spMkLst>
            <pc:docMk/>
            <pc:sldMk cId="3248915032" sldId="2147476916"/>
            <ac:spMk id="29" creationId="{524A4836-71C4-C003-A34A-6337DE87AE3E}"/>
          </ac:spMkLst>
        </pc:spChg>
        <pc:spChg chg="add del">
          <ac:chgData name="Glaze, Andrea (VIRGINIA WORKS)" userId="7a67fb3f-38de-4cc8-95d9-3b09d6498c13" providerId="ADAL" clId="{93D3B72F-BD8C-41F8-A9ED-6EB6AB1940F1}" dt="2025-06-30T21:53:21.186" v="2251" actId="478"/>
          <ac:spMkLst>
            <pc:docMk/>
            <pc:sldMk cId="3248915032" sldId="2147476916"/>
            <ac:spMk id="84" creationId="{6A42B9E6-6807-F534-0451-20DFF23C0A1D}"/>
          </ac:spMkLst>
        </pc:spChg>
        <pc:grpChg chg="del">
          <ac:chgData name="Glaze, Andrea (VIRGINIA WORKS)" userId="7a67fb3f-38de-4cc8-95d9-3b09d6498c13" providerId="ADAL" clId="{93D3B72F-BD8C-41F8-A9ED-6EB6AB1940F1}" dt="2025-06-30T21:53:23.723" v="2252" actId="478"/>
          <ac:grpSpMkLst>
            <pc:docMk/>
            <pc:sldMk cId="3248915032" sldId="2147476916"/>
            <ac:grpSpMk id="2" creationId="{F940C082-308C-0A7D-97BC-E378355C1442}"/>
          </ac:grpSpMkLst>
        </pc:grpChg>
      </pc:sldChg>
      <pc:sldChg chg="delSp modSp mod modNotes">
        <pc:chgData name="Glaze, Andrea (VIRGINIA WORKS)" userId="7a67fb3f-38de-4cc8-95d9-3b09d6498c13" providerId="ADAL" clId="{93D3B72F-BD8C-41F8-A9ED-6EB6AB1940F1}" dt="2025-06-30T21:54:26.849" v="2260" actId="478"/>
        <pc:sldMkLst>
          <pc:docMk/>
          <pc:sldMk cId="3228816010" sldId="2147476917"/>
        </pc:sldMkLst>
        <pc:spChg chg="del">
          <ac:chgData name="Glaze, Andrea (VIRGINIA WORKS)" userId="7a67fb3f-38de-4cc8-95d9-3b09d6498c13" providerId="ADAL" clId="{93D3B72F-BD8C-41F8-A9ED-6EB6AB1940F1}" dt="2025-06-30T21:54:23.095" v="2258" actId="478"/>
          <ac:spMkLst>
            <pc:docMk/>
            <pc:sldMk cId="3228816010" sldId="2147476917"/>
            <ac:spMk id="3" creationId="{0E11D409-C81E-6C95-86E1-4F7E225697BD}"/>
          </ac:spMkLst>
        </pc:spChg>
        <pc:spChg chg="mod">
          <ac:chgData name="Glaze, Andrea (VIRGINIA WORKS)" userId="7a67fb3f-38de-4cc8-95d9-3b09d6498c13" providerId="ADAL" clId="{93D3B72F-BD8C-41F8-A9ED-6EB6AB1940F1}" dt="2025-06-30T15:49:36.179" v="734" actId="114"/>
          <ac:spMkLst>
            <pc:docMk/>
            <pc:sldMk cId="3228816010" sldId="2147476917"/>
            <ac:spMk id="7" creationId="{A4F0FE5E-6847-ED90-FD29-F775B7FC99E2}"/>
          </ac:spMkLst>
        </pc:spChg>
        <pc:spChg chg="mod">
          <ac:chgData name="Glaze, Andrea (VIRGINIA WORKS)" userId="7a67fb3f-38de-4cc8-95d9-3b09d6498c13" providerId="ADAL" clId="{93D3B72F-BD8C-41F8-A9ED-6EB6AB1940F1}" dt="2025-06-30T21:54:22.075" v="2257" actId="6549"/>
          <ac:spMkLst>
            <pc:docMk/>
            <pc:sldMk cId="3228816010" sldId="2147476917"/>
            <ac:spMk id="8" creationId="{8AEF39DC-4BCF-5C26-F3D8-3D4E45D4CAC0}"/>
          </ac:spMkLst>
        </pc:spChg>
        <pc:spChg chg="mod">
          <ac:chgData name="Glaze, Andrea (VIRGINIA WORKS)" userId="7a67fb3f-38de-4cc8-95d9-3b09d6498c13" providerId="ADAL" clId="{93D3B72F-BD8C-41F8-A9ED-6EB6AB1940F1}" dt="2025-06-30T15:49:50.683" v="737" actId="20577"/>
          <ac:spMkLst>
            <pc:docMk/>
            <pc:sldMk cId="3228816010" sldId="2147476917"/>
            <ac:spMk id="13" creationId="{A40F313B-F6D4-C746-8299-A85C6250F41E}"/>
          </ac:spMkLst>
        </pc:spChg>
        <pc:spChg chg="mod">
          <ac:chgData name="Glaze, Andrea (VIRGINIA WORKS)" userId="7a67fb3f-38de-4cc8-95d9-3b09d6498c13" providerId="ADAL" clId="{93D3B72F-BD8C-41F8-A9ED-6EB6AB1940F1}" dt="2025-06-30T15:49:41.443" v="735" actId="114"/>
          <ac:spMkLst>
            <pc:docMk/>
            <pc:sldMk cId="3228816010" sldId="2147476917"/>
            <ac:spMk id="14" creationId="{64145E4A-F3B6-0F94-DA51-2881EF91BBD6}"/>
          </ac:spMkLst>
        </pc:spChg>
        <pc:spChg chg="mod">
          <ac:chgData name="Glaze, Andrea (VIRGINIA WORKS)" userId="7a67fb3f-38de-4cc8-95d9-3b09d6498c13" providerId="ADAL" clId="{93D3B72F-BD8C-41F8-A9ED-6EB6AB1940F1}" dt="2025-06-30T15:49:30.043" v="733" actId="114"/>
          <ac:spMkLst>
            <pc:docMk/>
            <pc:sldMk cId="3228816010" sldId="2147476917"/>
            <ac:spMk id="19" creationId="{B056081A-8E44-A693-4ADE-90D02198FEAC}"/>
          </ac:spMkLst>
        </pc:spChg>
        <pc:spChg chg="mod">
          <ac:chgData name="Glaze, Andrea (VIRGINIA WORKS)" userId="7a67fb3f-38de-4cc8-95d9-3b09d6498c13" providerId="ADAL" clId="{93D3B72F-BD8C-41F8-A9ED-6EB6AB1940F1}" dt="2025-06-30T15:49:26.315" v="732" actId="114"/>
          <ac:spMkLst>
            <pc:docMk/>
            <pc:sldMk cId="3228816010" sldId="2147476917"/>
            <ac:spMk id="29" creationId="{524A4836-71C4-C003-A34A-6337DE87AE3E}"/>
          </ac:spMkLst>
        </pc:spChg>
        <pc:grpChg chg="del">
          <ac:chgData name="Glaze, Andrea (VIRGINIA WORKS)" userId="7a67fb3f-38de-4cc8-95d9-3b09d6498c13" providerId="ADAL" clId="{93D3B72F-BD8C-41F8-A9ED-6EB6AB1940F1}" dt="2025-06-30T21:54:26.849" v="2260" actId="478"/>
          <ac:grpSpMkLst>
            <pc:docMk/>
            <pc:sldMk cId="3228816010" sldId="2147476917"/>
            <ac:grpSpMk id="2" creationId="{0CD4B5B6-4588-881B-6C2A-FFEF8AB1AD2E}"/>
          </ac:grpSpMkLst>
        </pc:grpChg>
        <pc:picChg chg="del">
          <ac:chgData name="Glaze, Andrea (VIRGINIA WORKS)" userId="7a67fb3f-38de-4cc8-95d9-3b09d6498c13" providerId="ADAL" clId="{93D3B72F-BD8C-41F8-A9ED-6EB6AB1940F1}" dt="2025-06-30T21:54:25.971" v="2259" actId="478"/>
          <ac:picMkLst>
            <pc:docMk/>
            <pc:sldMk cId="3228816010" sldId="2147476917"/>
            <ac:picMk id="6" creationId="{89D6EC3E-2DC9-1EC8-030B-7EEDC8C67924}"/>
          </ac:picMkLst>
        </pc:picChg>
      </pc:sldChg>
      <pc:sldChg chg="modSp mod modNotes">
        <pc:chgData name="Glaze, Andrea (VIRGINIA WORKS)" userId="7a67fb3f-38de-4cc8-95d9-3b09d6498c13" providerId="ADAL" clId="{93D3B72F-BD8C-41F8-A9ED-6EB6AB1940F1}" dt="2025-06-30T21:47:20.507" v="2231"/>
        <pc:sldMkLst>
          <pc:docMk/>
          <pc:sldMk cId="1252073350" sldId="2147476918"/>
        </pc:sldMkLst>
        <pc:spChg chg="mod">
          <ac:chgData name="Glaze, Andrea (VIRGINIA WORKS)" userId="7a67fb3f-38de-4cc8-95d9-3b09d6498c13" providerId="ADAL" clId="{93D3B72F-BD8C-41F8-A9ED-6EB6AB1940F1}" dt="2025-06-30T16:17:14.851" v="923" actId="114"/>
          <ac:spMkLst>
            <pc:docMk/>
            <pc:sldMk cId="1252073350" sldId="2147476918"/>
            <ac:spMk id="13" creationId="{A40F313B-F6D4-C746-8299-A85C6250F41E}"/>
          </ac:spMkLst>
        </pc:spChg>
        <pc:spChg chg="mod">
          <ac:chgData name="Glaze, Andrea (VIRGINIA WORKS)" userId="7a67fb3f-38de-4cc8-95d9-3b09d6498c13" providerId="ADAL" clId="{93D3B72F-BD8C-41F8-A9ED-6EB6AB1940F1}" dt="2025-06-30T16:17:33.562" v="927" actId="20577"/>
          <ac:spMkLst>
            <pc:docMk/>
            <pc:sldMk cId="1252073350" sldId="2147476918"/>
            <ac:spMk id="14" creationId="{64145E4A-F3B6-0F94-DA51-2881EF91BBD6}"/>
          </ac:spMkLst>
        </pc:spChg>
        <pc:spChg chg="mod">
          <ac:chgData name="Glaze, Andrea (VIRGINIA WORKS)" userId="7a67fb3f-38de-4cc8-95d9-3b09d6498c13" providerId="ADAL" clId="{93D3B72F-BD8C-41F8-A9ED-6EB6AB1940F1}" dt="2025-06-30T16:17:41.395" v="929" actId="114"/>
          <ac:spMkLst>
            <pc:docMk/>
            <pc:sldMk cId="1252073350" sldId="2147476918"/>
            <ac:spMk id="19" creationId="{B056081A-8E44-A693-4ADE-90D02198FEAC}"/>
          </ac:spMkLst>
        </pc:spChg>
        <pc:spChg chg="mod">
          <ac:chgData name="Glaze, Andrea (VIRGINIA WORKS)" userId="7a67fb3f-38de-4cc8-95d9-3b09d6498c13" providerId="ADAL" clId="{93D3B72F-BD8C-41F8-A9ED-6EB6AB1940F1}" dt="2025-06-30T16:17:05.795" v="921" actId="114"/>
          <ac:spMkLst>
            <pc:docMk/>
            <pc:sldMk cId="1252073350" sldId="2147476918"/>
            <ac:spMk id="21" creationId="{92317956-2411-64B5-71CA-2B743C89BD1F}"/>
          </ac:spMkLst>
        </pc:spChg>
        <pc:spChg chg="mod">
          <ac:chgData name="Glaze, Andrea (VIRGINIA WORKS)" userId="7a67fb3f-38de-4cc8-95d9-3b09d6498c13" providerId="ADAL" clId="{93D3B72F-BD8C-41F8-A9ED-6EB6AB1940F1}" dt="2025-06-30T16:17:46.124" v="930" actId="114"/>
          <ac:spMkLst>
            <pc:docMk/>
            <pc:sldMk cId="1252073350" sldId="2147476918"/>
            <ac:spMk id="29" creationId="{524A4836-71C4-C003-A34A-6337DE87AE3E}"/>
          </ac:spMkLst>
        </pc:spChg>
      </pc:sldChg>
      <pc:sldChg chg="modSp mod">
        <pc:chgData name="Glaze, Andrea (VIRGINIA WORKS)" userId="7a67fb3f-38de-4cc8-95d9-3b09d6498c13" providerId="ADAL" clId="{93D3B72F-BD8C-41F8-A9ED-6EB6AB1940F1}" dt="2025-06-30T15:36:06.565" v="523" actId="2085"/>
        <pc:sldMkLst>
          <pc:docMk/>
          <pc:sldMk cId="0" sldId="2147476919"/>
        </pc:sldMkLst>
        <pc:spChg chg="mod">
          <ac:chgData name="Glaze, Andrea (VIRGINIA WORKS)" userId="7a67fb3f-38de-4cc8-95d9-3b09d6498c13" providerId="ADAL" clId="{93D3B72F-BD8C-41F8-A9ED-6EB6AB1940F1}" dt="2025-06-30T15:35:53.745" v="520" actId="114"/>
          <ac:spMkLst>
            <pc:docMk/>
            <pc:sldMk cId="0" sldId="2147476919"/>
            <ac:spMk id="268" creationId="{00000000-0000-0000-0000-000000000000}"/>
          </ac:spMkLst>
        </pc:spChg>
        <pc:spChg chg="mod">
          <ac:chgData name="Glaze, Andrea (VIRGINIA WORKS)" userId="7a67fb3f-38de-4cc8-95d9-3b09d6498c13" providerId="ADAL" clId="{93D3B72F-BD8C-41F8-A9ED-6EB6AB1940F1}" dt="2025-06-30T15:35:53.745" v="520" actId="114"/>
          <ac:spMkLst>
            <pc:docMk/>
            <pc:sldMk cId="0" sldId="2147476919"/>
            <ac:spMk id="269" creationId="{00000000-0000-0000-0000-000000000000}"/>
          </ac:spMkLst>
        </pc:spChg>
        <pc:spChg chg="mod">
          <ac:chgData name="Glaze, Andrea (VIRGINIA WORKS)" userId="7a67fb3f-38de-4cc8-95d9-3b09d6498c13" providerId="ADAL" clId="{93D3B72F-BD8C-41F8-A9ED-6EB6AB1940F1}" dt="2025-06-30T15:36:02.263" v="522" actId="2085"/>
          <ac:spMkLst>
            <pc:docMk/>
            <pc:sldMk cId="0" sldId="2147476919"/>
            <ac:spMk id="271" creationId="{00000000-0000-0000-0000-000000000000}"/>
          </ac:spMkLst>
        </pc:spChg>
        <pc:spChg chg="mod">
          <ac:chgData name="Glaze, Andrea (VIRGINIA WORKS)" userId="7a67fb3f-38de-4cc8-95d9-3b09d6498c13" providerId="ADAL" clId="{93D3B72F-BD8C-41F8-A9ED-6EB6AB1940F1}" dt="2025-06-30T15:36:02.263" v="522" actId="2085"/>
          <ac:spMkLst>
            <pc:docMk/>
            <pc:sldMk cId="0" sldId="2147476919"/>
            <ac:spMk id="272" creationId="{00000000-0000-0000-0000-000000000000}"/>
          </ac:spMkLst>
        </pc:spChg>
        <pc:spChg chg="mod">
          <ac:chgData name="Glaze, Andrea (VIRGINIA WORKS)" userId="7a67fb3f-38de-4cc8-95d9-3b09d6498c13" providerId="ADAL" clId="{93D3B72F-BD8C-41F8-A9ED-6EB6AB1940F1}" dt="2025-06-30T15:36:06.565" v="523" actId="2085"/>
          <ac:spMkLst>
            <pc:docMk/>
            <pc:sldMk cId="0" sldId="2147476919"/>
            <ac:spMk id="274" creationId="{00000000-0000-0000-0000-000000000000}"/>
          </ac:spMkLst>
        </pc:spChg>
        <pc:spChg chg="mod">
          <ac:chgData name="Glaze, Andrea (VIRGINIA WORKS)" userId="7a67fb3f-38de-4cc8-95d9-3b09d6498c13" providerId="ADAL" clId="{93D3B72F-BD8C-41F8-A9ED-6EB6AB1940F1}" dt="2025-06-30T15:36:06.565" v="523" actId="2085"/>
          <ac:spMkLst>
            <pc:docMk/>
            <pc:sldMk cId="0" sldId="2147476919"/>
            <ac:spMk id="275" creationId="{00000000-0000-0000-0000-000000000000}"/>
          </ac:spMkLst>
        </pc:spChg>
        <pc:spChg chg="mod">
          <ac:chgData name="Glaze, Andrea (VIRGINIA WORKS)" userId="7a67fb3f-38de-4cc8-95d9-3b09d6498c13" providerId="ADAL" clId="{93D3B72F-BD8C-41F8-A9ED-6EB6AB1940F1}" dt="2025-06-30T15:35:00.456" v="510" actId="114"/>
          <ac:spMkLst>
            <pc:docMk/>
            <pc:sldMk cId="0" sldId="2147476919"/>
            <ac:spMk id="279" creationId="{00000000-0000-0000-0000-000000000000}"/>
          </ac:spMkLst>
        </pc:spChg>
      </pc:sldChg>
      <pc:sldChg chg="modSp mod">
        <pc:chgData name="Glaze, Andrea (VIRGINIA WORKS)" userId="7a67fb3f-38de-4cc8-95d9-3b09d6498c13" providerId="ADAL" clId="{93D3B72F-BD8C-41F8-A9ED-6EB6AB1940F1}" dt="2025-06-30T17:37:29.870" v="1307" actId="6549"/>
        <pc:sldMkLst>
          <pc:docMk/>
          <pc:sldMk cId="0" sldId="2147476920"/>
        </pc:sldMkLst>
        <pc:spChg chg="mod">
          <ac:chgData name="Glaze, Andrea (VIRGINIA WORKS)" userId="7a67fb3f-38de-4cc8-95d9-3b09d6498c13" providerId="ADAL" clId="{93D3B72F-BD8C-41F8-A9ED-6EB6AB1940F1}" dt="2025-06-30T17:36:19.054" v="1291" actId="2085"/>
          <ac:spMkLst>
            <pc:docMk/>
            <pc:sldMk cId="0" sldId="2147476920"/>
            <ac:spMk id="318" creationId="{00000000-0000-0000-0000-000000000000}"/>
          </ac:spMkLst>
        </pc:spChg>
        <pc:spChg chg="mod">
          <ac:chgData name="Glaze, Andrea (VIRGINIA WORKS)" userId="7a67fb3f-38de-4cc8-95d9-3b09d6498c13" providerId="ADAL" clId="{93D3B72F-BD8C-41F8-A9ED-6EB6AB1940F1}" dt="2025-06-30T17:36:28.529" v="1295" actId="114"/>
          <ac:spMkLst>
            <pc:docMk/>
            <pc:sldMk cId="0" sldId="2147476920"/>
            <ac:spMk id="319" creationId="{00000000-0000-0000-0000-000000000000}"/>
          </ac:spMkLst>
        </pc:spChg>
        <pc:spChg chg="mod">
          <ac:chgData name="Glaze, Andrea (VIRGINIA WORKS)" userId="7a67fb3f-38de-4cc8-95d9-3b09d6498c13" providerId="ADAL" clId="{93D3B72F-BD8C-41F8-A9ED-6EB6AB1940F1}" dt="2025-06-30T17:36:40.687" v="1297" actId="2085"/>
          <ac:spMkLst>
            <pc:docMk/>
            <pc:sldMk cId="0" sldId="2147476920"/>
            <ac:spMk id="321" creationId="{00000000-0000-0000-0000-000000000000}"/>
          </ac:spMkLst>
        </pc:spChg>
        <pc:spChg chg="mod">
          <ac:chgData name="Glaze, Andrea (VIRGINIA WORKS)" userId="7a67fb3f-38de-4cc8-95d9-3b09d6498c13" providerId="ADAL" clId="{93D3B72F-BD8C-41F8-A9ED-6EB6AB1940F1}" dt="2025-06-30T17:37:29.870" v="1307" actId="6549"/>
          <ac:spMkLst>
            <pc:docMk/>
            <pc:sldMk cId="0" sldId="2147476920"/>
            <ac:spMk id="322" creationId="{00000000-0000-0000-0000-000000000000}"/>
          </ac:spMkLst>
        </pc:spChg>
        <pc:spChg chg="mod">
          <ac:chgData name="Glaze, Andrea (VIRGINIA WORKS)" userId="7a67fb3f-38de-4cc8-95d9-3b09d6498c13" providerId="ADAL" clId="{93D3B72F-BD8C-41F8-A9ED-6EB6AB1940F1}" dt="2025-06-30T17:36:54.798" v="1301" actId="2085"/>
          <ac:spMkLst>
            <pc:docMk/>
            <pc:sldMk cId="0" sldId="2147476920"/>
            <ac:spMk id="324" creationId="{00000000-0000-0000-0000-000000000000}"/>
          </ac:spMkLst>
        </pc:spChg>
        <pc:spChg chg="mod">
          <ac:chgData name="Glaze, Andrea (VIRGINIA WORKS)" userId="7a67fb3f-38de-4cc8-95d9-3b09d6498c13" providerId="ADAL" clId="{93D3B72F-BD8C-41F8-A9ED-6EB6AB1940F1}" dt="2025-06-30T17:36:58.935" v="1302" actId="114"/>
          <ac:spMkLst>
            <pc:docMk/>
            <pc:sldMk cId="0" sldId="2147476920"/>
            <ac:spMk id="325" creationId="{00000000-0000-0000-0000-000000000000}"/>
          </ac:spMkLst>
        </pc:spChg>
        <pc:spChg chg="mod">
          <ac:chgData name="Glaze, Andrea (VIRGINIA WORKS)" userId="7a67fb3f-38de-4cc8-95d9-3b09d6498c13" providerId="ADAL" clId="{93D3B72F-BD8C-41F8-A9ED-6EB6AB1940F1}" dt="2025-06-30T17:37:05.878" v="1304" actId="20577"/>
          <ac:spMkLst>
            <pc:docMk/>
            <pc:sldMk cId="0" sldId="2147476920"/>
            <ac:spMk id="329" creationId="{00000000-0000-0000-0000-000000000000}"/>
          </ac:spMkLst>
        </pc:spChg>
      </pc:sldChg>
      <pc:sldChg chg="modSp mod">
        <pc:chgData name="Glaze, Andrea (VIRGINIA WORKS)" userId="7a67fb3f-38de-4cc8-95d9-3b09d6498c13" providerId="ADAL" clId="{93D3B72F-BD8C-41F8-A9ED-6EB6AB1940F1}" dt="2025-06-30T13:42:35.184" v="426" actId="114"/>
        <pc:sldMkLst>
          <pc:docMk/>
          <pc:sldMk cId="0" sldId="2147476921"/>
        </pc:sldMkLst>
        <pc:spChg chg="mod">
          <ac:chgData name="Glaze, Andrea (VIRGINIA WORKS)" userId="7a67fb3f-38de-4cc8-95d9-3b09d6498c13" providerId="ADAL" clId="{93D3B72F-BD8C-41F8-A9ED-6EB6AB1940F1}" dt="2025-06-30T13:42:05.847" v="414" actId="114"/>
          <ac:spMkLst>
            <pc:docMk/>
            <pc:sldMk cId="0" sldId="2147476921"/>
            <ac:spMk id="343" creationId="{00000000-0000-0000-0000-000000000000}"/>
          </ac:spMkLst>
        </pc:spChg>
        <pc:spChg chg="mod">
          <ac:chgData name="Glaze, Andrea (VIRGINIA WORKS)" userId="7a67fb3f-38de-4cc8-95d9-3b09d6498c13" providerId="ADAL" clId="{93D3B72F-BD8C-41F8-A9ED-6EB6AB1940F1}" dt="2025-06-30T13:42:26.047" v="423" actId="114"/>
          <ac:spMkLst>
            <pc:docMk/>
            <pc:sldMk cId="0" sldId="2147476921"/>
            <ac:spMk id="344" creationId="{00000000-0000-0000-0000-000000000000}"/>
          </ac:spMkLst>
        </pc:spChg>
        <pc:spChg chg="mod">
          <ac:chgData name="Glaze, Andrea (VIRGINIA WORKS)" userId="7a67fb3f-38de-4cc8-95d9-3b09d6498c13" providerId="ADAL" clId="{93D3B72F-BD8C-41F8-A9ED-6EB6AB1940F1}" dt="2025-06-30T13:41:52.111" v="408" actId="2085"/>
          <ac:spMkLst>
            <pc:docMk/>
            <pc:sldMk cId="0" sldId="2147476921"/>
            <ac:spMk id="346" creationId="{00000000-0000-0000-0000-000000000000}"/>
          </ac:spMkLst>
        </pc:spChg>
        <pc:spChg chg="mod">
          <ac:chgData name="Glaze, Andrea (VIRGINIA WORKS)" userId="7a67fb3f-38de-4cc8-95d9-3b09d6498c13" providerId="ADAL" clId="{93D3B72F-BD8C-41F8-A9ED-6EB6AB1940F1}" dt="2025-06-30T13:42:31.551" v="425" actId="114"/>
          <ac:spMkLst>
            <pc:docMk/>
            <pc:sldMk cId="0" sldId="2147476921"/>
            <ac:spMk id="347" creationId="{00000000-0000-0000-0000-000000000000}"/>
          </ac:spMkLst>
        </pc:spChg>
        <pc:spChg chg="mod">
          <ac:chgData name="Glaze, Andrea (VIRGINIA WORKS)" userId="7a67fb3f-38de-4cc8-95d9-3b09d6498c13" providerId="ADAL" clId="{93D3B72F-BD8C-41F8-A9ED-6EB6AB1940F1}" dt="2025-06-30T13:42:00.374" v="410" actId="2085"/>
          <ac:spMkLst>
            <pc:docMk/>
            <pc:sldMk cId="0" sldId="2147476921"/>
            <ac:spMk id="349" creationId="{00000000-0000-0000-0000-000000000000}"/>
          </ac:spMkLst>
        </pc:spChg>
        <pc:spChg chg="mod">
          <ac:chgData name="Glaze, Andrea (VIRGINIA WORKS)" userId="7a67fb3f-38de-4cc8-95d9-3b09d6498c13" providerId="ADAL" clId="{93D3B72F-BD8C-41F8-A9ED-6EB6AB1940F1}" dt="2025-06-30T13:42:35.184" v="426" actId="114"/>
          <ac:spMkLst>
            <pc:docMk/>
            <pc:sldMk cId="0" sldId="2147476921"/>
            <ac:spMk id="350" creationId="{00000000-0000-0000-0000-000000000000}"/>
          </ac:spMkLst>
        </pc:spChg>
      </pc:sldChg>
      <pc:sldChg chg="modSp mod modNotes">
        <pc:chgData name="Glaze, Andrea (VIRGINIA WORKS)" userId="7a67fb3f-38de-4cc8-95d9-3b09d6498c13" providerId="ADAL" clId="{93D3B72F-BD8C-41F8-A9ED-6EB6AB1940F1}" dt="2025-06-30T21:47:20.507" v="2231"/>
        <pc:sldMkLst>
          <pc:docMk/>
          <pc:sldMk cId="1262034635" sldId="2147476924"/>
        </pc:sldMkLst>
        <pc:spChg chg="mod">
          <ac:chgData name="Glaze, Andrea (VIRGINIA WORKS)" userId="7a67fb3f-38de-4cc8-95d9-3b09d6498c13" providerId="ADAL" clId="{93D3B72F-BD8C-41F8-A9ED-6EB6AB1940F1}" dt="2025-06-30T17:43:17.597" v="1500" actId="2085"/>
          <ac:spMkLst>
            <pc:docMk/>
            <pc:sldMk cId="1262034635" sldId="2147476924"/>
            <ac:spMk id="13" creationId="{A40F313B-F6D4-C746-8299-A85C6250F41E}"/>
          </ac:spMkLst>
        </pc:spChg>
        <pc:spChg chg="mod">
          <ac:chgData name="Glaze, Andrea (VIRGINIA WORKS)" userId="7a67fb3f-38de-4cc8-95d9-3b09d6498c13" providerId="ADAL" clId="{93D3B72F-BD8C-41F8-A9ED-6EB6AB1940F1}" dt="2025-06-30T17:43:21.165" v="1501" actId="2085"/>
          <ac:spMkLst>
            <pc:docMk/>
            <pc:sldMk cId="1262034635" sldId="2147476924"/>
            <ac:spMk id="14" creationId="{64145E4A-F3B6-0F94-DA51-2881EF91BBD6}"/>
          </ac:spMkLst>
        </pc:spChg>
        <pc:spChg chg="mod">
          <ac:chgData name="Glaze, Andrea (VIRGINIA WORKS)" userId="7a67fb3f-38de-4cc8-95d9-3b09d6498c13" providerId="ADAL" clId="{93D3B72F-BD8C-41F8-A9ED-6EB6AB1940F1}" dt="2025-06-30T17:43:29.675" v="1503" actId="20577"/>
          <ac:spMkLst>
            <pc:docMk/>
            <pc:sldMk cId="1262034635" sldId="2147476924"/>
            <ac:spMk id="19" creationId="{B056081A-8E44-A693-4ADE-90D02198FEAC}"/>
          </ac:spMkLst>
        </pc:spChg>
      </pc:sldChg>
      <pc:sldChg chg="addSp delSp modSp mod modNotes">
        <pc:chgData name="Glaze, Andrea (VIRGINIA WORKS)" userId="7a67fb3f-38de-4cc8-95d9-3b09d6498c13" providerId="ADAL" clId="{93D3B72F-BD8C-41F8-A9ED-6EB6AB1940F1}" dt="2025-06-30T21:57:05.283" v="2311"/>
        <pc:sldMkLst>
          <pc:docMk/>
          <pc:sldMk cId="2400953268" sldId="2147476925"/>
        </pc:sldMkLst>
        <pc:spChg chg="del">
          <ac:chgData name="Glaze, Andrea (VIRGINIA WORKS)" userId="7a67fb3f-38de-4cc8-95d9-3b09d6498c13" providerId="ADAL" clId="{93D3B72F-BD8C-41F8-A9ED-6EB6AB1940F1}" dt="2025-06-30T21:56:27.205" v="2304" actId="478"/>
          <ac:spMkLst>
            <pc:docMk/>
            <pc:sldMk cId="2400953268" sldId="2147476925"/>
            <ac:spMk id="6" creationId="{D5044C86-9163-4DD6-A809-6A813CDF5281}"/>
          </ac:spMkLst>
        </pc:spChg>
        <pc:spChg chg="mod">
          <ac:chgData name="Glaze, Andrea (VIRGINIA WORKS)" userId="7a67fb3f-38de-4cc8-95d9-3b09d6498c13" providerId="ADAL" clId="{93D3B72F-BD8C-41F8-A9ED-6EB6AB1940F1}" dt="2025-06-30T15:56:37.874" v="846" actId="114"/>
          <ac:spMkLst>
            <pc:docMk/>
            <pc:sldMk cId="2400953268" sldId="2147476925"/>
            <ac:spMk id="13" creationId="{A40F313B-F6D4-C746-8299-A85C6250F41E}"/>
          </ac:spMkLst>
        </pc:spChg>
        <pc:spChg chg="mod">
          <ac:chgData name="Glaze, Andrea (VIRGINIA WORKS)" userId="7a67fb3f-38de-4cc8-95d9-3b09d6498c13" providerId="ADAL" clId="{93D3B72F-BD8C-41F8-A9ED-6EB6AB1940F1}" dt="2025-06-30T15:56:45.071" v="848" actId="6549"/>
          <ac:spMkLst>
            <pc:docMk/>
            <pc:sldMk cId="2400953268" sldId="2147476925"/>
            <ac:spMk id="14" creationId="{64145E4A-F3B6-0F94-DA51-2881EF91BBD6}"/>
          </ac:spMkLst>
        </pc:spChg>
        <pc:spChg chg="del">
          <ac:chgData name="Glaze, Andrea (VIRGINIA WORKS)" userId="7a67fb3f-38de-4cc8-95d9-3b09d6498c13" providerId="ADAL" clId="{93D3B72F-BD8C-41F8-A9ED-6EB6AB1940F1}" dt="2025-06-30T21:56:26.537" v="2303" actId="478"/>
          <ac:spMkLst>
            <pc:docMk/>
            <pc:sldMk cId="2400953268" sldId="2147476925"/>
            <ac:spMk id="15" creationId="{D9327BBD-7145-DAFF-9657-33F78BEE299A}"/>
          </ac:spMkLst>
        </pc:spChg>
        <pc:spChg chg="del mod">
          <ac:chgData name="Glaze, Andrea (VIRGINIA WORKS)" userId="7a67fb3f-38de-4cc8-95d9-3b09d6498c13" providerId="ADAL" clId="{93D3B72F-BD8C-41F8-A9ED-6EB6AB1940F1}" dt="2025-06-30T21:56:24.508" v="2301" actId="478"/>
          <ac:spMkLst>
            <pc:docMk/>
            <pc:sldMk cId="2400953268" sldId="2147476925"/>
            <ac:spMk id="16" creationId="{7B275800-741F-1B9C-00ED-F7387D739FE6}"/>
          </ac:spMkLst>
        </pc:spChg>
        <pc:spChg chg="add mod">
          <ac:chgData name="Glaze, Andrea (VIRGINIA WORKS)" userId="7a67fb3f-38de-4cc8-95d9-3b09d6498c13" providerId="ADAL" clId="{93D3B72F-BD8C-41F8-A9ED-6EB6AB1940F1}" dt="2025-06-30T21:56:36.005" v="2305"/>
          <ac:spMkLst>
            <pc:docMk/>
            <pc:sldMk cId="2400953268" sldId="2147476925"/>
            <ac:spMk id="18" creationId="{BC69E875-75AD-AB3A-FB57-288A8E834EFF}"/>
          </ac:spMkLst>
        </pc:spChg>
        <pc:spChg chg="mod">
          <ac:chgData name="Glaze, Andrea (VIRGINIA WORKS)" userId="7a67fb3f-38de-4cc8-95d9-3b09d6498c13" providerId="ADAL" clId="{93D3B72F-BD8C-41F8-A9ED-6EB6AB1940F1}" dt="2025-06-30T15:56:48.681" v="849" actId="114"/>
          <ac:spMkLst>
            <pc:docMk/>
            <pc:sldMk cId="2400953268" sldId="2147476925"/>
            <ac:spMk id="19" creationId="{B056081A-8E44-A693-4ADE-90D02198FEAC}"/>
          </ac:spMkLst>
        </pc:spChg>
        <pc:spChg chg="mod">
          <ac:chgData name="Glaze, Andrea (VIRGINIA WORKS)" userId="7a67fb3f-38de-4cc8-95d9-3b09d6498c13" providerId="ADAL" clId="{93D3B72F-BD8C-41F8-A9ED-6EB6AB1940F1}" dt="2025-06-30T15:56:15.089" v="842" actId="6549"/>
          <ac:spMkLst>
            <pc:docMk/>
            <pc:sldMk cId="2400953268" sldId="2147476925"/>
            <ac:spMk id="21" creationId="{92317956-2411-64B5-71CA-2B743C89BD1F}"/>
          </ac:spMkLst>
        </pc:spChg>
        <pc:spChg chg="add mod">
          <ac:chgData name="Glaze, Andrea (VIRGINIA WORKS)" userId="7a67fb3f-38de-4cc8-95d9-3b09d6498c13" providerId="ADAL" clId="{93D3B72F-BD8C-41F8-A9ED-6EB6AB1940F1}" dt="2025-06-30T21:56:36.005" v="2305"/>
          <ac:spMkLst>
            <pc:docMk/>
            <pc:sldMk cId="2400953268" sldId="2147476925"/>
            <ac:spMk id="22" creationId="{7CAC07FB-9148-F74C-7CFB-12ADB81050B9}"/>
          </ac:spMkLst>
        </pc:spChg>
        <pc:spChg chg="add del mod">
          <ac:chgData name="Glaze, Andrea (VIRGINIA WORKS)" userId="7a67fb3f-38de-4cc8-95d9-3b09d6498c13" providerId="ADAL" clId="{93D3B72F-BD8C-41F8-A9ED-6EB6AB1940F1}" dt="2025-06-30T21:56:53.132" v="2309" actId="478"/>
          <ac:spMkLst>
            <pc:docMk/>
            <pc:sldMk cId="2400953268" sldId="2147476925"/>
            <ac:spMk id="25" creationId="{DC97B8FC-7BC2-6153-0BFB-01CD1844A62A}"/>
          </ac:spMkLst>
        </pc:spChg>
        <pc:spChg chg="add mod">
          <ac:chgData name="Glaze, Andrea (VIRGINIA WORKS)" userId="7a67fb3f-38de-4cc8-95d9-3b09d6498c13" providerId="ADAL" clId="{93D3B72F-BD8C-41F8-A9ED-6EB6AB1940F1}" dt="2025-06-30T21:57:05.283" v="2311"/>
          <ac:spMkLst>
            <pc:docMk/>
            <pc:sldMk cId="2400953268" sldId="2147476925"/>
            <ac:spMk id="28" creationId="{4A36729D-8CF3-9F2E-C193-9B76619B99DB}"/>
          </ac:spMkLst>
        </pc:spChg>
        <pc:spChg chg="mod">
          <ac:chgData name="Glaze, Andrea (VIRGINIA WORKS)" userId="7a67fb3f-38de-4cc8-95d9-3b09d6498c13" providerId="ADAL" clId="{93D3B72F-BD8C-41F8-A9ED-6EB6AB1940F1}" dt="2025-06-30T15:56:52.985" v="850" actId="114"/>
          <ac:spMkLst>
            <pc:docMk/>
            <pc:sldMk cId="2400953268" sldId="2147476925"/>
            <ac:spMk id="29" creationId="{524A4836-71C4-C003-A34A-6337DE87AE3E}"/>
          </ac:spMkLst>
        </pc:spChg>
        <pc:picChg chg="del">
          <ac:chgData name="Glaze, Andrea (VIRGINIA WORKS)" userId="7a67fb3f-38de-4cc8-95d9-3b09d6498c13" providerId="ADAL" clId="{93D3B72F-BD8C-41F8-A9ED-6EB6AB1940F1}" dt="2025-06-30T21:56:25.561" v="2302" actId="478"/>
          <ac:picMkLst>
            <pc:docMk/>
            <pc:sldMk cId="2400953268" sldId="2147476925"/>
            <ac:picMk id="17" creationId="{CB45C0A8-89BF-2732-38E7-533F971659D1}"/>
          </ac:picMkLst>
        </pc:picChg>
        <pc:picChg chg="add del mod">
          <ac:chgData name="Glaze, Andrea (VIRGINIA WORKS)" userId="7a67fb3f-38de-4cc8-95d9-3b09d6498c13" providerId="ADAL" clId="{93D3B72F-BD8C-41F8-A9ED-6EB6AB1940F1}" dt="2025-06-30T21:56:53.132" v="2309" actId="478"/>
          <ac:picMkLst>
            <pc:docMk/>
            <pc:sldMk cId="2400953268" sldId="2147476925"/>
            <ac:picMk id="26" creationId="{2DA37363-0F96-863B-6B17-1967D4069493}"/>
          </ac:picMkLst>
        </pc:picChg>
        <pc:picChg chg="add mod">
          <ac:chgData name="Glaze, Andrea (VIRGINIA WORKS)" userId="7a67fb3f-38de-4cc8-95d9-3b09d6498c13" providerId="ADAL" clId="{93D3B72F-BD8C-41F8-A9ED-6EB6AB1940F1}" dt="2025-06-30T21:56:59.039" v="2310"/>
          <ac:picMkLst>
            <pc:docMk/>
            <pc:sldMk cId="2400953268" sldId="2147476925"/>
            <ac:picMk id="27" creationId="{5AFCBE34-89D2-664B-3402-A975CAAC67CD}"/>
          </ac:picMkLst>
        </pc:picChg>
      </pc:sldChg>
      <pc:sldChg chg="modSp mod modNotes">
        <pc:chgData name="Glaze, Andrea (VIRGINIA WORKS)" userId="7a67fb3f-38de-4cc8-95d9-3b09d6498c13" providerId="ADAL" clId="{93D3B72F-BD8C-41F8-A9ED-6EB6AB1940F1}" dt="2025-06-30T22:11:03.713" v="2566" actId="2165"/>
        <pc:sldMkLst>
          <pc:docMk/>
          <pc:sldMk cId="507729763" sldId="2147476926"/>
        </pc:sldMkLst>
        <pc:graphicFrameChg chg="mod modGraphic">
          <ac:chgData name="Glaze, Andrea (VIRGINIA WORKS)" userId="7a67fb3f-38de-4cc8-95d9-3b09d6498c13" providerId="ADAL" clId="{93D3B72F-BD8C-41F8-A9ED-6EB6AB1940F1}" dt="2025-06-30T22:09:36.555" v="2516" actId="1076"/>
          <ac:graphicFrameMkLst>
            <pc:docMk/>
            <pc:sldMk cId="507729763" sldId="2147476926"/>
            <ac:graphicFrameMk id="34" creationId="{7DFCF555-23ED-D1E7-A943-5860C410E934}"/>
          </ac:graphicFrameMkLst>
        </pc:graphicFrameChg>
        <pc:graphicFrameChg chg="modGraphic">
          <ac:chgData name="Glaze, Andrea (VIRGINIA WORKS)" userId="7a67fb3f-38de-4cc8-95d9-3b09d6498c13" providerId="ADAL" clId="{93D3B72F-BD8C-41F8-A9ED-6EB6AB1940F1}" dt="2025-06-30T22:11:03.713" v="2566" actId="2165"/>
          <ac:graphicFrameMkLst>
            <pc:docMk/>
            <pc:sldMk cId="507729763" sldId="2147476926"/>
            <ac:graphicFrameMk id="38" creationId="{679C4820-ED1D-340B-C0ED-4EEC63DF5E6B}"/>
          </ac:graphicFrameMkLst>
        </pc:graphicFrameChg>
      </pc:sldChg>
      <pc:sldChg chg="modSp mod modNotes">
        <pc:chgData name="Glaze, Andrea (VIRGINIA WORKS)" userId="7a67fb3f-38de-4cc8-95d9-3b09d6498c13" providerId="ADAL" clId="{93D3B72F-BD8C-41F8-A9ED-6EB6AB1940F1}" dt="2025-06-30T22:13:24.496" v="2652" actId="20577"/>
        <pc:sldMkLst>
          <pc:docMk/>
          <pc:sldMk cId="1718158314" sldId="2147476927"/>
        </pc:sldMkLst>
        <pc:graphicFrameChg chg="modGraphic">
          <ac:chgData name="Glaze, Andrea (VIRGINIA WORKS)" userId="7a67fb3f-38de-4cc8-95d9-3b09d6498c13" providerId="ADAL" clId="{93D3B72F-BD8C-41F8-A9ED-6EB6AB1940F1}" dt="2025-06-30T22:13:24.496" v="2652" actId="20577"/>
          <ac:graphicFrameMkLst>
            <pc:docMk/>
            <pc:sldMk cId="1718158314" sldId="2147476927"/>
            <ac:graphicFrameMk id="3" creationId="{27DB5F7D-5C57-1BDF-D1A3-8FF2D2E2E437}"/>
          </ac:graphicFrameMkLst>
        </pc:graphicFrameChg>
        <pc:graphicFrameChg chg="mod modGraphic">
          <ac:chgData name="Glaze, Andrea (VIRGINIA WORKS)" userId="7a67fb3f-38de-4cc8-95d9-3b09d6498c13" providerId="ADAL" clId="{93D3B72F-BD8C-41F8-A9ED-6EB6AB1940F1}" dt="2025-06-30T22:12:32.092" v="2617" actId="20577"/>
          <ac:graphicFrameMkLst>
            <pc:docMk/>
            <pc:sldMk cId="1718158314" sldId="2147476927"/>
            <ac:graphicFrameMk id="32" creationId="{BF715DBA-2373-AD08-154F-A8EAED5A2E25}"/>
          </ac:graphicFrameMkLst>
        </pc:graphicFrameChg>
      </pc:sldChg>
      <pc:sldChg chg="addSp delSp modSp add mod modNotes">
        <pc:chgData name="Glaze, Andrea (VIRGINIA WORKS)" userId="7a67fb3f-38de-4cc8-95d9-3b09d6498c13" providerId="ADAL" clId="{93D3B72F-BD8C-41F8-A9ED-6EB6AB1940F1}" dt="2025-06-30T21:58:24.040" v="2320" actId="1076"/>
        <pc:sldMkLst>
          <pc:docMk/>
          <pc:sldMk cId="376640728" sldId="2147476928"/>
        </pc:sldMkLst>
        <pc:spChg chg="add mod">
          <ac:chgData name="Glaze, Andrea (VIRGINIA WORKS)" userId="7a67fb3f-38de-4cc8-95d9-3b09d6498c13" providerId="ADAL" clId="{93D3B72F-BD8C-41F8-A9ED-6EB6AB1940F1}" dt="2025-06-30T21:58:24.040" v="2320" actId="1076"/>
          <ac:spMkLst>
            <pc:docMk/>
            <pc:sldMk cId="376640728" sldId="2147476928"/>
            <ac:spMk id="4" creationId="{58A27DB1-8E89-DBDB-C09D-76F29D6BA141}"/>
          </ac:spMkLst>
        </pc:spChg>
        <pc:spChg chg="add mod">
          <ac:chgData name="Glaze, Andrea (VIRGINIA WORKS)" userId="7a67fb3f-38de-4cc8-95d9-3b09d6498c13" providerId="ADAL" clId="{93D3B72F-BD8C-41F8-A9ED-6EB6AB1940F1}" dt="2025-06-25T17:05:32.460" v="9"/>
          <ac:spMkLst>
            <pc:docMk/>
            <pc:sldMk cId="376640728" sldId="2147476928"/>
            <ac:spMk id="6" creationId="{27991B78-E0B5-1CBD-7CFC-5D98C04C856F}"/>
          </ac:spMkLst>
        </pc:spChg>
        <pc:spChg chg="add mod">
          <ac:chgData name="Glaze, Andrea (VIRGINIA WORKS)" userId="7a67fb3f-38de-4cc8-95d9-3b09d6498c13" providerId="ADAL" clId="{93D3B72F-BD8C-41F8-A9ED-6EB6AB1940F1}" dt="2025-06-25T17:05:40.577" v="10"/>
          <ac:spMkLst>
            <pc:docMk/>
            <pc:sldMk cId="376640728" sldId="2147476928"/>
            <ac:spMk id="8" creationId="{D595B1CE-FE09-54C6-7774-CB8E7F6B5128}"/>
          </ac:spMkLst>
        </pc:spChg>
        <pc:spChg chg="mod">
          <ac:chgData name="Glaze, Andrea (VIRGINIA WORKS)" userId="7a67fb3f-38de-4cc8-95d9-3b09d6498c13" providerId="ADAL" clId="{93D3B72F-BD8C-41F8-A9ED-6EB6AB1940F1}" dt="2025-06-30T16:24:59.626" v="1117" actId="114"/>
          <ac:spMkLst>
            <pc:docMk/>
            <pc:sldMk cId="376640728" sldId="2147476928"/>
            <ac:spMk id="13" creationId="{A40F313B-F6D4-C746-8299-A85C6250F41E}"/>
          </ac:spMkLst>
        </pc:spChg>
        <pc:spChg chg="mod">
          <ac:chgData name="Glaze, Andrea (VIRGINIA WORKS)" userId="7a67fb3f-38de-4cc8-95d9-3b09d6498c13" providerId="ADAL" clId="{93D3B72F-BD8C-41F8-A9ED-6EB6AB1940F1}" dt="2025-06-30T16:25:05.994" v="1118" actId="114"/>
          <ac:spMkLst>
            <pc:docMk/>
            <pc:sldMk cId="376640728" sldId="2147476928"/>
            <ac:spMk id="14" creationId="{64145E4A-F3B6-0F94-DA51-2881EF91BBD6}"/>
          </ac:spMkLst>
        </pc:spChg>
        <pc:spChg chg="mod">
          <ac:chgData name="Glaze, Andrea (VIRGINIA WORKS)" userId="7a67fb3f-38de-4cc8-95d9-3b09d6498c13" providerId="ADAL" clId="{93D3B72F-BD8C-41F8-A9ED-6EB6AB1940F1}" dt="2025-06-30T16:25:12.145" v="1120" actId="403"/>
          <ac:spMkLst>
            <pc:docMk/>
            <pc:sldMk cId="376640728" sldId="2147476928"/>
            <ac:spMk id="19" creationId="{B056081A-8E44-A693-4ADE-90D02198FEAC}"/>
          </ac:spMkLst>
        </pc:spChg>
        <pc:spChg chg="mod">
          <ac:chgData name="Glaze, Andrea (VIRGINIA WORKS)" userId="7a67fb3f-38de-4cc8-95d9-3b09d6498c13" providerId="ADAL" clId="{93D3B72F-BD8C-41F8-A9ED-6EB6AB1940F1}" dt="2025-06-25T17:05:45.844" v="11" actId="14100"/>
          <ac:spMkLst>
            <pc:docMk/>
            <pc:sldMk cId="376640728" sldId="2147476928"/>
            <ac:spMk id="23" creationId="{6BFD7E53-76FA-A6B3-0FEC-EA442A4C1487}"/>
          </ac:spMkLst>
        </pc:spChg>
        <pc:spChg chg="mod">
          <ac:chgData name="Glaze, Andrea (VIRGINIA WORKS)" userId="7a67fb3f-38de-4cc8-95d9-3b09d6498c13" providerId="ADAL" clId="{93D3B72F-BD8C-41F8-A9ED-6EB6AB1940F1}" dt="2025-06-30T16:25:18.105" v="1121" actId="114"/>
          <ac:spMkLst>
            <pc:docMk/>
            <pc:sldMk cId="376640728" sldId="2147476928"/>
            <ac:spMk id="29" creationId="{524A4836-71C4-C003-A34A-6337DE87AE3E}"/>
          </ac:spMkLst>
        </pc:spChg>
        <pc:picChg chg="add mod">
          <ac:chgData name="Glaze, Andrea (VIRGINIA WORKS)" userId="7a67fb3f-38de-4cc8-95d9-3b09d6498c13" providerId="ADAL" clId="{93D3B72F-BD8C-41F8-A9ED-6EB6AB1940F1}" dt="2025-06-25T17:05:40.577" v="10"/>
          <ac:picMkLst>
            <pc:docMk/>
            <pc:sldMk cId="376640728" sldId="2147476928"/>
            <ac:picMk id="9" creationId="{3A10B7BB-2D03-3C5F-A007-9CC974606D1F}"/>
          </ac:picMkLst>
        </pc:picChg>
      </pc:sldChg>
      <pc:sldChg chg="new del">
        <pc:chgData name="Glaze, Andrea (VIRGINIA WORKS)" userId="7a67fb3f-38de-4cc8-95d9-3b09d6498c13" providerId="ADAL" clId="{93D3B72F-BD8C-41F8-A9ED-6EB6AB1940F1}" dt="2025-06-25T17:08:45.275" v="22" actId="47"/>
        <pc:sldMkLst>
          <pc:docMk/>
          <pc:sldMk cId="2570669037" sldId="2147476929"/>
        </pc:sldMkLst>
      </pc:sldChg>
      <pc:sldChg chg="addSp delSp modSp add mod modNotes">
        <pc:chgData name="Glaze, Andrea (VIRGINIA WORKS)" userId="7a67fb3f-38de-4cc8-95d9-3b09d6498c13" providerId="ADAL" clId="{93D3B72F-BD8C-41F8-A9ED-6EB6AB1940F1}" dt="2025-06-30T21:54:16.548" v="2256"/>
        <pc:sldMkLst>
          <pc:docMk/>
          <pc:sldMk cId="2931317102" sldId="2147476930"/>
        </pc:sldMkLst>
        <pc:spChg chg="mod">
          <ac:chgData name="Glaze, Andrea (VIRGINIA WORKS)" userId="7a67fb3f-38de-4cc8-95d9-3b09d6498c13" providerId="ADAL" clId="{93D3B72F-BD8C-41F8-A9ED-6EB6AB1940F1}" dt="2025-06-30T15:48:56.961" v="726" actId="2085"/>
          <ac:spMkLst>
            <pc:docMk/>
            <pc:sldMk cId="2931317102" sldId="2147476930"/>
            <ac:spMk id="13" creationId="{A40F313B-F6D4-C746-8299-A85C6250F41E}"/>
          </ac:spMkLst>
        </pc:spChg>
        <pc:spChg chg="mod">
          <ac:chgData name="Glaze, Andrea (VIRGINIA WORKS)" userId="7a67fb3f-38de-4cc8-95d9-3b09d6498c13" providerId="ADAL" clId="{93D3B72F-BD8C-41F8-A9ED-6EB6AB1940F1}" dt="2025-06-30T15:49:00.497" v="727" actId="2085"/>
          <ac:spMkLst>
            <pc:docMk/>
            <pc:sldMk cId="2931317102" sldId="2147476930"/>
            <ac:spMk id="14" creationId="{64145E4A-F3B6-0F94-DA51-2881EF91BBD6}"/>
          </ac:spMkLst>
        </pc:spChg>
        <pc:spChg chg="add mod">
          <ac:chgData name="Glaze, Andrea (VIRGINIA WORKS)" userId="7a67fb3f-38de-4cc8-95d9-3b09d6498c13" providerId="ADAL" clId="{93D3B72F-BD8C-41F8-A9ED-6EB6AB1940F1}" dt="2025-06-30T21:53:52.008" v="2254"/>
          <ac:spMkLst>
            <pc:docMk/>
            <pc:sldMk cId="2931317102" sldId="2147476930"/>
            <ac:spMk id="15" creationId="{2C429C75-6406-CF65-57C1-1E9B9D306E22}"/>
          </ac:spMkLst>
        </pc:spChg>
        <pc:spChg chg="add mod">
          <ac:chgData name="Glaze, Andrea (VIRGINIA WORKS)" userId="7a67fb3f-38de-4cc8-95d9-3b09d6498c13" providerId="ADAL" clId="{93D3B72F-BD8C-41F8-A9ED-6EB6AB1940F1}" dt="2025-06-30T21:53:52.008" v="2254"/>
          <ac:spMkLst>
            <pc:docMk/>
            <pc:sldMk cId="2931317102" sldId="2147476930"/>
            <ac:spMk id="17" creationId="{D7556A80-C134-06D0-7795-35A58568BFE9}"/>
          </ac:spMkLst>
        </pc:spChg>
        <pc:spChg chg="mod">
          <ac:chgData name="Glaze, Andrea (VIRGINIA WORKS)" userId="7a67fb3f-38de-4cc8-95d9-3b09d6498c13" providerId="ADAL" clId="{93D3B72F-BD8C-41F8-A9ED-6EB6AB1940F1}" dt="2025-06-30T15:49:03.217" v="728" actId="2085"/>
          <ac:spMkLst>
            <pc:docMk/>
            <pc:sldMk cId="2931317102" sldId="2147476930"/>
            <ac:spMk id="19" creationId="{B056081A-8E44-A693-4ADE-90D02198FEAC}"/>
          </ac:spMkLst>
        </pc:spChg>
        <pc:spChg chg="add mod">
          <ac:chgData name="Glaze, Andrea (VIRGINIA WORKS)" userId="7a67fb3f-38de-4cc8-95d9-3b09d6498c13" providerId="ADAL" clId="{93D3B72F-BD8C-41F8-A9ED-6EB6AB1940F1}" dt="2025-06-30T21:54:16.548" v="2256"/>
          <ac:spMkLst>
            <pc:docMk/>
            <pc:sldMk cId="2931317102" sldId="2147476930"/>
            <ac:spMk id="22" creationId="{80856A3A-6CA6-8F38-F155-33BEA9B48D58}"/>
          </ac:spMkLst>
        </pc:spChg>
        <pc:picChg chg="del">
          <ac:chgData name="Glaze, Andrea (VIRGINIA WORKS)" userId="7a67fb3f-38de-4cc8-95d9-3b09d6498c13" providerId="ADAL" clId="{93D3B72F-BD8C-41F8-A9ED-6EB6AB1940F1}" dt="2025-06-30T21:53:30.669" v="2253" actId="478"/>
          <ac:picMkLst>
            <pc:docMk/>
            <pc:sldMk cId="2931317102" sldId="2147476930"/>
            <ac:picMk id="16" creationId="{9AF831F8-59DD-5391-1DCC-E5DAC537A75A}"/>
          </ac:picMkLst>
        </pc:picChg>
        <pc:picChg chg="add mod">
          <ac:chgData name="Glaze, Andrea (VIRGINIA WORKS)" userId="7a67fb3f-38de-4cc8-95d9-3b09d6498c13" providerId="ADAL" clId="{93D3B72F-BD8C-41F8-A9ED-6EB6AB1940F1}" dt="2025-06-30T21:54:08.393" v="2255"/>
          <ac:picMkLst>
            <pc:docMk/>
            <pc:sldMk cId="2931317102" sldId="2147476930"/>
            <ac:picMk id="18" creationId="{0FBCA4D4-2388-294D-BDD9-DA26A8B76BAD}"/>
          </ac:picMkLst>
        </pc:picChg>
      </pc:sldChg>
      <pc:sldChg chg="modSp add mod modNotes">
        <pc:chgData name="Glaze, Andrea (VIRGINIA WORKS)" userId="7a67fb3f-38de-4cc8-95d9-3b09d6498c13" providerId="ADAL" clId="{93D3B72F-BD8C-41F8-A9ED-6EB6AB1940F1}" dt="2025-06-30T21:47:20.507" v="2231"/>
        <pc:sldMkLst>
          <pc:docMk/>
          <pc:sldMk cId="3925924864" sldId="2147476931"/>
        </pc:sldMkLst>
        <pc:spChg chg="mod">
          <ac:chgData name="Glaze, Andrea (VIRGINIA WORKS)" userId="7a67fb3f-38de-4cc8-95d9-3b09d6498c13" providerId="ADAL" clId="{93D3B72F-BD8C-41F8-A9ED-6EB6AB1940F1}" dt="2025-06-30T15:51:21.475" v="754" actId="114"/>
          <ac:spMkLst>
            <pc:docMk/>
            <pc:sldMk cId="3925924864" sldId="2147476931"/>
            <ac:spMk id="13" creationId="{A40F313B-F6D4-C746-8299-A85C6250F41E}"/>
          </ac:spMkLst>
        </pc:spChg>
        <pc:spChg chg="mod">
          <ac:chgData name="Glaze, Andrea (VIRGINIA WORKS)" userId="7a67fb3f-38de-4cc8-95d9-3b09d6498c13" providerId="ADAL" clId="{93D3B72F-BD8C-41F8-A9ED-6EB6AB1940F1}" dt="2025-06-30T15:51:38.993" v="758" actId="6549"/>
          <ac:spMkLst>
            <pc:docMk/>
            <pc:sldMk cId="3925924864" sldId="2147476931"/>
            <ac:spMk id="14" creationId="{64145E4A-F3B6-0F94-DA51-2881EF91BBD6}"/>
          </ac:spMkLst>
        </pc:spChg>
        <pc:spChg chg="mod">
          <ac:chgData name="Glaze, Andrea (VIRGINIA WORKS)" userId="7a67fb3f-38de-4cc8-95d9-3b09d6498c13" providerId="ADAL" clId="{93D3B72F-BD8C-41F8-A9ED-6EB6AB1940F1}" dt="2025-06-30T15:51:29.219" v="756" actId="114"/>
          <ac:spMkLst>
            <pc:docMk/>
            <pc:sldMk cId="3925924864" sldId="2147476931"/>
            <ac:spMk id="19" creationId="{B056081A-8E44-A693-4ADE-90D02198FEAC}"/>
          </ac:spMkLst>
        </pc:spChg>
        <pc:spChg chg="mod">
          <ac:chgData name="Glaze, Andrea (VIRGINIA WORKS)" userId="7a67fb3f-38de-4cc8-95d9-3b09d6498c13" providerId="ADAL" clId="{93D3B72F-BD8C-41F8-A9ED-6EB6AB1940F1}" dt="2025-06-30T15:51:33.330" v="757" actId="114"/>
          <ac:spMkLst>
            <pc:docMk/>
            <pc:sldMk cId="3925924864" sldId="2147476931"/>
            <ac:spMk id="29" creationId="{524A4836-71C4-C003-A34A-6337DE87AE3E}"/>
          </ac:spMkLst>
        </pc:spChg>
      </pc:sldChg>
      <pc:sldChg chg="modSp new mod">
        <pc:chgData name="Glaze, Andrea (VIRGINIA WORKS)" userId="7a67fb3f-38de-4cc8-95d9-3b09d6498c13" providerId="ADAL" clId="{93D3B72F-BD8C-41F8-A9ED-6EB6AB1940F1}" dt="2025-06-30T21:55:36.169" v="2299" actId="20577"/>
        <pc:sldMkLst>
          <pc:docMk/>
          <pc:sldMk cId="4012838866" sldId="2147476932"/>
        </pc:sldMkLst>
        <pc:spChg chg="mod">
          <ac:chgData name="Glaze, Andrea (VIRGINIA WORKS)" userId="7a67fb3f-38de-4cc8-95d9-3b09d6498c13" providerId="ADAL" clId="{93D3B72F-BD8C-41F8-A9ED-6EB6AB1940F1}" dt="2025-06-30T21:55:36.169" v="2299" actId="20577"/>
          <ac:spMkLst>
            <pc:docMk/>
            <pc:sldMk cId="4012838866" sldId="2147476932"/>
            <ac:spMk id="4" creationId="{2CFA6E23-3802-1A77-BD22-9F5E474E63CD}"/>
          </ac:spMkLst>
        </pc:spChg>
      </pc:sldChg>
      <pc:sldChg chg="modSp add mod">
        <pc:chgData name="Glaze, Andrea (VIRGINIA WORKS)" userId="7a67fb3f-38de-4cc8-95d9-3b09d6498c13" providerId="ADAL" clId="{93D3B72F-BD8C-41F8-A9ED-6EB6AB1940F1}" dt="2025-06-30T22:06:36.494" v="2422" actId="207"/>
        <pc:sldMkLst>
          <pc:docMk/>
          <pc:sldMk cId="2599290746" sldId="2147476933"/>
        </pc:sldMkLst>
        <pc:spChg chg="mod">
          <ac:chgData name="Glaze, Andrea (VIRGINIA WORKS)" userId="7a67fb3f-38de-4cc8-95d9-3b09d6498c13" providerId="ADAL" clId="{93D3B72F-BD8C-41F8-A9ED-6EB6AB1940F1}" dt="2025-06-30T22:06:36.494" v="2422" actId="207"/>
          <ac:spMkLst>
            <pc:docMk/>
            <pc:sldMk cId="2599290746" sldId="2147476933"/>
            <ac:spMk id="4" creationId="{F332DE7F-18FE-86B9-E9AA-59EF698721D3}"/>
          </ac:spMkLst>
        </pc:spChg>
      </pc:sldChg>
      <pc:sldMasterChg chg="modSldLayout">
        <pc:chgData name="Glaze, Andrea (VIRGINIA WORKS)" userId="7a67fb3f-38de-4cc8-95d9-3b09d6498c13" providerId="ADAL" clId="{93D3B72F-BD8C-41F8-A9ED-6EB6AB1940F1}" dt="2025-06-30T22:02:21.217" v="2353" actId="478"/>
        <pc:sldMasterMkLst>
          <pc:docMk/>
          <pc:sldMasterMk cId="1368013785" sldId="2147483740"/>
        </pc:sldMasterMkLst>
        <pc:sldLayoutChg chg="delSp modSp mod">
          <pc:chgData name="Glaze, Andrea (VIRGINIA WORKS)" userId="7a67fb3f-38de-4cc8-95d9-3b09d6498c13" providerId="ADAL" clId="{93D3B72F-BD8C-41F8-A9ED-6EB6AB1940F1}" dt="2025-06-30T22:02:09.313" v="2348" actId="478"/>
          <pc:sldLayoutMkLst>
            <pc:docMk/>
            <pc:sldMasterMk cId="1368013785" sldId="2147483740"/>
            <pc:sldLayoutMk cId="987992692" sldId="2147483747"/>
          </pc:sldLayoutMkLst>
          <pc:spChg chg="del mod">
            <ac:chgData name="Glaze, Andrea (VIRGINIA WORKS)" userId="7a67fb3f-38de-4cc8-95d9-3b09d6498c13" providerId="ADAL" clId="{93D3B72F-BD8C-41F8-A9ED-6EB6AB1940F1}" dt="2025-06-30T22:02:09.313" v="2348" actId="478"/>
            <ac:spMkLst>
              <pc:docMk/>
              <pc:sldMasterMk cId="1368013785" sldId="2147483740"/>
              <pc:sldLayoutMk cId="987992692" sldId="2147483747"/>
              <ac:spMk id="2" creationId="{8E94E012-1B69-C892-F8D4-2FBC7D47B90C}"/>
            </ac:spMkLst>
          </pc:spChg>
        </pc:sldLayoutChg>
        <pc:sldLayoutChg chg="delSp mod">
          <pc:chgData name="Glaze, Andrea (VIRGINIA WORKS)" userId="7a67fb3f-38de-4cc8-95d9-3b09d6498c13" providerId="ADAL" clId="{93D3B72F-BD8C-41F8-A9ED-6EB6AB1940F1}" dt="2025-06-30T22:02:11.743" v="2349" actId="478"/>
          <pc:sldLayoutMkLst>
            <pc:docMk/>
            <pc:sldMasterMk cId="1368013785" sldId="2147483740"/>
            <pc:sldLayoutMk cId="1669287687" sldId="2147483748"/>
          </pc:sldLayoutMkLst>
          <pc:spChg chg="del">
            <ac:chgData name="Glaze, Andrea (VIRGINIA WORKS)" userId="7a67fb3f-38de-4cc8-95d9-3b09d6498c13" providerId="ADAL" clId="{93D3B72F-BD8C-41F8-A9ED-6EB6AB1940F1}" dt="2025-06-30T22:02:11.743" v="2349" actId="478"/>
            <ac:spMkLst>
              <pc:docMk/>
              <pc:sldMasterMk cId="1368013785" sldId="2147483740"/>
              <pc:sldLayoutMk cId="1669287687" sldId="2147483748"/>
              <ac:spMk id="2" creationId="{C91C9CA4-2704-84D9-606E-BA407AE871A6}"/>
            </ac:spMkLst>
          </pc:spChg>
        </pc:sldLayoutChg>
        <pc:sldLayoutChg chg="delSp modSp mod">
          <pc:chgData name="Glaze, Andrea (VIRGINIA WORKS)" userId="7a67fb3f-38de-4cc8-95d9-3b09d6498c13" providerId="ADAL" clId="{93D3B72F-BD8C-41F8-A9ED-6EB6AB1940F1}" dt="2025-06-30T22:02:15.066" v="2351" actId="478"/>
          <pc:sldLayoutMkLst>
            <pc:docMk/>
            <pc:sldMasterMk cId="1368013785" sldId="2147483740"/>
            <pc:sldLayoutMk cId="3744107807" sldId="2147483749"/>
          </pc:sldLayoutMkLst>
          <pc:spChg chg="del mod">
            <ac:chgData name="Glaze, Andrea (VIRGINIA WORKS)" userId="7a67fb3f-38de-4cc8-95d9-3b09d6498c13" providerId="ADAL" clId="{93D3B72F-BD8C-41F8-A9ED-6EB6AB1940F1}" dt="2025-06-30T22:02:15.066" v="2351" actId="478"/>
            <ac:spMkLst>
              <pc:docMk/>
              <pc:sldMasterMk cId="1368013785" sldId="2147483740"/>
              <pc:sldLayoutMk cId="3744107807" sldId="2147483749"/>
              <ac:spMk id="7" creationId="{BEF705F4-EEC3-74C3-004D-9AD44F6B8CF8}"/>
            </ac:spMkLst>
          </pc:spChg>
        </pc:sldLayoutChg>
        <pc:sldLayoutChg chg="delSp mod">
          <pc:chgData name="Glaze, Andrea (VIRGINIA WORKS)" userId="7a67fb3f-38de-4cc8-95d9-3b09d6498c13" providerId="ADAL" clId="{93D3B72F-BD8C-41F8-A9ED-6EB6AB1940F1}" dt="2025-06-30T22:02:17.928" v="2352" actId="478"/>
          <pc:sldLayoutMkLst>
            <pc:docMk/>
            <pc:sldMasterMk cId="1368013785" sldId="2147483740"/>
            <pc:sldLayoutMk cId="3095813246" sldId="2147483750"/>
          </pc:sldLayoutMkLst>
          <pc:spChg chg="del">
            <ac:chgData name="Glaze, Andrea (VIRGINIA WORKS)" userId="7a67fb3f-38de-4cc8-95d9-3b09d6498c13" providerId="ADAL" clId="{93D3B72F-BD8C-41F8-A9ED-6EB6AB1940F1}" dt="2025-06-30T22:02:17.928" v="2352" actId="478"/>
            <ac:spMkLst>
              <pc:docMk/>
              <pc:sldMasterMk cId="1368013785" sldId="2147483740"/>
              <pc:sldLayoutMk cId="3095813246" sldId="2147483750"/>
              <ac:spMk id="6" creationId="{653F9654-B729-5715-5B94-31E17F64FE9F}"/>
            </ac:spMkLst>
          </pc:spChg>
        </pc:sldLayoutChg>
        <pc:sldLayoutChg chg="delSp mod">
          <pc:chgData name="Glaze, Andrea (VIRGINIA WORKS)" userId="7a67fb3f-38de-4cc8-95d9-3b09d6498c13" providerId="ADAL" clId="{93D3B72F-BD8C-41F8-A9ED-6EB6AB1940F1}" dt="2025-06-30T22:02:21.217" v="2353" actId="478"/>
          <pc:sldLayoutMkLst>
            <pc:docMk/>
            <pc:sldMasterMk cId="1368013785" sldId="2147483740"/>
            <pc:sldLayoutMk cId="1357753462" sldId="2147483751"/>
          </pc:sldLayoutMkLst>
          <pc:spChg chg="del">
            <ac:chgData name="Glaze, Andrea (VIRGINIA WORKS)" userId="7a67fb3f-38de-4cc8-95d9-3b09d6498c13" providerId="ADAL" clId="{93D3B72F-BD8C-41F8-A9ED-6EB6AB1940F1}" dt="2025-06-30T22:02:21.217" v="2353" actId="478"/>
            <ac:spMkLst>
              <pc:docMk/>
              <pc:sldMasterMk cId="1368013785" sldId="2147483740"/>
              <pc:sldLayoutMk cId="1357753462" sldId="2147483751"/>
              <ac:spMk id="6" creationId="{0C4514B1-2267-F883-0231-A1F0C872BDD4}"/>
            </ac:spMkLst>
          </pc:spChg>
        </pc:sldLayoutChg>
        <pc:sldLayoutChg chg="delSp mod">
          <pc:chgData name="Glaze, Andrea (VIRGINIA WORKS)" userId="7a67fb3f-38de-4cc8-95d9-3b09d6498c13" providerId="ADAL" clId="{93D3B72F-BD8C-41F8-A9ED-6EB6AB1940F1}" dt="2025-06-30T22:02:00.161" v="2346" actId="478"/>
          <pc:sldLayoutMkLst>
            <pc:docMk/>
            <pc:sldMasterMk cId="1368013785" sldId="2147483740"/>
            <pc:sldLayoutMk cId="3478283336" sldId="2147483752"/>
          </pc:sldLayoutMkLst>
          <pc:spChg chg="del">
            <ac:chgData name="Glaze, Andrea (VIRGINIA WORKS)" userId="7a67fb3f-38de-4cc8-95d9-3b09d6498c13" providerId="ADAL" clId="{93D3B72F-BD8C-41F8-A9ED-6EB6AB1940F1}" dt="2025-06-30T22:02:00.161" v="2346" actId="478"/>
            <ac:spMkLst>
              <pc:docMk/>
              <pc:sldMasterMk cId="1368013785" sldId="2147483740"/>
              <pc:sldLayoutMk cId="3478283336" sldId="2147483752"/>
              <ac:spMk id="3" creationId="{E52E6024-A04D-2E84-8C78-BC6629716928}"/>
            </ac:spMkLst>
          </pc:spChg>
        </pc:sldLayoutChg>
      </pc:sldMasterChg>
      <pc:sldMasterChg chg="modSldLayout">
        <pc:chgData name="Glaze, Andrea (VIRGINIA WORKS)" userId="7a67fb3f-38de-4cc8-95d9-3b09d6498c13" providerId="ADAL" clId="{93D3B72F-BD8C-41F8-A9ED-6EB6AB1940F1}" dt="2025-06-30T22:03:10.620" v="2367" actId="478"/>
        <pc:sldMasterMkLst>
          <pc:docMk/>
          <pc:sldMasterMk cId="1150995100" sldId="2147483753"/>
        </pc:sldMasterMkLst>
        <pc:sldLayoutChg chg="delSp mod">
          <pc:chgData name="Glaze, Andrea (VIRGINIA WORKS)" userId="7a67fb3f-38de-4cc8-95d9-3b09d6498c13" providerId="ADAL" clId="{93D3B72F-BD8C-41F8-A9ED-6EB6AB1940F1}" dt="2025-06-30T22:02:30.657" v="2354" actId="478"/>
          <pc:sldLayoutMkLst>
            <pc:docMk/>
            <pc:sldMasterMk cId="1150995100" sldId="2147483753"/>
            <pc:sldLayoutMk cId="1881598554" sldId="2147483755"/>
          </pc:sldLayoutMkLst>
          <pc:spChg chg="del">
            <ac:chgData name="Glaze, Andrea (VIRGINIA WORKS)" userId="7a67fb3f-38de-4cc8-95d9-3b09d6498c13" providerId="ADAL" clId="{93D3B72F-BD8C-41F8-A9ED-6EB6AB1940F1}" dt="2025-06-30T22:02:30.657" v="2354" actId="478"/>
            <ac:spMkLst>
              <pc:docMk/>
              <pc:sldMasterMk cId="1150995100" sldId="2147483753"/>
              <pc:sldLayoutMk cId="1881598554" sldId="2147483755"/>
              <ac:spMk id="2" creationId="{306202C4-47E1-B825-287B-325B0D2DC92F}"/>
            </ac:spMkLst>
          </pc:spChg>
        </pc:sldLayoutChg>
        <pc:sldLayoutChg chg="delSp mod">
          <pc:chgData name="Glaze, Andrea (VIRGINIA WORKS)" userId="7a67fb3f-38de-4cc8-95d9-3b09d6498c13" providerId="ADAL" clId="{93D3B72F-BD8C-41F8-A9ED-6EB6AB1940F1}" dt="2025-06-30T22:02:34.307" v="2355" actId="478"/>
          <pc:sldLayoutMkLst>
            <pc:docMk/>
            <pc:sldMasterMk cId="1150995100" sldId="2147483753"/>
            <pc:sldLayoutMk cId="3730667299" sldId="2147483756"/>
          </pc:sldLayoutMkLst>
          <pc:spChg chg="del">
            <ac:chgData name="Glaze, Andrea (VIRGINIA WORKS)" userId="7a67fb3f-38de-4cc8-95d9-3b09d6498c13" providerId="ADAL" clId="{93D3B72F-BD8C-41F8-A9ED-6EB6AB1940F1}" dt="2025-06-30T22:02:34.307" v="2355" actId="478"/>
            <ac:spMkLst>
              <pc:docMk/>
              <pc:sldMasterMk cId="1150995100" sldId="2147483753"/>
              <pc:sldLayoutMk cId="3730667299" sldId="2147483756"/>
              <ac:spMk id="30" creationId="{4C2F9025-AEDC-FC34-1268-1FE2E6F5AD38}"/>
            </ac:spMkLst>
          </pc:spChg>
        </pc:sldLayoutChg>
        <pc:sldLayoutChg chg="delSp mod">
          <pc:chgData name="Glaze, Andrea (VIRGINIA WORKS)" userId="7a67fb3f-38de-4cc8-95d9-3b09d6498c13" providerId="ADAL" clId="{93D3B72F-BD8C-41F8-A9ED-6EB6AB1940F1}" dt="2025-06-30T22:02:38.267" v="2356" actId="478"/>
          <pc:sldLayoutMkLst>
            <pc:docMk/>
            <pc:sldMasterMk cId="1150995100" sldId="2147483753"/>
            <pc:sldLayoutMk cId="3353517787" sldId="2147483757"/>
          </pc:sldLayoutMkLst>
          <pc:spChg chg="del">
            <ac:chgData name="Glaze, Andrea (VIRGINIA WORKS)" userId="7a67fb3f-38de-4cc8-95d9-3b09d6498c13" providerId="ADAL" clId="{93D3B72F-BD8C-41F8-A9ED-6EB6AB1940F1}" dt="2025-06-30T22:02:38.267" v="2356" actId="478"/>
            <ac:spMkLst>
              <pc:docMk/>
              <pc:sldMasterMk cId="1150995100" sldId="2147483753"/>
              <pc:sldLayoutMk cId="3353517787" sldId="2147483757"/>
              <ac:spMk id="3" creationId="{45ADDA1E-FE83-1682-2D00-E95D1B440530}"/>
            </ac:spMkLst>
          </pc:spChg>
        </pc:sldLayoutChg>
        <pc:sldLayoutChg chg="delSp mod">
          <pc:chgData name="Glaze, Andrea (VIRGINIA WORKS)" userId="7a67fb3f-38de-4cc8-95d9-3b09d6498c13" providerId="ADAL" clId="{93D3B72F-BD8C-41F8-A9ED-6EB6AB1940F1}" dt="2025-06-30T22:02:41.409" v="2357" actId="478"/>
          <pc:sldLayoutMkLst>
            <pc:docMk/>
            <pc:sldMasterMk cId="1150995100" sldId="2147483753"/>
            <pc:sldLayoutMk cId="3027097857" sldId="2147483758"/>
          </pc:sldLayoutMkLst>
          <pc:spChg chg="del">
            <ac:chgData name="Glaze, Andrea (VIRGINIA WORKS)" userId="7a67fb3f-38de-4cc8-95d9-3b09d6498c13" providerId="ADAL" clId="{93D3B72F-BD8C-41F8-A9ED-6EB6AB1940F1}" dt="2025-06-30T22:02:41.409" v="2357" actId="478"/>
            <ac:spMkLst>
              <pc:docMk/>
              <pc:sldMasterMk cId="1150995100" sldId="2147483753"/>
              <pc:sldLayoutMk cId="3027097857" sldId="2147483758"/>
              <ac:spMk id="2" creationId="{96504B10-E919-D8A0-3288-B983848619F8}"/>
            </ac:spMkLst>
          </pc:spChg>
        </pc:sldLayoutChg>
        <pc:sldLayoutChg chg="delSp mod">
          <pc:chgData name="Glaze, Andrea (VIRGINIA WORKS)" userId="7a67fb3f-38de-4cc8-95d9-3b09d6498c13" providerId="ADAL" clId="{93D3B72F-BD8C-41F8-A9ED-6EB6AB1940F1}" dt="2025-06-30T22:02:44.532" v="2358" actId="478"/>
          <pc:sldLayoutMkLst>
            <pc:docMk/>
            <pc:sldMasterMk cId="1150995100" sldId="2147483753"/>
            <pc:sldLayoutMk cId="1316820831" sldId="2147483759"/>
          </pc:sldLayoutMkLst>
          <pc:spChg chg="del">
            <ac:chgData name="Glaze, Andrea (VIRGINIA WORKS)" userId="7a67fb3f-38de-4cc8-95d9-3b09d6498c13" providerId="ADAL" clId="{93D3B72F-BD8C-41F8-A9ED-6EB6AB1940F1}" dt="2025-06-30T22:02:44.532" v="2358" actId="478"/>
            <ac:spMkLst>
              <pc:docMk/>
              <pc:sldMasterMk cId="1150995100" sldId="2147483753"/>
              <pc:sldLayoutMk cId="1316820831" sldId="2147483759"/>
              <ac:spMk id="2" creationId="{807AF46C-4AD1-9A97-EF9F-3E767CDE29A4}"/>
            </ac:spMkLst>
          </pc:spChg>
        </pc:sldLayoutChg>
        <pc:sldLayoutChg chg="delSp mod">
          <pc:chgData name="Glaze, Andrea (VIRGINIA WORKS)" userId="7a67fb3f-38de-4cc8-95d9-3b09d6498c13" providerId="ADAL" clId="{93D3B72F-BD8C-41F8-A9ED-6EB6AB1940F1}" dt="2025-06-30T22:02:47.988" v="2359" actId="478"/>
          <pc:sldLayoutMkLst>
            <pc:docMk/>
            <pc:sldMasterMk cId="1150995100" sldId="2147483753"/>
            <pc:sldLayoutMk cId="3382165925" sldId="2147483760"/>
          </pc:sldLayoutMkLst>
          <pc:spChg chg="del">
            <ac:chgData name="Glaze, Andrea (VIRGINIA WORKS)" userId="7a67fb3f-38de-4cc8-95d9-3b09d6498c13" providerId="ADAL" clId="{93D3B72F-BD8C-41F8-A9ED-6EB6AB1940F1}" dt="2025-06-30T22:02:47.988" v="2359" actId="478"/>
            <ac:spMkLst>
              <pc:docMk/>
              <pc:sldMasterMk cId="1150995100" sldId="2147483753"/>
              <pc:sldLayoutMk cId="3382165925" sldId="2147483760"/>
              <ac:spMk id="2" creationId="{8E94E012-1B69-C892-F8D4-2FBC7D47B90C}"/>
            </ac:spMkLst>
          </pc:spChg>
        </pc:sldLayoutChg>
        <pc:sldLayoutChg chg="delSp mod">
          <pc:chgData name="Glaze, Andrea (VIRGINIA WORKS)" userId="7a67fb3f-38de-4cc8-95d9-3b09d6498c13" providerId="ADAL" clId="{93D3B72F-BD8C-41F8-A9ED-6EB6AB1940F1}" dt="2025-06-30T22:02:50.607" v="2360" actId="478"/>
          <pc:sldLayoutMkLst>
            <pc:docMk/>
            <pc:sldMasterMk cId="1150995100" sldId="2147483753"/>
            <pc:sldLayoutMk cId="3924830075" sldId="2147483761"/>
          </pc:sldLayoutMkLst>
          <pc:spChg chg="del">
            <ac:chgData name="Glaze, Andrea (VIRGINIA WORKS)" userId="7a67fb3f-38de-4cc8-95d9-3b09d6498c13" providerId="ADAL" clId="{93D3B72F-BD8C-41F8-A9ED-6EB6AB1940F1}" dt="2025-06-30T22:02:50.607" v="2360" actId="478"/>
            <ac:spMkLst>
              <pc:docMk/>
              <pc:sldMasterMk cId="1150995100" sldId="2147483753"/>
              <pc:sldLayoutMk cId="3924830075" sldId="2147483761"/>
              <ac:spMk id="2" creationId="{C91C9CA4-2704-84D9-606E-BA407AE871A6}"/>
            </ac:spMkLst>
          </pc:spChg>
        </pc:sldLayoutChg>
        <pc:sldLayoutChg chg="delSp mod">
          <pc:chgData name="Glaze, Andrea (VIRGINIA WORKS)" userId="7a67fb3f-38de-4cc8-95d9-3b09d6498c13" providerId="ADAL" clId="{93D3B72F-BD8C-41F8-A9ED-6EB6AB1940F1}" dt="2025-06-30T22:02:54.132" v="2361" actId="478"/>
          <pc:sldLayoutMkLst>
            <pc:docMk/>
            <pc:sldMasterMk cId="1150995100" sldId="2147483753"/>
            <pc:sldLayoutMk cId="800593965" sldId="2147483762"/>
          </pc:sldLayoutMkLst>
          <pc:spChg chg="del">
            <ac:chgData name="Glaze, Andrea (VIRGINIA WORKS)" userId="7a67fb3f-38de-4cc8-95d9-3b09d6498c13" providerId="ADAL" clId="{93D3B72F-BD8C-41F8-A9ED-6EB6AB1940F1}" dt="2025-06-30T22:02:54.132" v="2361" actId="478"/>
            <ac:spMkLst>
              <pc:docMk/>
              <pc:sldMasterMk cId="1150995100" sldId="2147483753"/>
              <pc:sldLayoutMk cId="800593965" sldId="2147483762"/>
              <ac:spMk id="7" creationId="{BEF705F4-EEC3-74C3-004D-9AD44F6B8CF8}"/>
            </ac:spMkLst>
          </pc:spChg>
        </pc:sldLayoutChg>
        <pc:sldLayoutChg chg="addSp delSp modSp mod">
          <pc:chgData name="Glaze, Andrea (VIRGINIA WORKS)" userId="7a67fb3f-38de-4cc8-95d9-3b09d6498c13" providerId="ADAL" clId="{93D3B72F-BD8C-41F8-A9ED-6EB6AB1940F1}" dt="2025-06-30T22:03:03.274" v="2365" actId="478"/>
          <pc:sldLayoutMkLst>
            <pc:docMk/>
            <pc:sldMasterMk cId="1150995100" sldId="2147483753"/>
            <pc:sldLayoutMk cId="3174627978" sldId="2147483763"/>
          </pc:sldLayoutMkLst>
          <pc:spChg chg="add del">
            <ac:chgData name="Glaze, Andrea (VIRGINIA WORKS)" userId="7a67fb3f-38de-4cc8-95d9-3b09d6498c13" providerId="ADAL" clId="{93D3B72F-BD8C-41F8-A9ED-6EB6AB1940F1}" dt="2025-06-30T22:03:00.205" v="2363" actId="478"/>
            <ac:spMkLst>
              <pc:docMk/>
              <pc:sldMasterMk cId="1150995100" sldId="2147483753"/>
              <pc:sldLayoutMk cId="3174627978" sldId="2147483763"/>
              <ac:spMk id="3" creationId="{DB456A72-4790-752A-3C6B-C9F1AE242EBB}"/>
            </ac:spMkLst>
          </pc:spChg>
          <pc:spChg chg="del mod">
            <ac:chgData name="Glaze, Andrea (VIRGINIA WORKS)" userId="7a67fb3f-38de-4cc8-95d9-3b09d6498c13" providerId="ADAL" clId="{93D3B72F-BD8C-41F8-A9ED-6EB6AB1940F1}" dt="2025-06-30T22:03:03.274" v="2365" actId="478"/>
            <ac:spMkLst>
              <pc:docMk/>
              <pc:sldMasterMk cId="1150995100" sldId="2147483753"/>
              <pc:sldLayoutMk cId="3174627978" sldId="2147483763"/>
              <ac:spMk id="6" creationId="{653F9654-B729-5715-5B94-31E17F64FE9F}"/>
            </ac:spMkLst>
          </pc:spChg>
        </pc:sldLayoutChg>
        <pc:sldLayoutChg chg="delSp mod">
          <pc:chgData name="Glaze, Andrea (VIRGINIA WORKS)" userId="7a67fb3f-38de-4cc8-95d9-3b09d6498c13" providerId="ADAL" clId="{93D3B72F-BD8C-41F8-A9ED-6EB6AB1940F1}" dt="2025-06-30T22:03:07.068" v="2366" actId="478"/>
          <pc:sldLayoutMkLst>
            <pc:docMk/>
            <pc:sldMasterMk cId="1150995100" sldId="2147483753"/>
            <pc:sldLayoutMk cId="2012876517" sldId="2147483764"/>
          </pc:sldLayoutMkLst>
          <pc:spChg chg="del">
            <ac:chgData name="Glaze, Andrea (VIRGINIA WORKS)" userId="7a67fb3f-38de-4cc8-95d9-3b09d6498c13" providerId="ADAL" clId="{93D3B72F-BD8C-41F8-A9ED-6EB6AB1940F1}" dt="2025-06-30T22:03:07.068" v="2366" actId="478"/>
            <ac:spMkLst>
              <pc:docMk/>
              <pc:sldMasterMk cId="1150995100" sldId="2147483753"/>
              <pc:sldLayoutMk cId="2012876517" sldId="2147483764"/>
              <ac:spMk id="6" creationId="{0C4514B1-2267-F883-0231-A1F0C872BDD4}"/>
            </ac:spMkLst>
          </pc:spChg>
        </pc:sldLayoutChg>
        <pc:sldLayoutChg chg="delSp mod">
          <pc:chgData name="Glaze, Andrea (VIRGINIA WORKS)" userId="7a67fb3f-38de-4cc8-95d9-3b09d6498c13" providerId="ADAL" clId="{93D3B72F-BD8C-41F8-A9ED-6EB6AB1940F1}" dt="2025-06-30T22:03:10.620" v="2367" actId="478"/>
          <pc:sldLayoutMkLst>
            <pc:docMk/>
            <pc:sldMasterMk cId="1150995100" sldId="2147483753"/>
            <pc:sldLayoutMk cId="3941238647" sldId="2147483765"/>
          </pc:sldLayoutMkLst>
          <pc:spChg chg="del">
            <ac:chgData name="Glaze, Andrea (VIRGINIA WORKS)" userId="7a67fb3f-38de-4cc8-95d9-3b09d6498c13" providerId="ADAL" clId="{93D3B72F-BD8C-41F8-A9ED-6EB6AB1940F1}" dt="2025-06-30T22:03:10.620" v="2367" actId="478"/>
            <ac:spMkLst>
              <pc:docMk/>
              <pc:sldMasterMk cId="1150995100" sldId="2147483753"/>
              <pc:sldLayoutMk cId="3941238647" sldId="2147483765"/>
              <ac:spMk id="3" creationId="{E52E6024-A04D-2E84-8C78-BC6629716928}"/>
            </ac:spMkLst>
          </pc:spChg>
        </pc:sldLayoutChg>
      </pc:sldMasterChg>
      <pc:sldMasterChg chg="modSldLayout">
        <pc:chgData name="Glaze, Andrea (VIRGINIA WORKS)" userId="7a67fb3f-38de-4cc8-95d9-3b09d6498c13" providerId="ADAL" clId="{93D3B72F-BD8C-41F8-A9ED-6EB6AB1940F1}" dt="2025-06-30T22:03:48.647" v="2371" actId="478"/>
        <pc:sldMasterMkLst>
          <pc:docMk/>
          <pc:sldMasterMk cId="1522143047" sldId="2147483818"/>
        </pc:sldMasterMkLst>
        <pc:sldLayoutChg chg="delSp mod">
          <pc:chgData name="Glaze, Andrea (VIRGINIA WORKS)" userId="7a67fb3f-38de-4cc8-95d9-3b09d6498c13" providerId="ADAL" clId="{93D3B72F-BD8C-41F8-A9ED-6EB6AB1940F1}" dt="2025-06-30T22:03:28.175" v="2368" actId="478"/>
          <pc:sldLayoutMkLst>
            <pc:docMk/>
            <pc:sldMasterMk cId="1522143047" sldId="2147483818"/>
            <pc:sldLayoutMk cId="102161556" sldId="2147483825"/>
          </pc:sldLayoutMkLst>
          <pc:spChg chg="del">
            <ac:chgData name="Glaze, Andrea (VIRGINIA WORKS)" userId="7a67fb3f-38de-4cc8-95d9-3b09d6498c13" providerId="ADAL" clId="{93D3B72F-BD8C-41F8-A9ED-6EB6AB1940F1}" dt="2025-06-30T22:03:28.175" v="2368" actId="478"/>
            <ac:spMkLst>
              <pc:docMk/>
              <pc:sldMasterMk cId="1522143047" sldId="2147483818"/>
              <pc:sldLayoutMk cId="102161556" sldId="2147483825"/>
              <ac:spMk id="167" creationId="{00000000-0000-0000-0000-000000000000}"/>
            </ac:spMkLst>
          </pc:spChg>
        </pc:sldLayoutChg>
        <pc:sldLayoutChg chg="delSp mod">
          <pc:chgData name="Glaze, Andrea (VIRGINIA WORKS)" userId="7a67fb3f-38de-4cc8-95d9-3b09d6498c13" providerId="ADAL" clId="{93D3B72F-BD8C-41F8-A9ED-6EB6AB1940F1}" dt="2025-06-30T22:03:31.736" v="2369" actId="478"/>
          <pc:sldLayoutMkLst>
            <pc:docMk/>
            <pc:sldMasterMk cId="1522143047" sldId="2147483818"/>
            <pc:sldLayoutMk cId="3041960805" sldId="2147483826"/>
          </pc:sldLayoutMkLst>
          <pc:spChg chg="del">
            <ac:chgData name="Glaze, Andrea (VIRGINIA WORKS)" userId="7a67fb3f-38de-4cc8-95d9-3b09d6498c13" providerId="ADAL" clId="{93D3B72F-BD8C-41F8-A9ED-6EB6AB1940F1}" dt="2025-06-30T22:03:31.736" v="2369" actId="478"/>
            <ac:spMkLst>
              <pc:docMk/>
              <pc:sldMasterMk cId="1522143047" sldId="2147483818"/>
              <pc:sldLayoutMk cId="3041960805" sldId="2147483826"/>
              <ac:spMk id="178" creationId="{00000000-0000-0000-0000-000000000000}"/>
            </ac:spMkLst>
          </pc:spChg>
        </pc:sldLayoutChg>
        <pc:sldLayoutChg chg="delSp mod">
          <pc:chgData name="Glaze, Andrea (VIRGINIA WORKS)" userId="7a67fb3f-38de-4cc8-95d9-3b09d6498c13" providerId="ADAL" clId="{93D3B72F-BD8C-41F8-A9ED-6EB6AB1940F1}" dt="2025-06-30T22:03:38.800" v="2370" actId="478"/>
          <pc:sldLayoutMkLst>
            <pc:docMk/>
            <pc:sldMasterMk cId="1522143047" sldId="2147483818"/>
            <pc:sldLayoutMk cId="3418360759" sldId="2147483828"/>
          </pc:sldLayoutMkLst>
          <pc:spChg chg="del">
            <ac:chgData name="Glaze, Andrea (VIRGINIA WORKS)" userId="7a67fb3f-38de-4cc8-95d9-3b09d6498c13" providerId="ADAL" clId="{93D3B72F-BD8C-41F8-A9ED-6EB6AB1940F1}" dt="2025-06-30T22:03:38.800" v="2370" actId="478"/>
            <ac:spMkLst>
              <pc:docMk/>
              <pc:sldMasterMk cId="1522143047" sldId="2147483818"/>
              <pc:sldLayoutMk cId="3418360759" sldId="2147483828"/>
              <ac:spMk id="201" creationId="{00000000-0000-0000-0000-000000000000}"/>
            </ac:spMkLst>
          </pc:spChg>
        </pc:sldLayoutChg>
        <pc:sldLayoutChg chg="delSp mod">
          <pc:chgData name="Glaze, Andrea (VIRGINIA WORKS)" userId="7a67fb3f-38de-4cc8-95d9-3b09d6498c13" providerId="ADAL" clId="{93D3B72F-BD8C-41F8-A9ED-6EB6AB1940F1}" dt="2025-06-30T22:03:48.647" v="2371" actId="478"/>
          <pc:sldLayoutMkLst>
            <pc:docMk/>
            <pc:sldMasterMk cId="1522143047" sldId="2147483818"/>
            <pc:sldLayoutMk cId="1534425372" sldId="2147483830"/>
          </pc:sldLayoutMkLst>
          <pc:spChg chg="del">
            <ac:chgData name="Glaze, Andrea (VIRGINIA WORKS)" userId="7a67fb3f-38de-4cc8-95d9-3b09d6498c13" providerId="ADAL" clId="{93D3B72F-BD8C-41F8-A9ED-6EB6AB1940F1}" dt="2025-06-30T22:03:48.647" v="2371" actId="478"/>
            <ac:spMkLst>
              <pc:docMk/>
              <pc:sldMasterMk cId="1522143047" sldId="2147483818"/>
              <pc:sldLayoutMk cId="1534425372" sldId="2147483830"/>
              <ac:spMk id="226" creationId="{00000000-0000-0000-0000-000000000000}"/>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19:43:33.100"/>
    </inkml:context>
    <inkml:brush xml:id="br0">
      <inkml:brushProperty name="width" value="0.2" units="cm"/>
      <inkml:brushProperty name="height" value="0.2" units="cm"/>
      <inkml:brushProperty name="color" value="#66CC00"/>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5:38:20.968"/>
    </inkml:context>
    <inkml:brush xml:id="br0">
      <inkml:brushProperty name="width" value="0.1" units="cm"/>
      <inkml:brushProperty name="height" value="0.1" units="cm"/>
      <inkml:brushProperty name="color" value="#1CC705"/>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5:38:21.924"/>
    </inkml:context>
    <inkml:brush xml:id="br0">
      <inkml:brushProperty name="width" value="0.1" units="cm"/>
      <inkml:brushProperty name="height" value="0.1" units="cm"/>
      <inkml:brushProperty name="color" value="#1CC705"/>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5:38:24.238"/>
    </inkml:context>
    <inkml:brush xml:id="br0">
      <inkml:brushProperty name="width" value="0.1" units="cm"/>
      <inkml:brushProperty name="height" value="0.1" units="cm"/>
      <inkml:brushProperty name="color" value="#1CC705"/>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5:38:25.307"/>
    </inkml:context>
    <inkml:brush xml:id="br0">
      <inkml:brushProperty name="width" value="0.1" units="cm"/>
      <inkml:brushProperty name="height" value="0.1" units="cm"/>
      <inkml:brushProperty name="color" value="#1CC705"/>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5:38:27.459"/>
    </inkml:context>
    <inkml:brush xml:id="br0">
      <inkml:brushProperty name="width" value="0.1" units="cm"/>
      <inkml:brushProperty name="height" value="0.1" units="cm"/>
      <inkml:brushProperty name="color" value="#1CC705"/>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5:38:28.387"/>
    </inkml:context>
    <inkml:brush xml:id="br0">
      <inkml:brushProperty name="width" value="0.1" units="cm"/>
      <inkml:brushProperty name="height" value="0.1" units="cm"/>
      <inkml:brushProperty name="color" value="#1CC705"/>
    </inkml:brush>
  </inkml:definitions>
  <inkml:trace contextRef="#ctx0" brushRef="#br0">1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7:34:32.847"/>
    </inkml:context>
    <inkml:brush xml:id="br0">
      <inkml:brushProperty name="width" value="0.1" units="cm"/>
      <inkml:brushProperty name="height" value="0.6" units="cm"/>
      <inkml:brushProperty name="color" value="#008C3A"/>
      <inkml:brushProperty name="ignorePressure" value="1"/>
      <inkml:brushProperty name="inkEffects" value="pencil"/>
    </inkml:brush>
  </inkml:definitions>
  <inkml:trace contextRef="#ctx0" brushRef="#br0">1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7:34:34.898"/>
    </inkml:context>
    <inkml:brush xml:id="br0">
      <inkml:brushProperty name="width" value="0.1" units="cm"/>
      <inkml:brushProperty name="height" value="0.6" units="cm"/>
      <inkml:brushProperty name="color" value="#008C3A"/>
      <inkml:brushProperty name="ignorePressure" value="1"/>
      <inkml:brushProperty name="inkEffects" value="pencil"/>
    </inkml:brush>
  </inkml:definitions>
  <inkml:trace contextRef="#ctx0" brushRef="#br0">1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7:34:36.901"/>
    </inkml:context>
    <inkml:brush xml:id="br0">
      <inkml:brushProperty name="width" value="0.1" units="cm"/>
      <inkml:brushProperty name="height" value="0.6" units="cm"/>
      <inkml:brushProperty name="color" value="#008C3A"/>
      <inkml:brushProperty name="ignorePressure" value="1"/>
      <inkml:brushProperty name="inkEffects" value="pencil"/>
    </inkml:brush>
  </inkml:definitions>
  <inkml:trace contextRef="#ctx0" brushRef="#br0">1 103,'0'-5,"0"-6,0 3,0 8,0 9,5 3,-4 0,4-3,0-8,0-8,-1-9,-2-6,0-4,3 2,-3 5,-2 11,-2 12,1 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7:34:38.241"/>
    </inkml:context>
    <inkml:brush xml:id="br0">
      <inkml:brushProperty name="width" value="0.1" units="cm"/>
      <inkml:brushProperty name="height" value="0.6" units="cm"/>
      <inkml:brushProperty name="color" value="#008C3A"/>
      <inkml:brushProperty name="ignorePressure" value="1"/>
      <inkml:brushProperty name="inkEffects" value="pencil"/>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19:43:35.223"/>
    </inkml:context>
    <inkml:brush xml:id="br0">
      <inkml:brushProperty name="width" value="0.2" units="cm"/>
      <inkml:brushProperty name="height" value="0.2" units="cm"/>
      <inkml:brushProperty name="color" value="#66CC00"/>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7:34:38.388"/>
    </inkml:context>
    <inkml:brush xml:id="br0">
      <inkml:brushProperty name="width" value="0.1" units="cm"/>
      <inkml:brushProperty name="height" value="0.6" units="cm"/>
      <inkml:brushProperty name="color" value="#008C3A"/>
      <inkml:brushProperty name="ignorePressure" value="1"/>
      <inkml:brushProperty name="inkEffects" value="pencil"/>
    </inkml:brush>
  </inkml:definitions>
  <inkml:trace contextRef="#ctx0" brushRef="#br0">1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7:34:38.557"/>
    </inkml:context>
    <inkml:brush xml:id="br0">
      <inkml:brushProperty name="width" value="0.1" units="cm"/>
      <inkml:brushProperty name="height" value="0.6" units="cm"/>
      <inkml:brushProperty name="color" value="#008C3A"/>
      <inkml:brushProperty name="ignorePressure" value="1"/>
      <inkml:brushProperty name="inkEffects" value="pencil"/>
    </inkml:brush>
  </inkml:definitions>
  <inkml:trace contextRef="#ctx0" brushRef="#br0">1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3T17:38:11.690"/>
    </inkml:context>
    <inkml:brush xml:id="br0">
      <inkml:brushProperty name="width" value="0.35" units="cm"/>
      <inkml:brushProperty name="height" value="0.35" units="cm"/>
      <inkml:brushProperty name="color" value="#008C3A"/>
    </inkml:brush>
  </inkml:definitions>
  <inkml:trace contextRef="#ctx0" brushRef="#br0">1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3T17:38:13.711"/>
    </inkml:context>
    <inkml:brush xml:id="br0">
      <inkml:brushProperty name="width" value="0.35" units="cm"/>
      <inkml:brushProperty name="height" value="0.35" units="cm"/>
      <inkml:brushProperty name="color" value="#008C3A"/>
    </inkml:brush>
  </inkml:definitions>
  <inkml:trace contextRef="#ctx0" brushRef="#br0">1 0 24575,'5'0'0,"6"0"0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3T17:38:14.744"/>
    </inkml:context>
    <inkml:brush xml:id="br0">
      <inkml:brushProperty name="width" value="0.35" units="cm"/>
      <inkml:brushProperty name="height" value="0.35" units="cm"/>
      <inkml:brushProperty name="color" value="#008C3A"/>
    </inkml:brush>
  </inkml:definitions>
  <inkml:trace contextRef="#ctx0" brushRef="#br0">0 1 24575,'0'5'0,"5"1"0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3T17:38:15.984"/>
    </inkml:context>
    <inkml:brush xml:id="br0">
      <inkml:brushProperty name="width" value="0.35" units="cm"/>
      <inkml:brushProperty name="height" value="0.35" units="cm"/>
      <inkml:brushProperty name="color" value="#008C3A"/>
    </inkml:brush>
  </inkml:definitions>
  <inkml:trace contextRef="#ctx0" brushRef="#br0">1 0 24575,'0'5'0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3T17:38:17.550"/>
    </inkml:context>
    <inkml:brush xml:id="br0">
      <inkml:brushProperty name="width" value="0.35" units="cm"/>
      <inkml:brushProperty name="height" value="0.35" units="cm"/>
      <inkml:brushProperty name="color" value="#008C3A"/>
    </inkml:brush>
  </inkml:definitions>
  <inkml:trace contextRef="#ctx0" brushRef="#br0">1 5 24575,'0'-5'0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3T17:38:18.938"/>
    </inkml:context>
    <inkml:brush xml:id="br0">
      <inkml:brushProperty name="width" value="0.35" units="cm"/>
      <inkml:brushProperty name="height" value="0.35" units="cm"/>
      <inkml:brushProperty name="color" value="#008C3A"/>
    </inkml:brush>
  </inkml:definitions>
  <inkml:trace contextRef="#ctx0" brushRef="#br0">1 0 24575,'0'5'0,"4"2"0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3T17:38:19.908"/>
    </inkml:context>
    <inkml:brush xml:id="br0">
      <inkml:brushProperty name="width" value="0.35" units="cm"/>
      <inkml:brushProperty name="height" value="0.35" units="cm"/>
      <inkml:brushProperty name="color" value="#008C3A"/>
    </inkml:brush>
  </inkml:definitions>
  <inkml:trace contextRef="#ctx0" brushRef="#br0">1 1 24575,'5'0'0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3T17:38:21.110"/>
    </inkml:context>
    <inkml:brush xml:id="br0">
      <inkml:brushProperty name="width" value="0.35" units="cm"/>
      <inkml:brushProperty name="height" value="0.35" units="cm"/>
      <inkml:brushProperty name="color" value="#008C3A"/>
    </inkml:brush>
  </inkml:definitions>
  <inkml:trace contextRef="#ctx0" brushRef="#br0">12 0 24575,'-5'0'0,"-2"5"0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19:43:38.695"/>
    </inkml:context>
    <inkml:brush xml:id="br0">
      <inkml:brushProperty name="width" value="0.2" units="cm"/>
      <inkml:brushProperty name="height" value="0.2" units="cm"/>
      <inkml:brushProperty name="color" value="#66CC00"/>
    </inkml:brush>
  </inkml:definitions>
  <inkml:trace contextRef="#ctx0" brushRef="#br0">1 1 24575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3T17:38:22.830"/>
    </inkml:context>
    <inkml:brush xml:id="br0">
      <inkml:brushProperty name="width" value="0.35" units="cm"/>
      <inkml:brushProperty name="height" value="0.35" units="cm"/>
      <inkml:brushProperty name="color" value="#008C3A"/>
    </inkml:brush>
  </inkml:definitions>
  <inkml:trace contextRef="#ctx0" brushRef="#br0">0 0 24575,'0'5'0,"0"7"0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22:30:16.739"/>
    </inkml:context>
    <inkml:brush xml:id="br0">
      <inkml:brushProperty name="width" value="0.05" units="cm"/>
      <inkml:brushProperty name="height" value="0.05" units="cm"/>
    </inkml:brush>
  </inkml:definitions>
  <inkml:trace contextRef="#ctx0" brushRef="#br0">1 1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4:03:47.362"/>
    </inkml:context>
    <inkml:brush xml:id="br0">
      <inkml:brushProperty name="width" value="0.05" units="cm"/>
      <inkml:brushProperty name="height" value="0.05" units="cm"/>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19:43:41.032"/>
    </inkml:context>
    <inkml:brush xml:id="br0">
      <inkml:brushProperty name="width" value="0.2" units="cm"/>
      <inkml:brushProperty name="height" value="0.2" units="cm"/>
      <inkml:brushProperty name="color" value="#66CC00"/>
    </inkml:brush>
  </inkml:definitions>
  <inkml:trace contextRef="#ctx0" brushRef="#br0">1 4 24575,'0'-4'0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19:43:43.275"/>
    </inkml:context>
    <inkml:brush xml:id="br0">
      <inkml:brushProperty name="width" value="0.2" units="cm"/>
      <inkml:brushProperty name="height" value="0.2" units="cm"/>
      <inkml:brushProperty name="color" value="#66CC00"/>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20:58:04.301"/>
    </inkml:context>
    <inkml:brush xml:id="br0">
      <inkml:brushProperty name="width" value="0.2" units="cm"/>
      <inkml:brushProperty name="height" value="0.2" units="cm"/>
      <inkml:brushProperty name="color" value="#66CC00"/>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5:38:14.641"/>
    </inkml:context>
    <inkml:brush xml:id="br0">
      <inkml:brushProperty name="width" value="0.1" units="cm"/>
      <inkml:brushProperty name="height" value="0.1" units="cm"/>
      <inkml:brushProperty name="color" value="#1CC705"/>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5:38:17.030"/>
    </inkml:context>
    <inkml:brush xml:id="br0">
      <inkml:brushProperty name="width" value="0.1" units="cm"/>
      <inkml:brushProperty name="height" value="0.1" units="cm"/>
      <inkml:brushProperty name="color" value="#1CC705"/>
    </inkml:brush>
  </inkml:definitions>
  <inkml:trace contextRef="#ctx0" brushRef="#br0">1 0 24575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15:38:18.285"/>
    </inkml:context>
    <inkml:brush xml:id="br0">
      <inkml:brushProperty name="width" value="0.1" units="cm"/>
      <inkml:brushProperty name="height" value="0.1" units="cm"/>
      <inkml:brushProperty name="color" value="#1CC705"/>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6115"/>
          </a:xfrm>
          <a:prstGeom prst="rect">
            <a:avLst/>
          </a:prstGeom>
        </p:spPr>
        <p:txBody>
          <a:bodyPr vert="horz" lIns="93089" tIns="46545" rIns="93089" bIns="46545" rtlCol="0"/>
          <a:lstStyle>
            <a:lvl1pPr algn="l">
              <a:defRPr sz="1200"/>
            </a:lvl1pPr>
          </a:lstStyle>
          <a:p>
            <a:endParaRPr lang="en-US"/>
          </a:p>
        </p:txBody>
      </p:sp>
      <p:sp>
        <p:nvSpPr>
          <p:cNvPr id="3" name="Date Placeholder 2"/>
          <p:cNvSpPr>
            <a:spLocks noGrp="1"/>
          </p:cNvSpPr>
          <p:nvPr>
            <p:ph type="dt" idx="1"/>
          </p:nvPr>
        </p:nvSpPr>
        <p:spPr>
          <a:xfrm>
            <a:off x="3967341" y="1"/>
            <a:ext cx="3035088" cy="466115"/>
          </a:xfrm>
          <a:prstGeom prst="rect">
            <a:avLst/>
          </a:prstGeom>
        </p:spPr>
        <p:txBody>
          <a:bodyPr vert="horz" lIns="93089" tIns="46545" rIns="93089" bIns="46545" rtlCol="0"/>
          <a:lstStyle>
            <a:lvl1pPr algn="r">
              <a:defRPr sz="1200"/>
            </a:lvl1pPr>
          </a:lstStyle>
          <a:p>
            <a:fld id="{F53CA51E-6649-476E-8BB6-5D30B84A871C}" type="datetimeFigureOut">
              <a:rPr lang="en-US" smtClean="0"/>
              <a:t>6/30/2025</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089" tIns="46545" rIns="93089" bIns="46545"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089" tIns="46545" rIns="93089" bIns="465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7"/>
            <a:ext cx="3035088" cy="466114"/>
          </a:xfrm>
          <a:prstGeom prst="rect">
            <a:avLst/>
          </a:prstGeom>
        </p:spPr>
        <p:txBody>
          <a:bodyPr vert="horz" lIns="93089" tIns="46545" rIns="93089" bIns="46545"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7"/>
            <a:ext cx="3035088" cy="466114"/>
          </a:xfrm>
          <a:prstGeom prst="rect">
            <a:avLst/>
          </a:prstGeom>
        </p:spPr>
        <p:txBody>
          <a:bodyPr vert="horz" lIns="93089" tIns="46545" rIns="93089" bIns="46545" rtlCol="0" anchor="b"/>
          <a:lstStyle>
            <a:lvl1pPr algn="r">
              <a:defRPr sz="1200"/>
            </a:lvl1pPr>
          </a:lstStyle>
          <a:p>
            <a:fld id="{555B5241-0127-4463-A2CE-DD13F60A52BC}" type="slidenum">
              <a:rPr lang="en-US" smtClean="0"/>
              <a:t>‹#›</a:t>
            </a:fld>
            <a:endParaRPr lang="en-US"/>
          </a:p>
        </p:txBody>
      </p:sp>
    </p:spTree>
    <p:extLst>
      <p:ext uri="{BB962C8B-B14F-4D97-AF65-F5344CB8AC3E}">
        <p14:creationId xmlns:p14="http://schemas.microsoft.com/office/powerpoint/2010/main" val="335251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446">
              <a:defRPr/>
            </a:pPr>
            <a:fld id="{64FA6033-5972-4B44-86CA-B533D8FBB3FE}" type="slidenum">
              <a:rPr lang="en-US">
                <a:solidFill>
                  <a:prstClr val="black"/>
                </a:solidFill>
                <a:latin typeface="Calibri" panose="020F0502020204030204"/>
              </a:rPr>
              <a:pPr defTabSz="46544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8639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06488"/>
            <a:ext cx="5303838" cy="2984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0685">
              <a:defRPr/>
            </a:pPr>
            <a:fld id="{1BDB1076-FD98-4922-924C-29BA25843C39}" type="slidenum">
              <a:rPr lang="en-US">
                <a:solidFill>
                  <a:prstClr val="black"/>
                </a:solidFill>
                <a:latin typeface="Calibri" panose="020F0502020204030204"/>
              </a:rPr>
              <a:pPr defTabSz="880685">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667100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424119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06488"/>
            <a:ext cx="5303838" cy="2984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0685">
              <a:defRPr/>
            </a:pPr>
            <a:fld id="{1BDB1076-FD98-4922-924C-29BA25843C39}" type="slidenum">
              <a:rPr lang="en-US">
                <a:solidFill>
                  <a:prstClr val="black"/>
                </a:solidFill>
                <a:latin typeface="Calibri" panose="020F0502020204030204"/>
              </a:rPr>
              <a:pPr defTabSz="880685">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816419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371766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06488"/>
            <a:ext cx="5303838" cy="2984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0685">
              <a:defRPr/>
            </a:pPr>
            <a:fld id="{1BDB1076-FD98-4922-924C-29BA25843C39}" type="slidenum">
              <a:rPr lang="en-US">
                <a:solidFill>
                  <a:prstClr val="black"/>
                </a:solidFill>
                <a:latin typeface="Calibri" panose="020F0502020204030204"/>
              </a:rPr>
              <a:pPr defTabSz="880685">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72104-821A-13AD-1D91-4A0BC1F59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B7552-040B-64B7-CFDA-1C88D76C013C}"/>
              </a:ext>
            </a:extLst>
          </p:cNvPr>
          <p:cNvSpPr>
            <a:spLocks noGrp="1" noRot="1" noChangeAspect="1"/>
          </p:cNvSpPr>
          <p:nvPr>
            <p:ph type="sldImg"/>
          </p:nvPr>
        </p:nvSpPr>
        <p:spPr>
          <a:xfrm>
            <a:off x="717550" y="1162050"/>
            <a:ext cx="5581650" cy="3140075"/>
          </a:xfrm>
        </p:spPr>
      </p:sp>
      <p:sp>
        <p:nvSpPr>
          <p:cNvPr id="3" name="Notes Placeholder 2">
            <a:extLst>
              <a:ext uri="{FF2B5EF4-FFF2-40B4-BE49-F238E27FC236}">
                <a16:creationId xmlns:a16="http://schemas.microsoft.com/office/drawing/2014/main" id="{644237DF-C4ED-6BE1-BEF9-4CB2A1327E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8F24C6-9837-C77F-4CFC-2AE5BA7CD91C}"/>
              </a:ext>
            </a:extLst>
          </p:cNvPr>
          <p:cNvSpPr>
            <a:spLocks noGrp="1"/>
          </p:cNvSpPr>
          <p:nvPr>
            <p:ph type="sldNum" sz="quarter" idx="5"/>
          </p:nvPr>
        </p:nvSpPr>
        <p:spPr/>
        <p:txBody>
          <a:bodyPr/>
          <a:lstStyle/>
          <a:p>
            <a:pPr defTabSz="932355">
              <a:defRPr/>
            </a:pPr>
            <a:fld id="{1BDB1076-FD98-4922-924C-29BA25843C39}" type="slidenum">
              <a:rPr lang="en-US">
                <a:solidFill>
                  <a:prstClr val="black"/>
                </a:solidFill>
                <a:latin typeface="Calibri" panose="020F0502020204030204"/>
              </a:rPr>
              <a:pPr defTabSz="932355">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333283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06488"/>
            <a:ext cx="5303838" cy="2984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0685">
              <a:defRPr/>
            </a:pPr>
            <a:fld id="{1BDB1076-FD98-4922-924C-29BA25843C39}" type="slidenum">
              <a:rPr lang="en-US">
                <a:solidFill>
                  <a:prstClr val="black"/>
                </a:solidFill>
                <a:latin typeface="Calibri" panose="020F0502020204030204"/>
              </a:rPr>
              <a:pPr defTabSz="880685">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40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2E4C2-F3D1-06AF-3AA9-1563DCBED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716DD-B187-4189-4E22-F2824DE1102D}"/>
              </a:ext>
            </a:extLst>
          </p:cNvPr>
          <p:cNvSpPr>
            <a:spLocks noGrp="1" noRot="1" noChangeAspect="1"/>
          </p:cNvSpPr>
          <p:nvPr>
            <p:ph type="sldImg"/>
          </p:nvPr>
        </p:nvSpPr>
        <p:spPr>
          <a:xfrm>
            <a:off x="715963" y="1160463"/>
            <a:ext cx="5572125" cy="3135312"/>
          </a:xfrm>
        </p:spPr>
      </p:sp>
      <p:sp>
        <p:nvSpPr>
          <p:cNvPr id="3" name="Notes Placeholder 2">
            <a:extLst>
              <a:ext uri="{FF2B5EF4-FFF2-40B4-BE49-F238E27FC236}">
                <a16:creationId xmlns:a16="http://schemas.microsoft.com/office/drawing/2014/main" id="{61EEA53A-08A7-4A3D-FBC2-44167798E4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D13561-A1B2-A48E-65AE-6E9CC8BCF2DB}"/>
              </a:ext>
            </a:extLst>
          </p:cNvPr>
          <p:cNvSpPr>
            <a:spLocks noGrp="1"/>
          </p:cNvSpPr>
          <p:nvPr>
            <p:ph type="sldNum" sz="quarter" idx="5"/>
          </p:nvPr>
        </p:nvSpPr>
        <p:spPr/>
        <p:txBody>
          <a:bodyPr/>
          <a:lstStyle/>
          <a:p>
            <a:pPr defTabSz="950069">
              <a:defRPr/>
            </a:pPr>
            <a:fld id="{AF6CE9F1-CE2A-46F2-B071-9C576E020B25}" type="slidenum">
              <a:rPr lang="en-US">
                <a:solidFill>
                  <a:prstClr val="black"/>
                </a:solidFill>
                <a:latin typeface="Calibri" panose="020F0502020204030204"/>
              </a:rPr>
              <a:pPr defTabSz="95006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0186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814699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668">
              <a:defRPr/>
            </a:pPr>
            <a:fld id="{1BDB1076-FD98-4922-924C-29BA25843C39}" type="slidenum">
              <a:rPr lang="en-US">
                <a:solidFill>
                  <a:prstClr val="black"/>
                </a:solidFill>
                <a:latin typeface="Calibri" panose="020F0502020204030204"/>
              </a:rPr>
              <a:pPr defTabSz="913668">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06488"/>
            <a:ext cx="5303838" cy="2984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0685">
              <a:defRPr/>
            </a:pPr>
            <a:fld id="{1BDB1076-FD98-4922-924C-29BA25843C39}" type="slidenum">
              <a:rPr lang="en-US">
                <a:solidFill>
                  <a:prstClr val="black"/>
                </a:solidFill>
                <a:latin typeface="Calibri" panose="020F0502020204030204"/>
              </a:rPr>
              <a:pPr defTabSz="880685">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458072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04331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668">
              <a:defRPr/>
            </a:pPr>
            <a:fld id="{1BDB1076-FD98-4922-924C-29BA25843C39}" type="slidenum">
              <a:rPr lang="en-US">
                <a:solidFill>
                  <a:prstClr val="black"/>
                </a:solidFill>
                <a:latin typeface="Calibri" panose="020F0502020204030204"/>
              </a:rPr>
              <a:pPr defTabSz="913668">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668">
              <a:defRPr/>
            </a:pPr>
            <a:fld id="{1BDB1076-FD98-4922-924C-29BA25843C39}" type="slidenum">
              <a:rPr lang="en-US">
                <a:solidFill>
                  <a:prstClr val="black"/>
                </a:solidFill>
                <a:latin typeface="Calibri" panose="020F0502020204030204"/>
              </a:rPr>
              <a:pPr defTabSz="913668">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2E4C2-F3D1-06AF-3AA9-1563DCBED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716DD-B187-4189-4E22-F2824DE1102D}"/>
              </a:ext>
            </a:extLst>
          </p:cNvPr>
          <p:cNvSpPr>
            <a:spLocks noGrp="1" noRot="1" noChangeAspect="1"/>
          </p:cNvSpPr>
          <p:nvPr>
            <p:ph type="sldImg"/>
          </p:nvPr>
        </p:nvSpPr>
        <p:spPr>
          <a:xfrm>
            <a:off x="715963" y="1160463"/>
            <a:ext cx="5572125" cy="3135312"/>
          </a:xfrm>
        </p:spPr>
      </p:sp>
      <p:sp>
        <p:nvSpPr>
          <p:cNvPr id="3" name="Notes Placeholder 2">
            <a:extLst>
              <a:ext uri="{FF2B5EF4-FFF2-40B4-BE49-F238E27FC236}">
                <a16:creationId xmlns:a16="http://schemas.microsoft.com/office/drawing/2014/main" id="{61EEA53A-08A7-4A3D-FBC2-44167798E4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D13561-A1B2-A48E-65AE-6E9CC8BCF2DB}"/>
              </a:ext>
            </a:extLst>
          </p:cNvPr>
          <p:cNvSpPr>
            <a:spLocks noGrp="1"/>
          </p:cNvSpPr>
          <p:nvPr>
            <p:ph type="sldNum" sz="quarter" idx="5"/>
          </p:nvPr>
        </p:nvSpPr>
        <p:spPr/>
        <p:txBody>
          <a:bodyPr/>
          <a:lstStyle/>
          <a:p>
            <a:pPr defTabSz="950069">
              <a:defRPr/>
            </a:pPr>
            <a:fld id="{AF6CE9F1-CE2A-46F2-B071-9C576E020B25}" type="slidenum">
              <a:rPr lang="en-US">
                <a:solidFill>
                  <a:prstClr val="black"/>
                </a:solidFill>
                <a:latin typeface="Calibri" panose="020F0502020204030204"/>
              </a:rPr>
              <a:pPr defTabSz="950069">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433573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668">
              <a:defRPr/>
            </a:pPr>
            <a:fld id="{1BDB1076-FD98-4922-924C-29BA25843C39}" type="slidenum">
              <a:rPr lang="en-US">
                <a:solidFill>
                  <a:prstClr val="black"/>
                </a:solidFill>
                <a:latin typeface="Calibri" panose="020F0502020204030204"/>
              </a:rPr>
              <a:pPr defTabSz="913668">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1679334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06488"/>
            <a:ext cx="5303838" cy="2984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0685">
              <a:defRPr/>
            </a:pPr>
            <a:fld id="{1BDB1076-FD98-4922-924C-29BA25843C39}" type="slidenum">
              <a:rPr lang="en-US">
                <a:solidFill>
                  <a:prstClr val="black"/>
                </a:solidFill>
                <a:latin typeface="Calibri" panose="020F0502020204030204"/>
              </a:rPr>
              <a:pPr defTabSz="880685">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3802518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72104-821A-13AD-1D91-4A0BC1F59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B7552-040B-64B7-CFDA-1C88D76C013C}"/>
              </a:ext>
            </a:extLst>
          </p:cNvPr>
          <p:cNvSpPr>
            <a:spLocks noGrp="1" noRot="1" noChangeAspect="1"/>
          </p:cNvSpPr>
          <p:nvPr>
            <p:ph type="sldImg"/>
          </p:nvPr>
        </p:nvSpPr>
        <p:spPr>
          <a:xfrm>
            <a:off x="749300" y="1181100"/>
            <a:ext cx="5675313" cy="3192463"/>
          </a:xfrm>
        </p:spPr>
      </p:sp>
      <p:sp>
        <p:nvSpPr>
          <p:cNvPr id="3" name="Notes Placeholder 2">
            <a:extLst>
              <a:ext uri="{FF2B5EF4-FFF2-40B4-BE49-F238E27FC236}">
                <a16:creationId xmlns:a16="http://schemas.microsoft.com/office/drawing/2014/main" id="{644237DF-C4ED-6BE1-BEF9-4CB2A1327E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8F24C6-9837-C77F-4CFC-2AE5BA7CD91C}"/>
              </a:ext>
            </a:extLst>
          </p:cNvPr>
          <p:cNvSpPr>
            <a:spLocks noGrp="1"/>
          </p:cNvSpPr>
          <p:nvPr>
            <p:ph type="sldNum" sz="quarter" idx="5"/>
          </p:nvPr>
        </p:nvSpPr>
        <p:spPr/>
        <p:txBody>
          <a:bodyPr/>
          <a:lstStyle/>
          <a:p>
            <a:pPr defTabSz="950069">
              <a:defRPr/>
            </a:pPr>
            <a:fld id="{1BDB1076-FD98-4922-924C-29BA25843C39}" type="slidenum">
              <a:rPr lang="en-US">
                <a:solidFill>
                  <a:prstClr val="black"/>
                </a:solidFill>
                <a:latin typeface="Calibri" panose="020F0502020204030204"/>
              </a:rPr>
              <a:pPr defTabSz="950069">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1716203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790464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668">
              <a:defRPr/>
            </a:pPr>
            <a:fld id="{1BDB1076-FD98-4922-924C-29BA25843C39}" type="slidenum">
              <a:rPr lang="en-US">
                <a:solidFill>
                  <a:prstClr val="black"/>
                </a:solidFill>
                <a:latin typeface="Calibri" panose="020F0502020204030204"/>
              </a:rPr>
              <a:pPr defTabSz="913668">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06488"/>
            <a:ext cx="5303838" cy="2984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0685">
              <a:defRPr/>
            </a:pPr>
            <a:fld id="{1BDB1076-FD98-4922-924C-29BA25843C39}" type="slidenum">
              <a:rPr lang="en-US">
                <a:solidFill>
                  <a:prstClr val="black"/>
                </a:solidFill>
                <a:latin typeface="Calibri" panose="020F0502020204030204"/>
              </a:rPr>
              <a:pPr defTabSz="880685">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2338470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2E4C2-F3D1-06AF-3AA9-1563DCBED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716DD-B187-4189-4E22-F2824DE1102D}"/>
              </a:ext>
            </a:extLst>
          </p:cNvPr>
          <p:cNvSpPr>
            <a:spLocks noGrp="1" noRot="1" noChangeAspect="1"/>
          </p:cNvSpPr>
          <p:nvPr>
            <p:ph type="sldImg"/>
          </p:nvPr>
        </p:nvSpPr>
        <p:spPr>
          <a:xfrm>
            <a:off x="715963" y="1160463"/>
            <a:ext cx="5572125" cy="3135312"/>
          </a:xfrm>
        </p:spPr>
      </p:sp>
      <p:sp>
        <p:nvSpPr>
          <p:cNvPr id="3" name="Notes Placeholder 2">
            <a:extLst>
              <a:ext uri="{FF2B5EF4-FFF2-40B4-BE49-F238E27FC236}">
                <a16:creationId xmlns:a16="http://schemas.microsoft.com/office/drawing/2014/main" id="{61EEA53A-08A7-4A3D-FBC2-44167798E4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D13561-A1B2-A48E-65AE-6E9CC8BCF2DB}"/>
              </a:ext>
            </a:extLst>
          </p:cNvPr>
          <p:cNvSpPr>
            <a:spLocks noGrp="1"/>
          </p:cNvSpPr>
          <p:nvPr>
            <p:ph type="sldNum" sz="quarter" idx="5"/>
          </p:nvPr>
        </p:nvSpPr>
        <p:spPr/>
        <p:txBody>
          <a:bodyPr/>
          <a:lstStyle/>
          <a:p>
            <a:pPr defTabSz="950069">
              <a:defRPr/>
            </a:pPr>
            <a:fld id="{AF6CE9F1-CE2A-46F2-B071-9C576E020B25}" type="slidenum">
              <a:rPr lang="en-US">
                <a:solidFill>
                  <a:prstClr val="black"/>
                </a:solidFill>
                <a:latin typeface="Calibri" panose="020F0502020204030204"/>
              </a:rPr>
              <a:pPr defTabSz="950069">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916822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6C110-24A5-F20D-53F4-D4A5EE0B0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1247B-4599-6F1B-DE64-9447D6A24EBC}"/>
              </a:ext>
            </a:extLst>
          </p:cNvPr>
          <p:cNvSpPr>
            <a:spLocks noGrp="1" noRot="1" noChangeAspect="1"/>
          </p:cNvSpPr>
          <p:nvPr>
            <p:ph type="sldImg"/>
          </p:nvPr>
        </p:nvSpPr>
        <p:spPr>
          <a:xfrm>
            <a:off x="715963" y="1160463"/>
            <a:ext cx="5572125" cy="3135312"/>
          </a:xfrm>
        </p:spPr>
      </p:sp>
      <p:sp>
        <p:nvSpPr>
          <p:cNvPr id="3" name="Notes Placeholder 2">
            <a:extLst>
              <a:ext uri="{FF2B5EF4-FFF2-40B4-BE49-F238E27FC236}">
                <a16:creationId xmlns:a16="http://schemas.microsoft.com/office/drawing/2014/main" id="{6A4CCFD7-0AF9-E652-1FC0-EA985F8627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2769B0-8C47-E436-4397-2D41B100C19B}"/>
              </a:ext>
            </a:extLst>
          </p:cNvPr>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431613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668">
              <a:defRPr/>
            </a:pPr>
            <a:fld id="{1BDB1076-FD98-4922-924C-29BA25843C39}" type="slidenum">
              <a:rPr lang="en-US">
                <a:solidFill>
                  <a:prstClr val="black"/>
                </a:solidFill>
                <a:latin typeface="Calibri" panose="020F0502020204030204"/>
              </a:rPr>
              <a:pPr defTabSz="913668">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2349947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06488"/>
            <a:ext cx="5303838" cy="2984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0685">
              <a:defRPr/>
            </a:pPr>
            <a:fld id="{1BDB1076-FD98-4922-924C-29BA25843C39}" type="slidenum">
              <a:rPr lang="en-US">
                <a:solidFill>
                  <a:prstClr val="black"/>
                </a:solidFill>
                <a:latin typeface="Calibri" panose="020F0502020204030204"/>
              </a:rPr>
              <a:pPr defTabSz="880685">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2867677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668">
              <a:defRPr/>
            </a:pPr>
            <a:fld id="{1BDB1076-FD98-4922-924C-29BA25843C39}" type="slidenum">
              <a:rPr lang="en-US">
                <a:solidFill>
                  <a:prstClr val="black"/>
                </a:solidFill>
                <a:latin typeface="Calibri" panose="020F0502020204030204"/>
              </a:rPr>
              <a:pPr defTabSz="913668">
                <a:defRPr/>
              </a:pPr>
              <a:t>54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2E4C2-F3D1-06AF-3AA9-1563DCBED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716DD-B187-4189-4E22-F2824DE1102D}"/>
              </a:ext>
            </a:extLst>
          </p:cNvPr>
          <p:cNvSpPr>
            <a:spLocks noGrp="1" noRot="1" noChangeAspect="1"/>
          </p:cNvSpPr>
          <p:nvPr>
            <p:ph type="sldImg"/>
          </p:nvPr>
        </p:nvSpPr>
        <p:spPr>
          <a:xfrm>
            <a:off x="715963" y="1160463"/>
            <a:ext cx="5572125" cy="3135312"/>
          </a:xfrm>
        </p:spPr>
      </p:sp>
      <p:sp>
        <p:nvSpPr>
          <p:cNvPr id="3" name="Notes Placeholder 2">
            <a:extLst>
              <a:ext uri="{FF2B5EF4-FFF2-40B4-BE49-F238E27FC236}">
                <a16:creationId xmlns:a16="http://schemas.microsoft.com/office/drawing/2014/main" id="{61EEA53A-08A7-4A3D-FBC2-44167798E4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D13561-A1B2-A48E-65AE-6E9CC8BCF2DB}"/>
              </a:ext>
            </a:extLst>
          </p:cNvPr>
          <p:cNvSpPr>
            <a:spLocks noGrp="1"/>
          </p:cNvSpPr>
          <p:nvPr>
            <p:ph type="sldNum" sz="quarter" idx="5"/>
          </p:nvPr>
        </p:nvSpPr>
        <p:spPr/>
        <p:txBody>
          <a:bodyPr/>
          <a:lstStyle/>
          <a:p>
            <a:pPr defTabSz="950069">
              <a:defRPr/>
            </a:pPr>
            <a:fld id="{AF6CE9F1-CE2A-46F2-B071-9C576E020B25}" type="slidenum">
              <a:rPr lang="en-US">
                <a:solidFill>
                  <a:prstClr val="black"/>
                </a:solidFill>
                <a:latin typeface="Calibri" panose="020F0502020204030204"/>
              </a:rPr>
              <a:pPr defTabSz="95006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0753572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7E063-737D-47D3-BAE3-006D192D1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965FE-D6F3-629B-383D-FB48FE9B1DE0}"/>
              </a:ext>
            </a:extLst>
          </p:cNvPr>
          <p:cNvSpPr>
            <a:spLocks noGrp="1" noRot="1" noChangeAspect="1"/>
          </p:cNvSpPr>
          <p:nvPr>
            <p:ph type="sldImg"/>
          </p:nvPr>
        </p:nvSpPr>
        <p:spPr>
          <a:xfrm>
            <a:off x="715963" y="1160463"/>
            <a:ext cx="5572125" cy="3135312"/>
          </a:xfrm>
        </p:spPr>
      </p:sp>
      <p:sp>
        <p:nvSpPr>
          <p:cNvPr id="3" name="Notes Placeholder 2">
            <a:extLst>
              <a:ext uri="{FF2B5EF4-FFF2-40B4-BE49-F238E27FC236}">
                <a16:creationId xmlns:a16="http://schemas.microsoft.com/office/drawing/2014/main" id="{887D803C-C212-E678-3365-EB08FEC576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9D1D96-90FD-8684-3CA2-8077738BE0BC}"/>
              </a:ext>
            </a:extLst>
          </p:cNvPr>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58</a:t>
            </a:fld>
            <a:endParaRPr lang="en-US">
              <a:solidFill>
                <a:prstClr val="black"/>
              </a:solidFill>
              <a:latin typeface="Calibri" panose="020F0502020204030204"/>
            </a:endParaRPr>
          </a:p>
        </p:txBody>
      </p:sp>
    </p:spTree>
    <p:extLst>
      <p:ext uri="{BB962C8B-B14F-4D97-AF65-F5344CB8AC3E}">
        <p14:creationId xmlns:p14="http://schemas.microsoft.com/office/powerpoint/2010/main" val="3087458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8B743-EA91-7B88-53B6-A989A395A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F17BA-56A6-E324-2B58-4596798E661A}"/>
              </a:ext>
            </a:extLst>
          </p:cNvPr>
          <p:cNvSpPr>
            <a:spLocks noGrp="1" noRot="1" noChangeAspect="1"/>
          </p:cNvSpPr>
          <p:nvPr>
            <p:ph type="sldImg"/>
          </p:nvPr>
        </p:nvSpPr>
        <p:spPr>
          <a:xfrm>
            <a:off x="715963" y="1160463"/>
            <a:ext cx="5572125" cy="3135312"/>
          </a:xfrm>
        </p:spPr>
      </p:sp>
      <p:sp>
        <p:nvSpPr>
          <p:cNvPr id="3" name="Notes Placeholder 2">
            <a:extLst>
              <a:ext uri="{FF2B5EF4-FFF2-40B4-BE49-F238E27FC236}">
                <a16:creationId xmlns:a16="http://schemas.microsoft.com/office/drawing/2014/main" id="{0B6BD82C-31A7-1D6C-3EAF-799268ABD8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9E288-4198-9D2A-0A21-90423EBF8E5E}"/>
              </a:ext>
            </a:extLst>
          </p:cNvPr>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213282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3B43-FC7F-7237-CFAE-3379B4184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FAACB-4B85-2D25-5FB0-C4EB6407A2AF}"/>
              </a:ext>
            </a:extLst>
          </p:cNvPr>
          <p:cNvSpPr>
            <a:spLocks noGrp="1" noRot="1" noChangeAspect="1"/>
          </p:cNvSpPr>
          <p:nvPr>
            <p:ph type="sldImg"/>
          </p:nvPr>
        </p:nvSpPr>
        <p:spPr>
          <a:xfrm>
            <a:off x="749300" y="1181100"/>
            <a:ext cx="5675313" cy="3192463"/>
          </a:xfrm>
        </p:spPr>
      </p:sp>
      <p:sp>
        <p:nvSpPr>
          <p:cNvPr id="3" name="Notes Placeholder 2">
            <a:extLst>
              <a:ext uri="{FF2B5EF4-FFF2-40B4-BE49-F238E27FC236}">
                <a16:creationId xmlns:a16="http://schemas.microsoft.com/office/drawing/2014/main" id="{0383360B-23A4-050A-453C-451BD648E3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F3C765-43E2-ECCF-B805-29853D6BEE29}"/>
              </a:ext>
            </a:extLst>
          </p:cNvPr>
          <p:cNvSpPr>
            <a:spLocks noGrp="1"/>
          </p:cNvSpPr>
          <p:nvPr>
            <p:ph type="sldNum" sz="quarter" idx="5"/>
          </p:nvPr>
        </p:nvSpPr>
        <p:spPr/>
        <p:txBody>
          <a:bodyPr/>
          <a:lstStyle/>
          <a:p>
            <a:pPr defTabSz="950069">
              <a:defRPr/>
            </a:pPr>
            <a:fld id="{1BDB1076-FD98-4922-924C-29BA25843C39}" type="slidenum">
              <a:rPr lang="en-US">
                <a:solidFill>
                  <a:prstClr val="black"/>
                </a:solidFill>
                <a:latin typeface="Calibri" panose="020F0502020204030204"/>
              </a:rPr>
              <a:pPr defTabSz="950069">
                <a:defRPr/>
              </a:pPr>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7723327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4351B-996D-3A87-BE20-84E997969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94E56-386C-9308-508C-3E431CA47AA1}"/>
              </a:ext>
            </a:extLst>
          </p:cNvPr>
          <p:cNvSpPr>
            <a:spLocks noGrp="1" noRot="1" noChangeAspect="1"/>
          </p:cNvSpPr>
          <p:nvPr>
            <p:ph type="sldImg"/>
          </p:nvPr>
        </p:nvSpPr>
        <p:spPr>
          <a:xfrm>
            <a:off x="715963" y="1160463"/>
            <a:ext cx="5572125" cy="3135312"/>
          </a:xfrm>
        </p:spPr>
      </p:sp>
      <p:sp>
        <p:nvSpPr>
          <p:cNvPr id="3" name="Notes Placeholder 2">
            <a:extLst>
              <a:ext uri="{FF2B5EF4-FFF2-40B4-BE49-F238E27FC236}">
                <a16:creationId xmlns:a16="http://schemas.microsoft.com/office/drawing/2014/main" id="{FB96BED3-44CB-697D-0631-CF44B3FC35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F1F071-8A8A-BBB9-E070-F10366795D8F}"/>
              </a:ext>
            </a:extLst>
          </p:cNvPr>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61</a:t>
            </a:fld>
            <a:endParaRPr lang="en-US">
              <a:solidFill>
                <a:prstClr val="black"/>
              </a:solidFill>
              <a:latin typeface="Calibri" panose="020F0502020204030204"/>
            </a:endParaRPr>
          </a:p>
        </p:txBody>
      </p:sp>
    </p:spTree>
    <p:extLst>
      <p:ext uri="{BB962C8B-B14F-4D97-AF65-F5344CB8AC3E}">
        <p14:creationId xmlns:p14="http://schemas.microsoft.com/office/powerpoint/2010/main" val="37907386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1100"/>
            <a:ext cx="5675313" cy="3192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0069">
              <a:defRPr/>
            </a:pPr>
            <a:fld id="{1BDB1076-FD98-4922-924C-29BA25843C39}" type="slidenum">
              <a:rPr lang="en-US">
                <a:solidFill>
                  <a:prstClr val="black"/>
                </a:solidFill>
                <a:latin typeface="Calibri" panose="020F0502020204030204"/>
              </a:rPr>
              <a:pPr defTabSz="950069">
                <a:defRPr/>
              </a:pPr>
              <a:t>62</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7DDF5-CBDB-27C9-35A9-9AB60E938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01C79-CD3C-91AD-71CB-5F04C8035758}"/>
              </a:ext>
            </a:extLst>
          </p:cNvPr>
          <p:cNvSpPr>
            <a:spLocks noGrp="1" noRot="1" noChangeAspect="1"/>
          </p:cNvSpPr>
          <p:nvPr>
            <p:ph type="sldImg"/>
          </p:nvPr>
        </p:nvSpPr>
        <p:spPr>
          <a:xfrm>
            <a:off x="749300" y="1181100"/>
            <a:ext cx="5675313" cy="3192463"/>
          </a:xfrm>
        </p:spPr>
      </p:sp>
      <p:sp>
        <p:nvSpPr>
          <p:cNvPr id="3" name="Notes Placeholder 2">
            <a:extLst>
              <a:ext uri="{FF2B5EF4-FFF2-40B4-BE49-F238E27FC236}">
                <a16:creationId xmlns:a16="http://schemas.microsoft.com/office/drawing/2014/main" id="{92FF36FF-6AB3-948A-B6B0-0F7CE22065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26602F-D284-FFA7-2716-CB28F184EF42}"/>
              </a:ext>
            </a:extLst>
          </p:cNvPr>
          <p:cNvSpPr>
            <a:spLocks noGrp="1"/>
          </p:cNvSpPr>
          <p:nvPr>
            <p:ph type="sldNum" sz="quarter" idx="5"/>
          </p:nvPr>
        </p:nvSpPr>
        <p:spPr/>
        <p:txBody>
          <a:bodyPr/>
          <a:lstStyle/>
          <a:p>
            <a:pPr defTabSz="950069">
              <a:defRPr/>
            </a:pPr>
            <a:fld id="{1BDB1076-FD98-4922-924C-29BA25843C39}" type="slidenum">
              <a:rPr lang="en-US">
                <a:solidFill>
                  <a:prstClr val="black"/>
                </a:solidFill>
                <a:latin typeface="Calibri" panose="020F0502020204030204"/>
              </a:rPr>
              <a:pPr defTabSz="950069">
                <a:defRPr/>
              </a:pPr>
              <a:t>63</a:t>
            </a:fld>
            <a:endParaRPr lang="en-US">
              <a:solidFill>
                <a:prstClr val="black"/>
              </a:solidFill>
              <a:latin typeface="Calibri" panose="020F0502020204030204"/>
            </a:endParaRPr>
          </a:p>
        </p:txBody>
      </p:sp>
    </p:spTree>
    <p:extLst>
      <p:ext uri="{BB962C8B-B14F-4D97-AF65-F5344CB8AC3E}">
        <p14:creationId xmlns:p14="http://schemas.microsoft.com/office/powerpoint/2010/main" val="31047515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668">
              <a:defRPr/>
            </a:pPr>
            <a:fld id="{1BDB1076-FD98-4922-924C-29BA25843C39}" type="slidenum">
              <a:rPr lang="en-US">
                <a:solidFill>
                  <a:prstClr val="black"/>
                </a:solidFill>
                <a:latin typeface="Calibri" panose="020F0502020204030204"/>
              </a:rPr>
              <a:pPr defTabSz="913668">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65</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66</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67</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668">
              <a:defRPr/>
            </a:pPr>
            <a:fld id="{1BDB1076-FD98-4922-924C-29BA25843C39}" type="slidenum">
              <a:rPr lang="en-US">
                <a:solidFill>
                  <a:prstClr val="black"/>
                </a:solidFill>
                <a:latin typeface="Calibri" panose="020F0502020204030204"/>
              </a:rPr>
              <a:pPr defTabSz="91366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2044547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7E063-737D-47D3-BAE3-006D192D1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965FE-D6F3-629B-383D-FB48FE9B1DE0}"/>
              </a:ext>
            </a:extLst>
          </p:cNvPr>
          <p:cNvSpPr>
            <a:spLocks noGrp="1" noRot="1" noChangeAspect="1"/>
          </p:cNvSpPr>
          <p:nvPr>
            <p:ph type="sldImg"/>
          </p:nvPr>
        </p:nvSpPr>
        <p:spPr>
          <a:xfrm>
            <a:off x="715963" y="1160463"/>
            <a:ext cx="5572125" cy="3135312"/>
          </a:xfrm>
        </p:spPr>
      </p:sp>
      <p:sp>
        <p:nvSpPr>
          <p:cNvPr id="3" name="Notes Placeholder 2">
            <a:extLst>
              <a:ext uri="{FF2B5EF4-FFF2-40B4-BE49-F238E27FC236}">
                <a16:creationId xmlns:a16="http://schemas.microsoft.com/office/drawing/2014/main" id="{887D803C-C212-E678-3365-EB08FEC576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9D1D96-90FD-8684-3CA2-8077738BE0BC}"/>
              </a:ext>
            </a:extLst>
          </p:cNvPr>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4586884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70</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06488"/>
            <a:ext cx="5303838" cy="2984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0685">
              <a:defRPr/>
            </a:pPr>
            <a:fld id="{1BDB1076-FD98-4922-924C-29BA25843C39}" type="slidenum">
              <a:rPr lang="en-US">
                <a:solidFill>
                  <a:prstClr val="black"/>
                </a:solidFill>
                <a:latin typeface="Calibri" panose="020F0502020204030204"/>
              </a:rPr>
              <a:pPr defTabSz="880685">
                <a:defRPr/>
              </a:pPr>
              <a:t>71</a:t>
            </a:fld>
            <a:endParaRPr lang="en-US">
              <a:solidFill>
                <a:prstClr val="black"/>
              </a:solidFill>
              <a:latin typeface="Calibri" panose="020F0502020204030204"/>
            </a:endParaRPr>
          </a:p>
        </p:txBody>
      </p:sp>
    </p:spTree>
    <p:extLst>
      <p:ext uri="{BB962C8B-B14F-4D97-AF65-F5344CB8AC3E}">
        <p14:creationId xmlns:p14="http://schemas.microsoft.com/office/powerpoint/2010/main" val="2624857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72</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73</a:t>
            </a:fld>
            <a:endParaRPr lang="en-US">
              <a:solidFill>
                <a:prstClr val="black"/>
              </a:solidFill>
              <a:latin typeface="Calibri" panose="020F0502020204030204"/>
            </a:endParaRPr>
          </a:p>
        </p:txBody>
      </p:sp>
    </p:spTree>
    <p:extLst>
      <p:ext uri="{BB962C8B-B14F-4D97-AF65-F5344CB8AC3E}">
        <p14:creationId xmlns:p14="http://schemas.microsoft.com/office/powerpoint/2010/main" val="20655113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74</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75</a:t>
            </a:fld>
            <a:endParaRPr lang="en-US">
              <a:solidFill>
                <a:prstClr val="black"/>
              </a:solidFill>
              <a:latin typeface="Calibri" panose="020F0502020204030204"/>
            </a:endParaRPr>
          </a:p>
        </p:txBody>
      </p:sp>
    </p:spTree>
    <p:extLst>
      <p:ext uri="{BB962C8B-B14F-4D97-AF65-F5344CB8AC3E}">
        <p14:creationId xmlns:p14="http://schemas.microsoft.com/office/powerpoint/2010/main" val="20106575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76</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77</a:t>
            </a:fld>
            <a:endParaRPr lang="en-US">
              <a:solidFill>
                <a:prstClr val="black"/>
              </a:solidFill>
              <a:latin typeface="Calibri" panose="020F0502020204030204"/>
            </a:endParaRPr>
          </a:p>
        </p:txBody>
      </p:sp>
    </p:spTree>
    <p:extLst>
      <p:ext uri="{BB962C8B-B14F-4D97-AF65-F5344CB8AC3E}">
        <p14:creationId xmlns:p14="http://schemas.microsoft.com/office/powerpoint/2010/main" val="1626016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78</a:t>
            </a:fld>
            <a:endParaRPr lang="en-US">
              <a:solidFill>
                <a:prstClr val="black"/>
              </a:solidFill>
              <a:latin typeface="Calibri" panose="020F0502020204030204"/>
            </a:endParaRPr>
          </a:p>
        </p:txBody>
      </p:sp>
    </p:spTree>
    <p:extLst>
      <p:ext uri="{BB962C8B-B14F-4D97-AF65-F5344CB8AC3E}">
        <p14:creationId xmlns:p14="http://schemas.microsoft.com/office/powerpoint/2010/main" val="18676248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79</a:t>
            </a:fld>
            <a:endParaRPr lang="en-US">
              <a:solidFill>
                <a:prstClr val="black"/>
              </a:solidFill>
              <a:latin typeface="Calibri" panose="020F0502020204030204"/>
            </a:endParaRPr>
          </a:p>
        </p:txBody>
      </p:sp>
    </p:spTree>
    <p:extLst>
      <p:ext uri="{BB962C8B-B14F-4D97-AF65-F5344CB8AC3E}">
        <p14:creationId xmlns:p14="http://schemas.microsoft.com/office/powerpoint/2010/main" val="15078550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0050" cy="3082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80</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715963" y="1160463"/>
            <a:ext cx="5572125" cy="3135312"/>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82</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83</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84</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85</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86</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87</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88</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3243463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89</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90</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91</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92</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93</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94</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C5D2-F327-B11A-7276-FF7BCE83B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4DCA-D076-A2DA-5568-56E2F08B00D7}"/>
              </a:ext>
            </a:extLst>
          </p:cNvPr>
          <p:cNvSpPr>
            <a:spLocks noGrp="1" noRot="1" noChangeAspect="1"/>
          </p:cNvSpPr>
          <p:nvPr>
            <p:ph type="sldImg"/>
          </p:nvPr>
        </p:nvSpPr>
        <p:spPr>
          <a:xfrm>
            <a:off x="685800" y="1143000"/>
            <a:ext cx="5480050" cy="3082925"/>
          </a:xfrm>
        </p:spPr>
      </p:sp>
      <p:sp>
        <p:nvSpPr>
          <p:cNvPr id="3" name="Notes Placeholder 2">
            <a:extLst>
              <a:ext uri="{FF2B5EF4-FFF2-40B4-BE49-F238E27FC236}">
                <a16:creationId xmlns:a16="http://schemas.microsoft.com/office/drawing/2014/main" id="{C706BFC5-1464-C0C0-602A-B66A241E8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51E36-5A8B-89DF-47D3-973C1722E683}"/>
              </a:ext>
            </a:extLst>
          </p:cNvPr>
          <p:cNvSpPr>
            <a:spLocks noGrp="1"/>
          </p:cNvSpPr>
          <p:nvPr>
            <p:ph type="sldNum" sz="quarter" idx="5"/>
          </p:nvPr>
        </p:nvSpPr>
        <p:spPr/>
        <p:txBody>
          <a:bodyPr/>
          <a:lstStyle/>
          <a:p>
            <a:pPr defTabSz="913535">
              <a:defRPr/>
            </a:pPr>
            <a:fld id="{1BDB1076-FD98-4922-924C-29BA25843C39}" type="slidenum">
              <a:rPr lang="en-US">
                <a:solidFill>
                  <a:prstClr val="black"/>
                </a:solidFill>
                <a:latin typeface="Calibri" panose="020F0502020204030204"/>
              </a:rPr>
              <a:pPr defTabSz="913535">
                <a:defRPr/>
              </a:pPr>
              <a:t>95</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4031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FD377-3AC7-E905-61E5-DA28E1409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43684-7A24-559B-73DD-A4C1D0E5BE1A}"/>
              </a:ext>
            </a:extLst>
          </p:cNvPr>
          <p:cNvSpPr>
            <a:spLocks noGrp="1" noRot="1" noChangeAspect="1"/>
          </p:cNvSpPr>
          <p:nvPr>
            <p:ph type="sldImg"/>
          </p:nvPr>
        </p:nvSpPr>
        <p:spPr>
          <a:xfrm>
            <a:off x="715963" y="1160463"/>
            <a:ext cx="5572125" cy="3135312"/>
          </a:xfrm>
        </p:spPr>
      </p:sp>
      <p:sp>
        <p:nvSpPr>
          <p:cNvPr id="3" name="Notes Placeholder 2">
            <a:extLst>
              <a:ext uri="{FF2B5EF4-FFF2-40B4-BE49-F238E27FC236}">
                <a16:creationId xmlns:a16="http://schemas.microsoft.com/office/drawing/2014/main" id="{6F1932A3-4651-9BE3-2529-BABA755D25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C2717D-B5AB-FB1F-5C2D-DB9A65A19C44}"/>
              </a:ext>
            </a:extLst>
          </p:cNvPr>
          <p:cNvSpPr>
            <a:spLocks noGrp="1"/>
          </p:cNvSpPr>
          <p:nvPr>
            <p:ph type="sldNum" sz="quarter" idx="5"/>
          </p:nvPr>
        </p:nvSpPr>
        <p:spPr/>
        <p:txBody>
          <a:bodyPr/>
          <a:lstStyle/>
          <a:p>
            <a:pPr defTabSz="930892">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3744126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0069">
              <a:defRPr/>
            </a:pPr>
            <a:fld id="{AF6CE9F1-CE2A-46F2-B071-9C576E020B25}" type="slidenum">
              <a:rPr lang="en-US">
                <a:solidFill>
                  <a:prstClr val="black"/>
                </a:solidFill>
                <a:latin typeface="Calibri" panose="020F0502020204030204"/>
              </a:rPr>
              <a:pPr defTabSz="950069">
                <a:defRPr/>
              </a:pPr>
              <a:t>98</a:t>
            </a:fld>
            <a:endParaRPr lang="en-US">
              <a:solidFill>
                <a:prstClr val="black"/>
              </a:solidFill>
              <a:latin typeface="Calibri" panose="020F0502020204030204"/>
            </a:endParaRPr>
          </a:p>
        </p:txBody>
      </p:sp>
    </p:spTree>
    <p:extLst>
      <p:ext uri="{BB962C8B-B14F-4D97-AF65-F5344CB8AC3E}">
        <p14:creationId xmlns:p14="http://schemas.microsoft.com/office/powerpoint/2010/main" val="306979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2125" cy="3135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0892">
              <a:defRPr/>
            </a:pPr>
            <a:fld id="{1BDB1076-FD98-4922-924C-29BA25843C39}" type="slidenum">
              <a:rPr lang="en-US">
                <a:solidFill>
                  <a:prstClr val="black"/>
                </a:solidFill>
                <a:latin typeface="Calibri" panose="020F0502020204030204"/>
              </a:rPr>
              <a:pPr defTabSz="930892">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392297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5" y="2116183"/>
            <a:ext cx="5491571" cy="1514019"/>
          </a:xfrm>
          <a:prstGeom prst="rect">
            <a:avLst/>
          </a:prstGeom>
        </p:spPr>
        <p:txBody>
          <a:bodyPr lIns="0" tIns="0" rIns="0" bIns="0" anchor="b">
            <a:noAutofit/>
          </a:bodyPr>
          <a:lstStyle>
            <a:lvl1pPr algn="l">
              <a:defRPr sz="4500" b="1" i="0" spc="75" baseline="0">
                <a:solidFill>
                  <a:schemeClr val="bg1"/>
                </a:solidFill>
                <a:latin typeface="+mj-lt"/>
              </a:defRPr>
            </a:lvl1pPr>
          </a:lstStyle>
          <a:p>
            <a:r>
              <a:rPr lang="en-US"/>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a:solidFill>
            <a:srgbClr val="1B4388"/>
          </a:solidFill>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6" y="4549554"/>
            <a:ext cx="5491570" cy="953337"/>
          </a:xfrm>
        </p:spPr>
        <p:txBody>
          <a:bodyPr lIns="0" tIns="0" rIns="0" bIns="0">
            <a:noAutofit/>
          </a:bodyPr>
          <a:lstStyle>
            <a:lvl1pPr marL="0" indent="0">
              <a:buNone/>
              <a:defRPr sz="1350" b="0" i="0">
                <a:solidFill>
                  <a:srgbClr val="1B4388"/>
                </a:solidFill>
                <a:latin typeface="+mn-lt"/>
              </a:defRPr>
            </a:lvl1pPr>
            <a:lvl2pPr>
              <a:defRPr sz="3000"/>
            </a:lvl2pPr>
            <a:lvl3pPr>
              <a:defRPr sz="3000"/>
            </a:lvl3pPr>
            <a:lvl4pPr>
              <a:defRPr sz="3000"/>
            </a:lvl4pPr>
            <a:lvl5pPr>
              <a:defRPr sz="3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pic>
        <p:nvPicPr>
          <p:cNvPr id="5" name="Picture 4" descr="Blue text on a black background&#10;&#10;Description automatically generated">
            <a:extLst>
              <a:ext uri="{FF2B5EF4-FFF2-40B4-BE49-F238E27FC236}">
                <a16:creationId xmlns:a16="http://schemas.microsoft.com/office/drawing/2014/main" id="{2266D4FB-76F9-38E8-6765-410E345AAF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7300" y="5626315"/>
            <a:ext cx="2941326" cy="947930"/>
          </a:xfrm>
          <a:prstGeom prst="rect">
            <a:avLst/>
          </a:prstGeom>
        </p:spPr>
      </p:pic>
      <p:sp>
        <p:nvSpPr>
          <p:cNvPr id="7" name="TextBox 6">
            <a:extLst>
              <a:ext uri="{FF2B5EF4-FFF2-40B4-BE49-F238E27FC236}">
                <a16:creationId xmlns:a16="http://schemas.microsoft.com/office/drawing/2014/main" id="{38FAD7C6-D8E8-4F48-3736-AC43115E7B7C}"/>
              </a:ext>
            </a:extLst>
          </p:cNvPr>
          <p:cNvSpPr txBox="1"/>
          <p:nvPr userDrawn="1"/>
        </p:nvSpPr>
        <p:spPr>
          <a:xfrm>
            <a:off x="60325" y="6435745"/>
            <a:ext cx="546100" cy="230832"/>
          </a:xfrm>
          <a:prstGeom prst="rect">
            <a:avLst/>
          </a:prstGeom>
          <a:noFill/>
        </p:spPr>
        <p:txBody>
          <a:bodyPr wrap="square" rtlCol="0">
            <a:spAutoFit/>
          </a:bodyPr>
          <a:lstStyle/>
          <a:p>
            <a:fld id="{69ED933B-A7CD-470B-AE21-D4AB51555875}" type="slidenum">
              <a:rPr lang="en-US" sz="900" b="0" smtClean="0"/>
              <a:t>‹#›</a:t>
            </a:fld>
            <a:endParaRPr lang="en-US" sz="900" b="0"/>
          </a:p>
        </p:txBody>
      </p:sp>
      <p:sp>
        <p:nvSpPr>
          <p:cNvPr id="4" name="Google Shape;11;p1">
            <a:extLst>
              <a:ext uri="{FF2B5EF4-FFF2-40B4-BE49-F238E27FC236}">
                <a16:creationId xmlns:a16="http://schemas.microsoft.com/office/drawing/2014/main" id="{A8A193D4-8CE6-8F0B-67D6-C1370913562E}"/>
              </a:ext>
            </a:extLst>
          </p:cNvPr>
          <p:cNvSpPr txBox="1"/>
          <p:nvPr userDrawn="1"/>
        </p:nvSpPr>
        <p:spPr>
          <a:xfrm>
            <a:off x="9880030" y="0"/>
            <a:ext cx="2311971" cy="196185"/>
          </a:xfrm>
          <a:prstGeom prst="rect">
            <a:avLst/>
          </a:prstGeom>
          <a:noFill/>
          <a:ln>
            <a:noFill/>
          </a:ln>
        </p:spPr>
        <p:txBody>
          <a:bodyPr spcFirstLastPara="1" wrap="square" lIns="68569" tIns="68569" rIns="68569" bIns="68569" anchor="t" anchorCtr="0">
            <a:spAutoFit/>
          </a:bodyPr>
          <a:lstStyle/>
          <a:p>
            <a:pPr marL="0" lvl="0" indent="0" algn="r" rtl="0">
              <a:spcBef>
                <a:spcPts val="0"/>
              </a:spcBef>
              <a:spcAft>
                <a:spcPts val="0"/>
              </a:spcAft>
              <a:buNone/>
            </a:pPr>
            <a:r>
              <a:rPr lang="en" sz="375" b="1">
                <a:solidFill>
                  <a:srgbClr val="DC3545"/>
                </a:solidFill>
                <a:latin typeface="+mn-lt"/>
                <a:ea typeface="Roboto"/>
                <a:cs typeface="Arial" panose="020B0604020202020204" pitchFamily="34" charset="0"/>
                <a:sym typeface="Roboto"/>
              </a:rPr>
              <a:t>CONFIDENTIAL WORKING PAPERS OF THE GOVERNOR</a:t>
            </a:r>
            <a:endParaRPr sz="37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2830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fault 1_Short Logo">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3" y="990618"/>
            <a:ext cx="10847408" cy="4884224"/>
          </a:xfrm>
        </p:spPr>
        <p:txBody>
          <a:bodyPr>
            <a:normAutofit/>
          </a:bodyPr>
          <a:lstStyle>
            <a:lvl1pPr marL="0" indent="0">
              <a:buFontTx/>
              <a:buNone/>
              <a:defRPr sz="947" b="0">
                <a:latin typeface="Segoe UI" panose="020B0502040204020203" pitchFamily="34" charset="0"/>
                <a:ea typeface="Open Sans" panose="020B0606030504020204" pitchFamily="34" charset="0"/>
                <a:cs typeface="Segoe UI" panose="020B0502040204020203" pitchFamily="34" charset="0"/>
              </a:defRPr>
            </a:lvl1pPr>
            <a:lvl2pPr marL="439430" indent="-169012">
              <a:buFont typeface="Arial" panose="020B0604020202020204" pitchFamily="34" charset="0"/>
              <a:buChar char="•"/>
              <a:defRPr sz="947">
                <a:latin typeface="Segoe UI" panose="020B0502040204020203" pitchFamily="34" charset="0"/>
                <a:cs typeface="Segoe UI" panose="020B0502040204020203" pitchFamily="34" charset="0"/>
              </a:defRPr>
            </a:lvl2pPr>
            <a:lvl3pPr marL="709848" indent="-169012">
              <a:buFont typeface="Arial" panose="020B0604020202020204" pitchFamily="34" charset="0"/>
              <a:buChar char="•"/>
              <a:defRPr sz="947">
                <a:latin typeface="Segoe UI" panose="020B0502040204020203" pitchFamily="34" charset="0"/>
                <a:cs typeface="Segoe UI" panose="020B0502040204020203" pitchFamily="34" charset="0"/>
              </a:defRPr>
            </a:lvl3pPr>
            <a:lvl4pPr marL="980266" indent="-169012">
              <a:buFont typeface="Arial" panose="020B0604020202020204" pitchFamily="34" charset="0"/>
              <a:buChar char="•"/>
              <a:defRPr sz="947">
                <a:latin typeface="Segoe UI" panose="020B0502040204020203" pitchFamily="34" charset="0"/>
                <a:cs typeface="Segoe UI" panose="020B0502040204020203" pitchFamily="34" charset="0"/>
              </a:defRPr>
            </a:lvl4pPr>
            <a:lvl5pPr marL="1250684" indent="-169012">
              <a:buFont typeface="Arial" panose="020B0604020202020204" pitchFamily="34" charset="0"/>
              <a:buChar char="•"/>
              <a:defRPr sz="947">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5" y="6425727"/>
            <a:ext cx="546100" cy="230832"/>
          </a:xfrm>
          <a:prstGeom prst="rect">
            <a:avLst/>
          </a:prstGeom>
          <a:noFill/>
        </p:spPr>
        <p:txBody>
          <a:bodyPr wrap="square" rtlCol="0">
            <a:spAutoFit/>
          </a:bodyPr>
          <a:lstStyle/>
          <a:p>
            <a:fld id="{69ED933B-A7CD-470B-AE21-D4AB51555875}" type="slidenum">
              <a:rPr lang="en-US" sz="900" b="0" smtClean="0">
                <a:solidFill>
                  <a:schemeClr val="bg1"/>
                </a:solidFill>
              </a:rPr>
              <a:t>‹#›</a:t>
            </a:fld>
            <a:endParaRPr lang="en-US" sz="9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2" y="203948"/>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600" b="1" kern="0" cap="all" spc="148"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35209" lvl="0" indent="-135209"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1"/>
            <a:ext cx="10515600" cy="465425"/>
          </a:xfrm>
        </p:spPr>
        <p:txBody>
          <a:bodyPr>
            <a:normAutofit/>
          </a:bodyPr>
          <a:lstStyle>
            <a:lvl1pPr>
              <a:defRPr sz="18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79349015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194828078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p>
        </p:txBody>
      </p:sp>
      <p:sp>
        <p:nvSpPr>
          <p:cNvPr id="4" name="Footer Placeholder 3">
            <a:extLst>
              <a:ext uri="{FF2B5EF4-FFF2-40B4-BE49-F238E27FC236}">
                <a16:creationId xmlns:a16="http://schemas.microsoft.com/office/drawing/2014/main" id="{DB42D896-6ACC-40D7-8D8B-F9AF3E7DE1A1}"/>
              </a:ext>
            </a:extLst>
          </p:cNvPr>
          <p:cNvSpPr>
            <a:spLocks noGrp="1"/>
          </p:cNvSpPr>
          <p:nvPr>
            <p:ph type="ftr" sz="quarter" idx="12"/>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E69F7A1E-B7E2-4E9C-A66C-BCE08900C5F1}"/>
              </a:ext>
            </a:extLst>
          </p:cNvPr>
          <p:cNvSpPr>
            <a:spLocks noGrp="1"/>
          </p:cNvSpPr>
          <p:nvPr>
            <p:ph type="sldNum" sz="quarter" idx="13"/>
          </p:nvPr>
        </p:nvSpPr>
        <p:spPr>
          <a:xfrm>
            <a:off x="173736" y="6455664"/>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6" name="Picture 5">
            <a:extLst>
              <a:ext uri="{FF2B5EF4-FFF2-40B4-BE49-F238E27FC236}">
                <a16:creationId xmlns:a16="http://schemas.microsoft.com/office/drawing/2014/main" id="{5A0BC6AE-E29B-769C-4CFB-987C7D11A4D8}"/>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140426327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endParaRPr lang="en-US"/>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00510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endParaRPr lang="en-US"/>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209D529E-DB25-DE86-4D5D-9DA88842E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10117009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endParaRPr lang="en-US"/>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209D529E-DB25-DE86-4D5D-9DA88842E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10117009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FF46DFD4-BF8C-4939-874D-85B7DF956768}"/>
              </a:ext>
            </a:extLst>
          </p:cNvPr>
          <p:cNvSpPr>
            <a:spLocks noGrp="1"/>
          </p:cNvSpPr>
          <p:nvPr>
            <p:ph type="ftr" sz="quarter" idx="37"/>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7373856F-38E9-4BBF-93D8-0F8AC2E0E6C7}"/>
              </a:ext>
            </a:extLst>
          </p:cNvPr>
          <p:cNvSpPr>
            <a:spLocks noGrp="1"/>
          </p:cNvSpPr>
          <p:nvPr>
            <p:ph type="sldNum" sz="quarter" idx="38"/>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4651566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31E5E30C-0586-B8F2-21C6-9FA21C51CE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16598874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ECBD312A-D4B1-70FA-CEA8-A1D6FD9BB1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14082516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a:xfrm>
            <a:off x="1494790" y="6332220"/>
            <a:ext cx="1497330" cy="247651"/>
          </a:xfrm>
          <a:prstGeom prst="rect">
            <a:avLst/>
          </a:prstGeom>
        </p:spPr>
        <p:txBody>
          <a:bodyPr/>
          <a:lstStyle/>
          <a:p>
            <a:endParaRPr lang="en-US" b="0"/>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292725B7-72E9-F538-E83E-4EA76AE8A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13097494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 name="Picture 1" descr="A blue text on a black background&#10;&#10;Description automatically generated">
            <a:extLst>
              <a:ext uri="{FF2B5EF4-FFF2-40B4-BE49-F238E27FC236}">
                <a16:creationId xmlns:a16="http://schemas.microsoft.com/office/drawing/2014/main" id="{A4FA3848-8EE0-B7EA-63BA-6EDBDD475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3662633962"/>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efaul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2" name="Text Placeholder 10"/>
          <p:cNvSpPr>
            <a:spLocks noGrp="1"/>
          </p:cNvSpPr>
          <p:nvPr>
            <p:ph type="body" sz="quarter" idx="14"/>
          </p:nvPr>
        </p:nvSpPr>
        <p:spPr>
          <a:xfrm>
            <a:off x="328593" y="1564191"/>
            <a:ext cx="10847408" cy="4778420"/>
          </a:xfrm>
        </p:spPr>
        <p:txBody>
          <a:bodyPr>
            <a:normAutofit/>
          </a:bodyPr>
          <a:lstStyle>
            <a:lvl1pPr marL="0" indent="0">
              <a:buFontTx/>
              <a:buNone/>
              <a:defRPr sz="900" b="0">
                <a:latin typeface="Segoe UI" panose="020B0502040204020203" pitchFamily="34" charset="0"/>
                <a:ea typeface="Open Sans" panose="020B0606030504020204" pitchFamily="34" charset="0"/>
                <a:cs typeface="Segoe UI" panose="020B0502040204020203" pitchFamily="34" charset="0"/>
              </a:defRPr>
            </a:lvl1pPr>
            <a:lvl2pPr marL="439430" indent="-169012">
              <a:buFont typeface="Arial" panose="020B0604020202020204" pitchFamily="34" charset="0"/>
              <a:buChar char="•"/>
              <a:defRPr sz="900">
                <a:latin typeface="Segoe UI" panose="020B0502040204020203" pitchFamily="34" charset="0"/>
                <a:cs typeface="Segoe UI" panose="020B0502040204020203" pitchFamily="34" charset="0"/>
              </a:defRPr>
            </a:lvl2pPr>
            <a:lvl3pPr marL="709848" indent="-169012">
              <a:buFont typeface="Arial" panose="020B0604020202020204" pitchFamily="34" charset="0"/>
              <a:buChar char="•"/>
              <a:defRPr sz="900">
                <a:latin typeface="Segoe UI" panose="020B0502040204020203" pitchFamily="34" charset="0"/>
                <a:cs typeface="Segoe UI" panose="020B0502040204020203" pitchFamily="34" charset="0"/>
              </a:defRPr>
            </a:lvl3pPr>
            <a:lvl4pPr marL="980266" indent="-169012">
              <a:buFont typeface="Arial" panose="020B0604020202020204" pitchFamily="34" charset="0"/>
              <a:buChar char="•"/>
              <a:defRPr sz="900">
                <a:latin typeface="Segoe UI" panose="020B0502040204020203" pitchFamily="34" charset="0"/>
                <a:cs typeface="Segoe UI" panose="020B0502040204020203" pitchFamily="34" charset="0"/>
              </a:defRPr>
            </a:lvl4pPr>
            <a:lvl5pPr marL="1250684" indent="-169012">
              <a:buFont typeface="Arial" panose="020B0604020202020204" pitchFamily="34" charset="0"/>
              <a:buChar char="•"/>
              <a:defRPr sz="9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2" y="203948"/>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600" b="1" kern="0" cap="all" spc="148"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35209" lvl="0" indent="-135209"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1"/>
            <a:ext cx="10515600" cy="465425"/>
          </a:xfrm>
        </p:spPr>
        <p:txBody>
          <a:bodyPr>
            <a:normAutofit/>
          </a:bodyPr>
          <a:lstStyle>
            <a:lvl1pPr>
              <a:defRPr sz="18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2" y="922630"/>
            <a:ext cx="8981122" cy="548957"/>
          </a:xfrm>
        </p:spPr>
        <p:txBody>
          <a:bodyPr>
            <a:normAutofit/>
          </a:bodyPr>
          <a:lstStyle>
            <a:lvl1pPr marL="0" indent="0">
              <a:buNone/>
              <a:defRPr sz="1050"/>
            </a:lvl1pPr>
          </a:lstStyle>
          <a:p>
            <a:pPr lvl="0"/>
            <a:r>
              <a:rPr lang="en-US"/>
              <a:t>Click to edit Master text styles</a:t>
            </a:r>
          </a:p>
        </p:txBody>
      </p:sp>
      <p:sp>
        <p:nvSpPr>
          <p:cNvPr id="4" name="TextBox 3">
            <a:extLst>
              <a:ext uri="{FF2B5EF4-FFF2-40B4-BE49-F238E27FC236}">
                <a16:creationId xmlns:a16="http://schemas.microsoft.com/office/drawing/2014/main" id="{5895C03A-C6C5-B837-CDE9-870D899DFB67}"/>
              </a:ext>
            </a:extLst>
          </p:cNvPr>
          <p:cNvSpPr txBox="1"/>
          <p:nvPr userDrawn="1"/>
        </p:nvSpPr>
        <p:spPr>
          <a:xfrm>
            <a:off x="60325" y="6425727"/>
            <a:ext cx="546100" cy="230832"/>
          </a:xfrm>
          <a:prstGeom prst="rect">
            <a:avLst/>
          </a:prstGeom>
          <a:noFill/>
        </p:spPr>
        <p:txBody>
          <a:bodyPr wrap="square" rtlCol="0">
            <a:spAutoFit/>
          </a:bodyPr>
          <a:lstStyle/>
          <a:p>
            <a:fld id="{69ED933B-A7CD-470B-AE21-D4AB51555875}" type="slidenum">
              <a:rPr lang="en-US" sz="900" b="0" smtClean="0">
                <a:solidFill>
                  <a:schemeClr val="bg1"/>
                </a:solidFill>
              </a:rPr>
              <a:t>‹#›</a:t>
            </a:fld>
            <a:endParaRPr lang="en-US" sz="900" b="0">
              <a:solidFill>
                <a:schemeClr val="bg1"/>
              </a:solidFill>
            </a:endParaRPr>
          </a:p>
        </p:txBody>
      </p:sp>
      <p:sp>
        <p:nvSpPr>
          <p:cNvPr id="6" name="Google Shape;11;p1">
            <a:extLst>
              <a:ext uri="{FF2B5EF4-FFF2-40B4-BE49-F238E27FC236}">
                <a16:creationId xmlns:a16="http://schemas.microsoft.com/office/drawing/2014/main" id="{0C4514B1-2267-F883-0231-A1F0C872BDD4}"/>
              </a:ext>
            </a:extLst>
          </p:cNvPr>
          <p:cNvSpPr txBox="1"/>
          <p:nvPr userDrawn="1"/>
        </p:nvSpPr>
        <p:spPr>
          <a:xfrm>
            <a:off x="10311741" y="54065"/>
            <a:ext cx="1832759" cy="196185"/>
          </a:xfrm>
          <a:prstGeom prst="rect">
            <a:avLst/>
          </a:prstGeom>
          <a:solidFill>
            <a:schemeClr val="accent1">
              <a:lumMod val="20000"/>
              <a:lumOff val="80000"/>
              <a:alpha val="67000"/>
            </a:schemeClr>
          </a:solidFill>
          <a:ln>
            <a:noFill/>
          </a:ln>
        </p:spPr>
        <p:txBody>
          <a:bodyPr spcFirstLastPara="1" wrap="square" lIns="68569" tIns="68569" rIns="68569" bIns="68569" anchor="t" anchorCtr="0">
            <a:spAutoFit/>
          </a:bodyPr>
          <a:lstStyle/>
          <a:p>
            <a:pPr marL="0" lvl="0" indent="0" algn="r" rtl="0">
              <a:spcBef>
                <a:spcPts val="0"/>
              </a:spcBef>
              <a:spcAft>
                <a:spcPts val="0"/>
              </a:spcAft>
              <a:buNone/>
            </a:pPr>
            <a:r>
              <a:rPr lang="en" sz="375" b="1">
                <a:solidFill>
                  <a:srgbClr val="DC3545"/>
                </a:solidFill>
                <a:latin typeface="+mn-lt"/>
                <a:ea typeface="Roboto"/>
                <a:cs typeface="Arial" panose="020B0604020202020204" pitchFamily="34" charset="0"/>
                <a:sym typeface="Roboto"/>
              </a:rPr>
              <a:t>CONFIDENTIAL WORKING PAPERS OF THE GOVERNOR</a:t>
            </a:r>
            <a:endParaRPr sz="37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5047357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31E5E30C-0586-B8F2-21C6-9FA21C51CE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16598874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ECBD312A-D4B1-70FA-CEA8-A1D6FD9BB1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14082516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a:xfrm>
            <a:off x="1494790" y="6332220"/>
            <a:ext cx="1497330" cy="247651"/>
          </a:xfrm>
          <a:prstGeom prst="rect">
            <a:avLst/>
          </a:prstGeom>
        </p:spPr>
        <p:txBody>
          <a:bodyPr/>
          <a:lstStyle/>
          <a:p>
            <a:endParaRPr lang="en-US" b="0"/>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292725B7-72E9-F538-E83E-4EA76AE8A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13097494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 name="Picture 1" descr="A blue text on a black background&#10;&#10;Description automatically generated">
            <a:extLst>
              <a:ext uri="{FF2B5EF4-FFF2-40B4-BE49-F238E27FC236}">
                <a16:creationId xmlns:a16="http://schemas.microsoft.com/office/drawing/2014/main" id="{A4FA3848-8EE0-B7EA-63BA-6EDBDD475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3662633962"/>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a:solidFill>
            <a:srgbClr val="1B4388"/>
          </a:solidFill>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rgbClr val="1B4388"/>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pic>
        <p:nvPicPr>
          <p:cNvPr id="5" name="Picture 4" descr="Blue text on a black background&#10;&#10;Description automatically generated">
            <a:extLst>
              <a:ext uri="{FF2B5EF4-FFF2-40B4-BE49-F238E27FC236}">
                <a16:creationId xmlns:a16="http://schemas.microsoft.com/office/drawing/2014/main" id="{2266D4FB-76F9-38E8-6765-410E345AAF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7299" y="5626315"/>
            <a:ext cx="2941326" cy="947930"/>
          </a:xfrm>
          <a:prstGeom prst="rect">
            <a:avLst/>
          </a:prstGeom>
        </p:spPr>
      </p:pic>
      <p:sp>
        <p:nvSpPr>
          <p:cNvPr id="7" name="TextBox 6">
            <a:extLst>
              <a:ext uri="{FF2B5EF4-FFF2-40B4-BE49-F238E27FC236}">
                <a16:creationId xmlns:a16="http://schemas.microsoft.com/office/drawing/2014/main" id="{38FAD7C6-D8E8-4F48-3736-AC43115E7B7C}"/>
              </a:ext>
            </a:extLst>
          </p:cNvPr>
          <p:cNvSpPr txBox="1"/>
          <p:nvPr userDrawn="1"/>
        </p:nvSpPr>
        <p:spPr>
          <a:xfrm>
            <a:off x="60325" y="6435745"/>
            <a:ext cx="546100" cy="276999"/>
          </a:xfrm>
          <a:prstGeom prst="rect">
            <a:avLst/>
          </a:prstGeom>
          <a:noFill/>
        </p:spPr>
        <p:txBody>
          <a:bodyPr wrap="square" rtlCol="0">
            <a:spAutoFit/>
          </a:bodyPr>
          <a:lstStyle/>
          <a:p>
            <a:fld id="{69ED933B-A7CD-470B-AE21-D4AB51555875}" type="slidenum">
              <a:rPr lang="en-US" sz="1200" b="0" smtClean="0"/>
              <a:t>‹#›</a:t>
            </a:fld>
            <a:endParaRPr lang="en-US" sz="1200" b="0"/>
          </a:p>
        </p:txBody>
      </p:sp>
      <p:sp>
        <p:nvSpPr>
          <p:cNvPr id="4" name="Google Shape;11;p1">
            <a:extLst>
              <a:ext uri="{FF2B5EF4-FFF2-40B4-BE49-F238E27FC236}">
                <a16:creationId xmlns:a16="http://schemas.microsoft.com/office/drawing/2014/main" id="{A8A193D4-8CE6-8F0B-67D6-C1370913562E}"/>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9363928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F819255D-5501-9FF8-1E03-5C2A34165456}"/>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3" name="Rectangle 2">
            <a:extLst>
              <a:ext uri="{FF2B5EF4-FFF2-40B4-BE49-F238E27FC236}">
                <a16:creationId xmlns:a16="http://schemas.microsoft.com/office/drawing/2014/main" id="{CED2D97F-B032-2B30-D87A-D7D8604ECD86}"/>
              </a:ext>
            </a:extLst>
          </p:cNvPr>
          <p:cNvSpPr/>
          <p:nvPr userDrawn="1"/>
        </p:nvSpPr>
        <p:spPr>
          <a:xfrm>
            <a:off x="964023" y="1526283"/>
            <a:ext cx="1680347" cy="74926"/>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Demi"/>
              <a:ea typeface="+mn-ea"/>
              <a:cs typeface="+mn-cs"/>
            </a:endParaRPr>
          </a:p>
        </p:txBody>
      </p:sp>
      <p:sp>
        <p:nvSpPr>
          <p:cNvPr id="4" name="TextBox 3">
            <a:extLst>
              <a:ext uri="{FF2B5EF4-FFF2-40B4-BE49-F238E27FC236}">
                <a16:creationId xmlns:a16="http://schemas.microsoft.com/office/drawing/2014/main" id="{FFDF2173-2A91-EC3D-195A-83C7104AE079}"/>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2" name="Google Shape;11;p1">
            <a:extLst>
              <a:ext uri="{FF2B5EF4-FFF2-40B4-BE49-F238E27FC236}">
                <a16:creationId xmlns:a16="http://schemas.microsoft.com/office/drawing/2014/main" id="{306202C4-47E1-B825-287B-325B0D2DC92F}"/>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6641170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cxnSp>
        <p:nvCxnSpPr>
          <p:cNvPr id="3" name="Straight Connector 2">
            <a:extLst>
              <a:ext uri="{FF2B5EF4-FFF2-40B4-BE49-F238E27FC236}">
                <a16:creationId xmlns:a16="http://schemas.microsoft.com/office/drawing/2014/main" id="{8ED2577E-0E41-6FFD-4283-2B421DDC07D0}"/>
              </a:ext>
            </a:extLst>
          </p:cNvPr>
          <p:cNvCxnSpPr>
            <a:cxnSpLocks/>
          </p:cNvCxnSpPr>
          <p:nvPr userDrawn="1"/>
        </p:nvCxnSpPr>
        <p:spPr>
          <a:xfrm>
            <a:off x="9066711" y="4246123"/>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5" name="Text Placeholder 29">
            <a:extLst>
              <a:ext uri="{FF2B5EF4-FFF2-40B4-BE49-F238E27FC236}">
                <a16:creationId xmlns:a16="http://schemas.microsoft.com/office/drawing/2014/main" id="{9796126E-EE7F-3E68-94CC-91CEE2F5059A}"/>
              </a:ext>
            </a:extLst>
          </p:cNvPr>
          <p:cNvSpPr>
            <a:spLocks noGrp="1"/>
          </p:cNvSpPr>
          <p:nvPr>
            <p:ph type="body" sz="quarter" idx="25"/>
          </p:nvPr>
        </p:nvSpPr>
        <p:spPr>
          <a:xfrm>
            <a:off x="9066710" y="5125311"/>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9" name="Text Placeholder 29">
            <a:extLst>
              <a:ext uri="{FF2B5EF4-FFF2-40B4-BE49-F238E27FC236}">
                <a16:creationId xmlns:a16="http://schemas.microsoft.com/office/drawing/2014/main" id="{DE716A0B-8E2F-2DA0-1EBD-182936A36BE0}"/>
              </a:ext>
            </a:extLst>
          </p:cNvPr>
          <p:cNvSpPr>
            <a:spLocks noGrp="1"/>
          </p:cNvSpPr>
          <p:nvPr>
            <p:ph type="body" sz="quarter" idx="26"/>
          </p:nvPr>
        </p:nvSpPr>
        <p:spPr>
          <a:xfrm>
            <a:off x="9066710" y="4516815"/>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30" name="Google Shape;11;p1">
            <a:extLst>
              <a:ext uri="{FF2B5EF4-FFF2-40B4-BE49-F238E27FC236}">
                <a16:creationId xmlns:a16="http://schemas.microsoft.com/office/drawing/2014/main" id="{4C2F9025-AEDC-FC34-1268-1FE2E6F5AD38}"/>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461793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3" name="Google Shape;11;p1">
            <a:extLst>
              <a:ext uri="{FF2B5EF4-FFF2-40B4-BE49-F238E27FC236}">
                <a16:creationId xmlns:a16="http://schemas.microsoft.com/office/drawing/2014/main" id="{45ADDA1E-FE83-1682-2D00-E95D1B440530}"/>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717723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3" name="TextBox 2">
            <a:extLst>
              <a:ext uri="{FF2B5EF4-FFF2-40B4-BE49-F238E27FC236}">
                <a16:creationId xmlns:a16="http://schemas.microsoft.com/office/drawing/2014/main" id="{446143E5-6E9C-ED61-ABE7-9CF61695BA11}"/>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2" name="Google Shape;11;p1">
            <a:extLst>
              <a:ext uri="{FF2B5EF4-FFF2-40B4-BE49-F238E27FC236}">
                <a16:creationId xmlns:a16="http://schemas.microsoft.com/office/drawing/2014/main" id="{96504B10-E919-D8A0-3288-B983848619F8}"/>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9658835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1"/>
        </a:solidFill>
        <a:effectLst/>
      </p:bgPr>
    </p:bg>
    <p:spTree>
      <p:nvGrpSpPr>
        <p:cNvPr id="1" name=""/>
        <p:cNvGrpSpPr/>
        <p:nvPr/>
      </p:nvGrpSpPr>
      <p:grpSpPr>
        <a:xfrm>
          <a:off x="0" y="0"/>
          <a:ext cx="0" cy="0"/>
          <a:chOff x="0" y="0"/>
          <a:chExt cx="0" cy="0"/>
        </a:xfrm>
      </p:grpSpPr>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6105953" cy="725292"/>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a:grpSpLocks noChangeAspect="1"/>
          </p:cNvGrpSpPr>
          <p:nvPr userDrawn="1"/>
        </p:nvGrpSpPr>
        <p:grpSpPr>
          <a:xfrm>
            <a:off x="7661667" y="0"/>
            <a:ext cx="4530333" cy="2514600"/>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220307"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p>
        </p:txBody>
      </p:sp>
      <p:pic>
        <p:nvPicPr>
          <p:cNvPr id="3" name="Picture 2">
            <a:extLst>
              <a:ext uri="{FF2B5EF4-FFF2-40B4-BE49-F238E27FC236}">
                <a16:creationId xmlns:a16="http://schemas.microsoft.com/office/drawing/2014/main" id="{47E8AC3B-D55D-D32C-4F59-53D251B79280}"/>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4" name="TextBox 3">
            <a:extLst>
              <a:ext uri="{FF2B5EF4-FFF2-40B4-BE49-F238E27FC236}">
                <a16:creationId xmlns:a16="http://schemas.microsoft.com/office/drawing/2014/main" id="{C234EE0B-DFAF-9395-4B2E-34E8D7F2183D}"/>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2" name="Google Shape;11;p1">
            <a:extLst>
              <a:ext uri="{FF2B5EF4-FFF2-40B4-BE49-F238E27FC236}">
                <a16:creationId xmlns:a16="http://schemas.microsoft.com/office/drawing/2014/main" id="{807AF46C-4AD1-9A97-EF9F-3E767CDE29A4}"/>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2095383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2_Short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2" name="Text Placeholder 10"/>
          <p:cNvSpPr>
            <a:spLocks noGrp="1"/>
          </p:cNvSpPr>
          <p:nvPr>
            <p:ph type="body" sz="quarter" idx="14"/>
          </p:nvPr>
        </p:nvSpPr>
        <p:spPr>
          <a:xfrm>
            <a:off x="328593" y="1564191"/>
            <a:ext cx="10847408" cy="4778420"/>
          </a:xfrm>
        </p:spPr>
        <p:txBody>
          <a:bodyPr>
            <a:normAutofit/>
          </a:bodyPr>
          <a:lstStyle>
            <a:lvl1pPr marL="0" indent="0">
              <a:buFontTx/>
              <a:buNone/>
              <a:defRPr sz="900" b="0">
                <a:latin typeface="Segoe UI" panose="020B0502040204020203" pitchFamily="34" charset="0"/>
                <a:ea typeface="Open Sans" panose="020B0606030504020204" pitchFamily="34" charset="0"/>
                <a:cs typeface="Segoe UI" panose="020B0502040204020203" pitchFamily="34" charset="0"/>
              </a:defRPr>
            </a:lvl1pPr>
            <a:lvl2pPr marL="439430" indent="-169012">
              <a:buFont typeface="Arial" panose="020B0604020202020204" pitchFamily="34" charset="0"/>
              <a:buChar char="•"/>
              <a:defRPr sz="900">
                <a:latin typeface="Segoe UI" panose="020B0502040204020203" pitchFamily="34" charset="0"/>
                <a:cs typeface="Segoe UI" panose="020B0502040204020203" pitchFamily="34" charset="0"/>
              </a:defRPr>
            </a:lvl2pPr>
            <a:lvl3pPr marL="709848" indent="-169012">
              <a:buFont typeface="Arial" panose="020B0604020202020204" pitchFamily="34" charset="0"/>
              <a:buChar char="•"/>
              <a:defRPr sz="900">
                <a:latin typeface="Segoe UI" panose="020B0502040204020203" pitchFamily="34" charset="0"/>
                <a:cs typeface="Segoe UI" panose="020B0502040204020203" pitchFamily="34" charset="0"/>
              </a:defRPr>
            </a:lvl3pPr>
            <a:lvl4pPr marL="980266" indent="-169012">
              <a:buFont typeface="Arial" panose="020B0604020202020204" pitchFamily="34" charset="0"/>
              <a:buChar char="•"/>
              <a:defRPr sz="900">
                <a:latin typeface="Segoe UI" panose="020B0502040204020203" pitchFamily="34" charset="0"/>
                <a:cs typeface="Segoe UI" panose="020B0502040204020203" pitchFamily="34" charset="0"/>
              </a:defRPr>
            </a:lvl4pPr>
            <a:lvl5pPr marL="1250684" indent="-169012">
              <a:buFont typeface="Arial" panose="020B0604020202020204" pitchFamily="34" charset="0"/>
              <a:buChar char="•"/>
              <a:defRPr sz="9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2" y="203948"/>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600" b="1" kern="0" cap="all" spc="148"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35209" lvl="0" indent="-135209"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1"/>
            <a:ext cx="10515600" cy="465425"/>
          </a:xfrm>
        </p:spPr>
        <p:txBody>
          <a:bodyPr>
            <a:normAutofit/>
          </a:bodyPr>
          <a:lstStyle>
            <a:lvl1pPr>
              <a:defRPr sz="18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2" y="922630"/>
            <a:ext cx="8981122" cy="548957"/>
          </a:xfrm>
        </p:spPr>
        <p:txBody>
          <a:bodyPr>
            <a:normAutofit/>
          </a:bodyPr>
          <a:lstStyle>
            <a:lvl1pPr marL="0" indent="0">
              <a:buNone/>
              <a:defRPr sz="1050"/>
            </a:lvl1pPr>
          </a:lstStyle>
          <a:p>
            <a:pPr lvl="0"/>
            <a:r>
              <a:rPr lang="en-US"/>
              <a:t>Click to edit Master text styles</a:t>
            </a:r>
          </a:p>
        </p:txBody>
      </p:sp>
      <p:sp>
        <p:nvSpPr>
          <p:cNvPr id="4" name="TextBox 3">
            <a:extLst>
              <a:ext uri="{FF2B5EF4-FFF2-40B4-BE49-F238E27FC236}">
                <a16:creationId xmlns:a16="http://schemas.microsoft.com/office/drawing/2014/main" id="{5895C03A-C6C5-B837-CDE9-870D899DFB67}"/>
              </a:ext>
            </a:extLst>
          </p:cNvPr>
          <p:cNvSpPr txBox="1"/>
          <p:nvPr userDrawn="1"/>
        </p:nvSpPr>
        <p:spPr>
          <a:xfrm>
            <a:off x="60325" y="6425727"/>
            <a:ext cx="546100" cy="230832"/>
          </a:xfrm>
          <a:prstGeom prst="rect">
            <a:avLst/>
          </a:prstGeom>
          <a:noFill/>
        </p:spPr>
        <p:txBody>
          <a:bodyPr wrap="square" rtlCol="0">
            <a:spAutoFit/>
          </a:bodyPr>
          <a:lstStyle/>
          <a:p>
            <a:fld id="{69ED933B-A7CD-470B-AE21-D4AB51555875}" type="slidenum">
              <a:rPr lang="en-US" sz="900" b="0" smtClean="0">
                <a:solidFill>
                  <a:schemeClr val="bg1"/>
                </a:solidFill>
              </a:rPr>
              <a:t>‹#›</a:t>
            </a:fld>
            <a:endParaRPr lang="en-US" sz="900" b="0">
              <a:solidFill>
                <a:schemeClr val="bg1"/>
              </a:solidFill>
            </a:endParaRPr>
          </a:p>
        </p:txBody>
      </p:sp>
      <p:sp>
        <p:nvSpPr>
          <p:cNvPr id="3" name="Google Shape;11;p1">
            <a:extLst>
              <a:ext uri="{FF2B5EF4-FFF2-40B4-BE49-F238E27FC236}">
                <a16:creationId xmlns:a16="http://schemas.microsoft.com/office/drawing/2014/main" id="{E52E6024-A04D-2E84-8C78-BC6629716928}"/>
              </a:ext>
            </a:extLst>
          </p:cNvPr>
          <p:cNvSpPr txBox="1"/>
          <p:nvPr userDrawn="1"/>
        </p:nvSpPr>
        <p:spPr>
          <a:xfrm>
            <a:off x="10311741" y="54065"/>
            <a:ext cx="1832759" cy="196185"/>
          </a:xfrm>
          <a:prstGeom prst="rect">
            <a:avLst/>
          </a:prstGeom>
          <a:solidFill>
            <a:schemeClr val="accent1">
              <a:lumMod val="20000"/>
              <a:lumOff val="80000"/>
              <a:alpha val="67000"/>
            </a:schemeClr>
          </a:solidFill>
          <a:ln>
            <a:noFill/>
          </a:ln>
        </p:spPr>
        <p:txBody>
          <a:bodyPr spcFirstLastPara="1" wrap="square" lIns="68569" tIns="68569" rIns="68569" bIns="68569" anchor="t" anchorCtr="0">
            <a:spAutoFit/>
          </a:bodyPr>
          <a:lstStyle/>
          <a:p>
            <a:pPr marL="0" lvl="0" indent="0" algn="r" rtl="0">
              <a:spcBef>
                <a:spcPts val="0"/>
              </a:spcBef>
              <a:spcAft>
                <a:spcPts val="0"/>
              </a:spcAft>
              <a:buNone/>
            </a:pPr>
            <a:r>
              <a:rPr lang="en" sz="375" b="1">
                <a:solidFill>
                  <a:srgbClr val="DC3545"/>
                </a:solidFill>
                <a:latin typeface="+mn-lt"/>
                <a:ea typeface="Roboto"/>
                <a:cs typeface="Arial" panose="020B0604020202020204" pitchFamily="34" charset="0"/>
                <a:sym typeface="Roboto"/>
              </a:rPr>
              <a:t>CONFIDENTIAL WORKING PAPERS OF THE GOVERNOR</a:t>
            </a:r>
            <a:endParaRPr sz="37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4491789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0"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2" y="1"/>
            <a:ext cx="3918883"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7" name="Picture 6">
            <a:extLst>
              <a:ext uri="{FF2B5EF4-FFF2-40B4-BE49-F238E27FC236}">
                <a16:creationId xmlns:a16="http://schemas.microsoft.com/office/drawing/2014/main" id="{0A7967C6-4007-71C4-D957-48642C32CA73}"/>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7" y="3205174"/>
            <a:ext cx="4684990" cy="826999"/>
          </a:xfrm>
        </p:spPr>
        <p:txBody>
          <a:bodyPr>
            <a:normAutofit fontScale="90000"/>
          </a:bodyPr>
          <a:lstStyle/>
          <a:p>
            <a:r>
              <a:rPr lang="en-US">
                <a:solidFill>
                  <a:schemeClr val="tx1"/>
                </a:solidFill>
              </a:rPr>
              <a:t>Click to edit Master title style</a:t>
            </a:r>
          </a:p>
        </p:txBody>
      </p:sp>
      <p:sp>
        <p:nvSpPr>
          <p:cNvPr id="2" name="Google Shape;11;p1">
            <a:extLst>
              <a:ext uri="{FF2B5EF4-FFF2-40B4-BE49-F238E27FC236}">
                <a16:creationId xmlns:a16="http://schemas.microsoft.com/office/drawing/2014/main" id="{8E94E012-1B69-C892-F8D4-2FBC7D47B90C}"/>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2166396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ransition No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0"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2" y="1"/>
            <a:ext cx="3918883"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7" y="3205174"/>
            <a:ext cx="4684990" cy="826999"/>
          </a:xfrm>
        </p:spPr>
        <p:txBody>
          <a:bodyPr>
            <a:normAutofit fontScale="90000"/>
          </a:bodyPr>
          <a:lstStyle/>
          <a:p>
            <a:r>
              <a:rPr lang="en-US">
                <a:solidFill>
                  <a:schemeClr val="tx1"/>
                </a:solidFill>
              </a:rPr>
              <a:t>Click to edit Master title style</a:t>
            </a:r>
          </a:p>
        </p:txBody>
      </p:sp>
      <p:sp>
        <p:nvSpPr>
          <p:cNvPr id="2" name="Google Shape;11;p1">
            <a:extLst>
              <a:ext uri="{FF2B5EF4-FFF2-40B4-BE49-F238E27FC236}">
                <a16:creationId xmlns:a16="http://schemas.microsoft.com/office/drawing/2014/main" id="{C91C9CA4-2704-84D9-606E-BA407AE871A6}"/>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0651803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efault 1">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9" name="Picture 8">
            <a:extLst>
              <a:ext uri="{FF2B5EF4-FFF2-40B4-BE49-F238E27FC236}">
                <a16:creationId xmlns:a16="http://schemas.microsoft.com/office/drawing/2014/main" id="{44B7C244-11B9-EF5C-0843-7D44C38778F4}"/>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3" y="990618"/>
            <a:ext cx="10847408" cy="4884224"/>
          </a:xfrm>
        </p:spPr>
        <p:txBody>
          <a:bodyPr>
            <a:normAutofit/>
          </a:bodyPr>
          <a:lstStyle>
            <a:lvl1pPr marL="0" indent="0">
              <a:buFontTx/>
              <a:buNone/>
              <a:defRPr sz="1262"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62">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62">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62">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62">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7" name="Google Shape;11;p1">
            <a:extLst>
              <a:ext uri="{FF2B5EF4-FFF2-40B4-BE49-F238E27FC236}">
                <a16:creationId xmlns:a16="http://schemas.microsoft.com/office/drawing/2014/main" id="{BEF705F4-EEC3-74C3-004D-9AD44F6B8CF8}"/>
              </a:ext>
            </a:extLst>
          </p:cNvPr>
          <p:cNvSpPr txBox="1"/>
          <p:nvPr userDrawn="1"/>
        </p:nvSpPr>
        <p:spPr>
          <a:xfrm>
            <a:off x="10311740" y="54065"/>
            <a:ext cx="1832759" cy="261580"/>
          </a:xfrm>
          <a:prstGeom prst="rect">
            <a:avLst/>
          </a:prstGeom>
          <a:solidFill>
            <a:schemeClr val="accent1">
              <a:lumMod val="20000"/>
              <a:lumOff val="80000"/>
              <a:alpha val="67000"/>
            </a:schemeClr>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09434409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efault 1_Short Logo">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3" y="990618"/>
            <a:ext cx="10847408" cy="4884224"/>
          </a:xfrm>
        </p:spPr>
        <p:txBody>
          <a:bodyPr>
            <a:normAutofit/>
          </a:bodyPr>
          <a:lstStyle>
            <a:lvl1pPr marL="0" indent="0">
              <a:buFontTx/>
              <a:buNone/>
              <a:defRPr sz="1262"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62">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62">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62">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62">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F814651C-D757-46E9-0514-387F1595C944}"/>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803424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Defaul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 Placeholder 10"/>
          <p:cNvSpPr>
            <a:spLocks noGrp="1"/>
          </p:cNvSpPr>
          <p:nvPr>
            <p:ph type="body" sz="quarter" idx="14"/>
          </p:nvPr>
        </p:nvSpPr>
        <p:spPr>
          <a:xfrm>
            <a:off x="328593" y="1564191"/>
            <a:ext cx="10847408" cy="4778420"/>
          </a:xfrm>
        </p:spPr>
        <p:txBody>
          <a:bodyPr>
            <a:normAutofit/>
          </a:bodyPr>
          <a:lstStyle>
            <a:lvl1pPr marL="0" indent="0">
              <a:buFontTx/>
              <a:buNone/>
              <a:defRPr sz="1200"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00">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00">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00">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1" y="922629"/>
            <a:ext cx="8981122" cy="548957"/>
          </a:xfrm>
        </p:spPr>
        <p:txBody>
          <a:bodyPr>
            <a:normAutofit/>
          </a:bodyPr>
          <a:lstStyle>
            <a:lvl1pPr marL="0" indent="0">
              <a:buNone/>
              <a:defRPr sz="1400"/>
            </a:lvl1pPr>
          </a:lstStyle>
          <a:p>
            <a:pPr lvl="0"/>
            <a:r>
              <a:rPr lang="en-US"/>
              <a:t>Click to edit Master text styles</a:t>
            </a:r>
          </a:p>
        </p:txBody>
      </p:sp>
      <p:pic>
        <p:nvPicPr>
          <p:cNvPr id="3" name="Picture 2">
            <a:extLst>
              <a:ext uri="{FF2B5EF4-FFF2-40B4-BE49-F238E27FC236}">
                <a16:creationId xmlns:a16="http://schemas.microsoft.com/office/drawing/2014/main" id="{6FEB1DC1-E230-3FCC-0D07-F2CE5406F7F5}"/>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4" name="TextBox 3">
            <a:extLst>
              <a:ext uri="{FF2B5EF4-FFF2-40B4-BE49-F238E27FC236}">
                <a16:creationId xmlns:a16="http://schemas.microsoft.com/office/drawing/2014/main" id="{5895C03A-C6C5-B837-CDE9-870D899DFB67}"/>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6" name="Google Shape;11;p1">
            <a:extLst>
              <a:ext uri="{FF2B5EF4-FFF2-40B4-BE49-F238E27FC236}">
                <a16:creationId xmlns:a16="http://schemas.microsoft.com/office/drawing/2014/main" id="{0C4514B1-2267-F883-0231-A1F0C872BDD4}"/>
              </a:ext>
            </a:extLst>
          </p:cNvPr>
          <p:cNvSpPr txBox="1"/>
          <p:nvPr userDrawn="1"/>
        </p:nvSpPr>
        <p:spPr>
          <a:xfrm>
            <a:off x="10311740" y="54065"/>
            <a:ext cx="1832759" cy="261580"/>
          </a:xfrm>
          <a:prstGeom prst="rect">
            <a:avLst/>
          </a:prstGeom>
          <a:solidFill>
            <a:schemeClr val="accent1">
              <a:lumMod val="20000"/>
              <a:lumOff val="80000"/>
              <a:alpha val="67000"/>
            </a:schemeClr>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8187736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efault 2_Short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 Placeholder 10"/>
          <p:cNvSpPr>
            <a:spLocks noGrp="1"/>
          </p:cNvSpPr>
          <p:nvPr>
            <p:ph type="body" sz="quarter" idx="14"/>
          </p:nvPr>
        </p:nvSpPr>
        <p:spPr>
          <a:xfrm>
            <a:off x="328593" y="1564191"/>
            <a:ext cx="10847408" cy="4778420"/>
          </a:xfrm>
        </p:spPr>
        <p:txBody>
          <a:bodyPr>
            <a:normAutofit/>
          </a:bodyPr>
          <a:lstStyle>
            <a:lvl1pPr marL="0" indent="0">
              <a:buFontTx/>
              <a:buNone/>
              <a:defRPr sz="1200"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00">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00">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00">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1" y="922629"/>
            <a:ext cx="8981122" cy="548957"/>
          </a:xfrm>
        </p:spPr>
        <p:txBody>
          <a:bodyPr>
            <a:normAutofit/>
          </a:bodyPr>
          <a:lstStyle>
            <a:lvl1pPr marL="0" indent="0">
              <a:buNone/>
              <a:defRPr sz="1400"/>
            </a:lvl1pPr>
          </a:lstStyle>
          <a:p>
            <a:pPr lvl="0"/>
            <a:r>
              <a:rPr lang="en-US"/>
              <a:t>Click to edit Master text styles</a:t>
            </a:r>
          </a:p>
        </p:txBody>
      </p:sp>
      <p:sp>
        <p:nvSpPr>
          <p:cNvPr id="4" name="TextBox 3">
            <a:extLst>
              <a:ext uri="{FF2B5EF4-FFF2-40B4-BE49-F238E27FC236}">
                <a16:creationId xmlns:a16="http://schemas.microsoft.com/office/drawing/2014/main" id="{5895C03A-C6C5-B837-CDE9-870D899DFB67}"/>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3" name="Google Shape;11;p1">
            <a:extLst>
              <a:ext uri="{FF2B5EF4-FFF2-40B4-BE49-F238E27FC236}">
                <a16:creationId xmlns:a16="http://schemas.microsoft.com/office/drawing/2014/main" id="{E52E6024-A04D-2E84-8C78-BC6629716928}"/>
              </a:ext>
            </a:extLst>
          </p:cNvPr>
          <p:cNvSpPr txBox="1"/>
          <p:nvPr userDrawn="1"/>
        </p:nvSpPr>
        <p:spPr>
          <a:xfrm>
            <a:off x="10311740" y="54065"/>
            <a:ext cx="1832759" cy="261580"/>
          </a:xfrm>
          <a:prstGeom prst="rect">
            <a:avLst/>
          </a:prstGeom>
          <a:solidFill>
            <a:schemeClr val="accent1">
              <a:lumMod val="20000"/>
              <a:lumOff val="80000"/>
              <a:alpha val="67000"/>
            </a:schemeClr>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pic>
        <p:nvPicPr>
          <p:cNvPr id="7" name="Picture 6">
            <a:extLst>
              <a:ext uri="{FF2B5EF4-FFF2-40B4-BE49-F238E27FC236}">
                <a16:creationId xmlns:a16="http://schemas.microsoft.com/office/drawing/2014/main" id="{89E0DCCB-E9B0-8DEF-53EC-FF48C5D2F7D0}"/>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27567003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6367055" y="2116184"/>
            <a:ext cx="5491572" cy="1514020"/>
          </a:xfrm>
          <a:prstGeom prst="rect">
            <a:avLst/>
          </a:prstGeom>
        </p:spPr>
        <p:txBody>
          <a:bodyPr lIns="0" tIns="0" rIns="0" bIns="0" anchor="b"/>
          <a:lstStyle>
            <a:lvl1pPr>
              <a:defRPr sz="6000">
                <a:solidFill>
                  <a:srgbClr val="000000"/>
                </a:solidFill>
              </a:defRPr>
            </a:lvl1pPr>
          </a:lstStyle>
          <a:p>
            <a:r>
              <a:t>Title Text</a:t>
            </a:r>
          </a:p>
        </p:txBody>
      </p:sp>
      <p:grpSp>
        <p:nvGrpSpPr>
          <p:cNvPr id="18" name="Group 8"/>
          <p:cNvGrpSpPr/>
          <p:nvPr/>
        </p:nvGrpSpPr>
        <p:grpSpPr>
          <a:xfrm>
            <a:off x="2" y="758752"/>
            <a:ext cx="6099249" cy="6097532"/>
            <a:chOff x="0" y="0"/>
            <a:chExt cx="6099248" cy="6097531"/>
          </a:xfrm>
        </p:grpSpPr>
        <p:sp>
          <p:nvSpPr>
            <p:cNvPr id="15" name="Freeform 9"/>
            <p:cNvSpPr/>
            <p:nvPr/>
          </p:nvSpPr>
          <p:spPr>
            <a:xfrm>
              <a:off x="0" y="0"/>
              <a:ext cx="3073679" cy="40982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9"/>
                  </a:lnTo>
                  <a:lnTo>
                    <a:pt x="14392" y="21600"/>
                  </a:lnTo>
                  <a:lnTo>
                    <a:pt x="21600" y="16195"/>
                  </a:lnTo>
                  <a:lnTo>
                    <a:pt x="0" y="0"/>
                  </a:lnTo>
                  <a:close/>
                </a:path>
              </a:pathLst>
            </a:custGeom>
            <a:solidFill>
              <a:srgbClr val="1B4388"/>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16" name="Freeform 10"/>
            <p:cNvSpPr/>
            <p:nvPr/>
          </p:nvSpPr>
          <p:spPr>
            <a:xfrm>
              <a:off x="0" y="4103380"/>
              <a:ext cx="1994713" cy="199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A22844"/>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17" name="Freeform 11"/>
            <p:cNvSpPr/>
            <p:nvPr/>
          </p:nvSpPr>
          <p:spPr>
            <a:xfrm>
              <a:off x="2097797" y="4098227"/>
              <a:ext cx="4001452" cy="199930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05" y="0"/>
                  </a:lnTo>
                  <a:lnTo>
                    <a:pt x="0" y="21600"/>
                  </a:lnTo>
                  <a:lnTo>
                    <a:pt x="21600" y="21600"/>
                  </a:lnTo>
                </a:path>
              </a:pathLst>
            </a:custGeom>
            <a:solidFill>
              <a:srgbClr val="F18C20"/>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grpSp>
      <p:sp>
        <p:nvSpPr>
          <p:cNvPr id="19" name="Body Level One…"/>
          <p:cNvSpPr txBox="1">
            <a:spLocks noGrp="1"/>
          </p:cNvSpPr>
          <p:nvPr>
            <p:ph type="body" sz="quarter" idx="1"/>
          </p:nvPr>
        </p:nvSpPr>
        <p:spPr>
          <a:xfrm>
            <a:off x="6367055" y="4549554"/>
            <a:ext cx="5491572" cy="953339"/>
          </a:xfrm>
          <a:prstGeom prst="rect">
            <a:avLst/>
          </a:prstGeom>
        </p:spPr>
        <p:txBody>
          <a:bodyPr lIns="0" tIns="0" rIns="0" bIns="0"/>
          <a:lstStyle>
            <a:lvl1pPr>
              <a:defRPr sz="1800">
                <a:solidFill>
                  <a:srgbClr val="1B4388"/>
                </a:solidFill>
              </a:defRPr>
            </a:lvl1pPr>
            <a:lvl2pPr marL="560083" indent="-102872">
              <a:defRPr sz="1800">
                <a:solidFill>
                  <a:srgbClr val="1B4388"/>
                </a:solidFill>
              </a:defRPr>
            </a:lvl2pPr>
            <a:lvl3pPr marL="1017294" indent="-102872">
              <a:defRPr sz="1800">
                <a:solidFill>
                  <a:srgbClr val="1B4388"/>
                </a:solidFill>
              </a:defRPr>
            </a:lvl3pPr>
            <a:lvl4pPr marL="1474506" indent="-102872">
              <a:defRPr sz="1800">
                <a:solidFill>
                  <a:srgbClr val="1B4388"/>
                </a:solidFill>
              </a:defRPr>
            </a:lvl4pPr>
            <a:lvl5pPr marL="1931717" indent="-102872">
              <a:defRPr sz="1800">
                <a:solidFill>
                  <a:srgbClr val="1B4388"/>
                </a:solidFill>
              </a:defRPr>
            </a:lvl5pPr>
          </a:lstStyle>
          <a:p>
            <a:r>
              <a:t>Body Level One</a:t>
            </a:r>
          </a:p>
          <a:p>
            <a:pPr lvl="1"/>
            <a:r>
              <a:t>Body Level Two</a:t>
            </a:r>
          </a:p>
          <a:p>
            <a:pPr lvl="2"/>
            <a:r>
              <a:t>Body Level Three</a:t>
            </a:r>
          </a:p>
          <a:p>
            <a:pPr lvl="3"/>
            <a:r>
              <a:t>Body Level Four</a:t>
            </a:r>
          </a:p>
          <a:p>
            <a:pPr lvl="4"/>
            <a:r>
              <a:t>Body Level Five</a:t>
            </a:r>
          </a:p>
        </p:txBody>
      </p:sp>
      <p:sp>
        <p:nvSpPr>
          <p:cNvPr id="20" name="Straight Connector 12"/>
          <p:cNvSpPr/>
          <p:nvPr/>
        </p:nvSpPr>
        <p:spPr>
          <a:xfrm>
            <a:off x="6367055" y="4252109"/>
            <a:ext cx="2133602" cy="3992"/>
          </a:xfrm>
          <a:prstGeom prst="line">
            <a:avLst/>
          </a:prstGeom>
          <a:ln w="101600">
            <a:solidFill>
              <a:srgbClr val="A22844"/>
            </a:solidFill>
            <a:miter/>
          </a:ln>
        </p:spPr>
        <p:txBody>
          <a:bodyPr lIns="45718" tIns="45718" rIns="45718" bIns="45718"/>
          <a:lstStyle/>
          <a:p>
            <a:endParaRPr/>
          </a:p>
        </p:txBody>
      </p:sp>
      <p:pic>
        <p:nvPicPr>
          <p:cNvPr id="21" name="Picture 4" descr="Picture 4"/>
          <p:cNvPicPr>
            <a:picLocks noChangeAspect="1"/>
          </p:cNvPicPr>
          <p:nvPr/>
        </p:nvPicPr>
        <p:blipFill>
          <a:blip r:embed="rId2"/>
          <a:stretch>
            <a:fillRect/>
          </a:stretch>
        </p:blipFill>
        <p:spPr>
          <a:xfrm>
            <a:off x="8917299" y="5626315"/>
            <a:ext cx="2941328" cy="947932"/>
          </a:xfrm>
          <a:prstGeom prst="rect">
            <a:avLst/>
          </a:prstGeom>
          <a:ln w="12700">
            <a:miter lim="400000"/>
          </a:ln>
        </p:spPr>
      </p:pic>
      <p:sp>
        <p:nvSpPr>
          <p:cNvPr id="22" name="Google Shape;11;p1"/>
          <p:cNvSpPr txBox="1"/>
          <p:nvPr/>
        </p:nvSpPr>
        <p:spPr>
          <a:xfrm>
            <a:off x="9880030" y="1"/>
            <a:ext cx="2311972" cy="259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r">
              <a:defRPr sz="500" b="1">
                <a:solidFill>
                  <a:srgbClr val="DC3545"/>
                </a:solidFill>
                <a:latin typeface="Segoe UI"/>
                <a:ea typeface="Segoe UI"/>
                <a:cs typeface="Segoe UI"/>
                <a:sym typeface="Segoe UI"/>
              </a:defRPr>
            </a:lvl1pPr>
          </a:lstStyle>
          <a:p>
            <a:r>
              <a:t>CONFIDENTIAL WORKING PAPERS OF THE GOVERNOR</a:t>
            </a:r>
          </a:p>
        </p:txBody>
      </p:sp>
      <p:sp>
        <p:nvSpPr>
          <p:cNvPr id="23" name="Slide Number"/>
          <p:cNvSpPr txBox="1">
            <a:spLocks noGrp="1"/>
          </p:cNvSpPr>
          <p:nvPr>
            <p:ph type="sldNum" sz="quarter" idx="2"/>
          </p:nvPr>
        </p:nvSpPr>
        <p:spPr>
          <a:xfrm>
            <a:off x="60325" y="6435745"/>
            <a:ext cx="297913" cy="281939"/>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773232077"/>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30" name="Title Text"/>
          <p:cNvSpPr txBox="1">
            <a:spLocks noGrp="1"/>
          </p:cNvSpPr>
          <p:nvPr>
            <p:ph type="title"/>
          </p:nvPr>
        </p:nvSpPr>
        <p:spPr>
          <a:xfrm>
            <a:off x="964023" y="879065"/>
            <a:ext cx="4941478" cy="610865"/>
          </a:xfrm>
          <a:prstGeom prst="rect">
            <a:avLst/>
          </a:prstGeom>
        </p:spPr>
        <p:txBody>
          <a:bodyPr lIns="0" tIns="0" rIns="0" bIns="0" anchor="b"/>
          <a:lstStyle>
            <a:lvl1pPr>
              <a:defRPr sz="4400">
                <a:solidFill>
                  <a:srgbClr val="000000"/>
                </a:solidFill>
              </a:defRPr>
            </a:lvl1pPr>
          </a:lstStyle>
          <a:p>
            <a:r>
              <a:t>Title Text</a:t>
            </a:r>
          </a:p>
        </p:txBody>
      </p:sp>
      <p:pic>
        <p:nvPicPr>
          <p:cNvPr id="31" name="Picture 6" descr="Picture 6"/>
          <p:cNvPicPr>
            <a:picLocks noChangeAspect="1"/>
          </p:cNvPicPr>
          <p:nvPr/>
        </p:nvPicPr>
        <p:blipFill>
          <a:blip r:embed="rId2"/>
          <a:stretch>
            <a:fillRect/>
          </a:stretch>
        </p:blipFill>
        <p:spPr>
          <a:xfrm>
            <a:off x="11038839" y="6387710"/>
            <a:ext cx="977465" cy="315019"/>
          </a:xfrm>
          <a:prstGeom prst="rect">
            <a:avLst/>
          </a:prstGeom>
          <a:ln w="12700">
            <a:miter lim="400000"/>
          </a:ln>
        </p:spPr>
      </p:pic>
      <p:sp>
        <p:nvSpPr>
          <p:cNvPr id="32" name="Rectangle 2"/>
          <p:cNvSpPr/>
          <p:nvPr/>
        </p:nvSpPr>
        <p:spPr>
          <a:xfrm>
            <a:off x="964023" y="1526283"/>
            <a:ext cx="1680349" cy="74926"/>
          </a:xfrm>
          <a:prstGeom prst="rect">
            <a:avLst/>
          </a:prstGeom>
          <a:gradFill>
            <a:gsLst>
              <a:gs pos="0">
                <a:srgbClr val="001F56"/>
              </a:gs>
              <a:gs pos="35000">
                <a:srgbClr val="002C7D"/>
              </a:gs>
              <a:gs pos="100000">
                <a:srgbClr val="223F8E"/>
              </a:gs>
            </a:gsLst>
            <a:lin ang="10800000"/>
          </a:gradFill>
          <a:ln w="12700">
            <a:miter lim="400000"/>
          </a:ln>
        </p:spPr>
        <p:txBody>
          <a:bodyPr lIns="45718" tIns="45718" rIns="45718" bIns="45718" anchor="ctr"/>
          <a:lstStyle/>
          <a:p>
            <a:pPr algn="ctr" defTabSz="914421">
              <a:defRPr b="1">
                <a:solidFill>
                  <a:srgbClr val="FFFFFF"/>
                </a:solidFill>
                <a:latin typeface="Franklin Gothic Demi"/>
                <a:ea typeface="Franklin Gothic Demi"/>
                <a:cs typeface="Franklin Gothic Demi"/>
                <a:sym typeface="Franklin Gothic Demi"/>
              </a:defRPr>
            </a:pPr>
            <a:endParaRPr/>
          </a:p>
        </p:txBody>
      </p:sp>
      <p:sp>
        <p:nvSpPr>
          <p:cNvPr id="33" name="Google Shape;11;p1"/>
          <p:cNvSpPr txBox="1"/>
          <p:nvPr/>
        </p:nvSpPr>
        <p:spPr>
          <a:xfrm>
            <a:off x="9880030" y="1"/>
            <a:ext cx="2311972" cy="259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r">
              <a:defRPr sz="500" b="1">
                <a:solidFill>
                  <a:srgbClr val="DC3545"/>
                </a:solidFill>
                <a:latin typeface="Segoe UI"/>
                <a:ea typeface="Segoe UI"/>
                <a:cs typeface="Segoe UI"/>
                <a:sym typeface="Segoe UI"/>
              </a:defRPr>
            </a:lvl1pPr>
          </a:lstStyle>
          <a:p>
            <a:r>
              <a:t>CONFIDENTIAL WORKING PAPERS OF THE GOVERNOR</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797939"/>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Agenda 6">
    <p:spTree>
      <p:nvGrpSpPr>
        <p:cNvPr id="1" name=""/>
        <p:cNvGrpSpPr/>
        <p:nvPr/>
      </p:nvGrpSpPr>
      <p:grpSpPr>
        <a:xfrm>
          <a:off x="0" y="0"/>
          <a:ext cx="0" cy="0"/>
          <a:chOff x="0" y="0"/>
          <a:chExt cx="0" cy="0"/>
        </a:xfrm>
      </p:grpSpPr>
      <p:grpSp>
        <p:nvGrpSpPr>
          <p:cNvPr id="46" name="Group 5"/>
          <p:cNvGrpSpPr/>
          <p:nvPr/>
        </p:nvGrpSpPr>
        <p:grpSpPr>
          <a:xfrm>
            <a:off x="6362701" y="-3"/>
            <a:ext cx="5829301" cy="3235608"/>
            <a:chOff x="0" y="-1"/>
            <a:chExt cx="5829299" cy="3235606"/>
          </a:xfrm>
        </p:grpSpPr>
        <p:sp>
          <p:nvSpPr>
            <p:cNvPr id="41" name="AutoShape 24"/>
            <p:cNvSpPr/>
            <p:nvPr/>
          </p:nvSpPr>
          <p:spPr>
            <a:xfrm>
              <a:off x="0" y="-2"/>
              <a:ext cx="3883667" cy="3235607"/>
            </a:xfrm>
            <a:custGeom>
              <a:avLst/>
              <a:gdLst/>
              <a:ahLst/>
              <a:cxnLst>
                <a:cxn ang="0">
                  <a:pos x="wd2" y="hd2"/>
                </a:cxn>
                <a:cxn ang="5400000">
                  <a:pos x="wd2" y="hd2"/>
                </a:cxn>
                <a:cxn ang="10800000">
                  <a:pos x="wd2" y="hd2"/>
                </a:cxn>
                <a:cxn ang="16200000">
                  <a:pos x="wd2" y="hd2"/>
                </a:cxn>
              </a:cxnLst>
              <a:rect l="0" t="0" r="r" b="b"/>
              <a:pathLst>
                <a:path w="21600" h="21600" extrusionOk="0">
                  <a:moveTo>
                    <a:pt x="10785" y="4284"/>
                  </a:moveTo>
                  <a:lnTo>
                    <a:pt x="7210" y="0"/>
                  </a:lnTo>
                  <a:lnTo>
                    <a:pt x="0" y="0"/>
                  </a:lnTo>
                  <a:lnTo>
                    <a:pt x="7174" y="8611"/>
                  </a:lnTo>
                  <a:lnTo>
                    <a:pt x="10785" y="4284"/>
                  </a:lnTo>
                  <a:moveTo>
                    <a:pt x="21600" y="17273"/>
                  </a:moveTo>
                  <a:lnTo>
                    <a:pt x="17995" y="12946"/>
                  </a:lnTo>
                  <a:lnTo>
                    <a:pt x="14390" y="17273"/>
                  </a:lnTo>
                  <a:lnTo>
                    <a:pt x="17995" y="21600"/>
                  </a:lnTo>
                  <a:lnTo>
                    <a:pt x="21600" y="17273"/>
                  </a:lnTo>
                </a:path>
              </a:pathLst>
            </a:custGeom>
            <a:solidFill>
              <a:srgbClr val="1B4388"/>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42" name="Freeform 7"/>
            <p:cNvSpPr/>
            <p:nvPr/>
          </p:nvSpPr>
          <p:spPr>
            <a:xfrm>
              <a:off x="641667" y="1289897"/>
              <a:ext cx="1945636" cy="1945708"/>
            </a:xfrm>
            <a:custGeom>
              <a:avLst/>
              <a:gdLst/>
              <a:ahLst/>
              <a:cxnLst>
                <a:cxn ang="0">
                  <a:pos x="wd2" y="hd2"/>
                </a:cxn>
                <a:cxn ang="5400000">
                  <a:pos x="wd2" y="hd2"/>
                </a:cxn>
                <a:cxn ang="10800000">
                  <a:pos x="wd2" y="hd2"/>
                </a:cxn>
                <a:cxn ang="16200000">
                  <a:pos x="wd2" y="hd2"/>
                </a:cxn>
              </a:cxnLst>
              <a:rect l="0" t="0" r="r" b="b"/>
              <a:pathLst>
                <a:path w="21600" h="21600" extrusionOk="0">
                  <a:moveTo>
                    <a:pt x="7196" y="0"/>
                  </a:moveTo>
                  <a:lnTo>
                    <a:pt x="0" y="7208"/>
                  </a:lnTo>
                  <a:lnTo>
                    <a:pt x="14404" y="21600"/>
                  </a:lnTo>
                  <a:lnTo>
                    <a:pt x="21600" y="14404"/>
                  </a:lnTo>
                  <a:lnTo>
                    <a:pt x="7196" y="0"/>
                  </a:lnTo>
                  <a:close/>
                </a:path>
              </a:pathLst>
            </a:custGeom>
            <a:solidFill>
              <a:srgbClr val="F18C20"/>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43" name="Freeform 8"/>
            <p:cNvSpPr/>
            <p:nvPr/>
          </p:nvSpPr>
          <p:spPr>
            <a:xfrm>
              <a:off x="2592729" y="-1"/>
              <a:ext cx="1284423" cy="6416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791" y="21600"/>
                  </a:lnTo>
                  <a:lnTo>
                    <a:pt x="21600" y="0"/>
                  </a:lnTo>
                  <a:close/>
                </a:path>
              </a:pathLst>
            </a:custGeom>
            <a:solidFill>
              <a:srgbClr val="1B4388"/>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44" name="Freeform 9"/>
            <p:cNvSpPr/>
            <p:nvPr/>
          </p:nvSpPr>
          <p:spPr>
            <a:xfrm>
              <a:off x="1289849" y="641691"/>
              <a:ext cx="1945636" cy="1945708"/>
            </a:xfrm>
            <a:custGeom>
              <a:avLst/>
              <a:gdLst/>
              <a:ahLst/>
              <a:cxnLst>
                <a:cxn ang="0">
                  <a:pos x="wd2" y="hd2"/>
                </a:cxn>
                <a:cxn ang="5400000">
                  <a:pos x="wd2" y="hd2"/>
                </a:cxn>
                <a:cxn ang="10800000">
                  <a:pos x="wd2" y="hd2"/>
                </a:cxn>
                <a:cxn ang="16200000">
                  <a:pos x="wd2" y="hd2"/>
                </a:cxn>
              </a:cxnLst>
              <a:rect l="0" t="0" r="r" b="b"/>
              <a:pathLst>
                <a:path w="21600" h="21600" extrusionOk="0">
                  <a:moveTo>
                    <a:pt x="7208" y="0"/>
                  </a:moveTo>
                  <a:lnTo>
                    <a:pt x="0" y="7196"/>
                  </a:lnTo>
                  <a:lnTo>
                    <a:pt x="14404" y="21600"/>
                  </a:lnTo>
                  <a:lnTo>
                    <a:pt x="21600" y="14404"/>
                  </a:lnTo>
                  <a:lnTo>
                    <a:pt x="7208" y="0"/>
                  </a:lnTo>
                  <a:close/>
                </a:path>
              </a:pathLst>
            </a:custGeom>
            <a:solidFill>
              <a:srgbClr val="A22844"/>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45" name="Freeform 10"/>
            <p:cNvSpPr/>
            <p:nvPr/>
          </p:nvSpPr>
          <p:spPr>
            <a:xfrm>
              <a:off x="3235483" y="641691"/>
              <a:ext cx="2593817" cy="2593915"/>
            </a:xfrm>
            <a:custGeom>
              <a:avLst/>
              <a:gdLst/>
              <a:ahLst/>
              <a:cxnLst>
                <a:cxn ang="0">
                  <a:pos x="wd2" y="hd2"/>
                </a:cxn>
                <a:cxn ang="5400000">
                  <a:pos x="wd2" y="hd2"/>
                </a:cxn>
                <a:cxn ang="10800000">
                  <a:pos x="wd2" y="hd2"/>
                </a:cxn>
                <a:cxn ang="16200000">
                  <a:pos x="wd2" y="hd2"/>
                </a:cxn>
              </a:cxnLst>
              <a:rect l="0" t="0" r="r" b="b"/>
              <a:pathLst>
                <a:path w="21600" h="21600" extrusionOk="0">
                  <a:moveTo>
                    <a:pt x="21600" y="10805"/>
                  </a:moveTo>
                  <a:lnTo>
                    <a:pt x="10795" y="0"/>
                  </a:lnTo>
                  <a:lnTo>
                    <a:pt x="0" y="10805"/>
                  </a:lnTo>
                  <a:lnTo>
                    <a:pt x="10795" y="21600"/>
                  </a:lnTo>
                  <a:lnTo>
                    <a:pt x="21600" y="10805"/>
                  </a:lnTo>
                </a:path>
              </a:pathLst>
            </a:custGeom>
            <a:solidFill>
              <a:srgbClr val="F18C20"/>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grpSp>
      <p:sp>
        <p:nvSpPr>
          <p:cNvPr id="47" name="Title Text"/>
          <p:cNvSpPr txBox="1">
            <a:spLocks noGrp="1"/>
          </p:cNvSpPr>
          <p:nvPr>
            <p:ph type="title"/>
          </p:nvPr>
        </p:nvSpPr>
        <p:spPr>
          <a:xfrm>
            <a:off x="964023" y="879065"/>
            <a:ext cx="4941478" cy="610865"/>
          </a:xfrm>
          <a:prstGeom prst="rect">
            <a:avLst/>
          </a:prstGeom>
        </p:spPr>
        <p:txBody>
          <a:bodyPr lIns="0" tIns="0" rIns="0" bIns="0" anchor="b"/>
          <a:lstStyle>
            <a:lvl1pPr>
              <a:defRPr sz="4400" spc="50">
                <a:solidFill>
                  <a:srgbClr val="000000"/>
                </a:solidFill>
              </a:defRPr>
            </a:lvl1pPr>
          </a:lstStyle>
          <a:p>
            <a:r>
              <a:t>Title Text</a:t>
            </a:r>
          </a:p>
        </p:txBody>
      </p:sp>
      <p:sp>
        <p:nvSpPr>
          <p:cNvPr id="48" name="Straight Connector 12"/>
          <p:cNvSpPr/>
          <p:nvPr/>
        </p:nvSpPr>
        <p:spPr>
          <a:xfrm>
            <a:off x="952499" y="1934654"/>
            <a:ext cx="2133603" cy="3992"/>
          </a:xfrm>
          <a:prstGeom prst="line">
            <a:avLst/>
          </a:prstGeom>
          <a:ln w="101600">
            <a:solidFill>
              <a:srgbClr val="A22844"/>
            </a:solidFill>
            <a:miter/>
          </a:ln>
        </p:spPr>
        <p:txBody>
          <a:bodyPr lIns="45718" tIns="45718" rIns="45718" bIns="45718"/>
          <a:lstStyle/>
          <a:p>
            <a:endParaRPr/>
          </a:p>
        </p:txBody>
      </p:sp>
      <p:sp>
        <p:nvSpPr>
          <p:cNvPr id="49" name="Body Level One…"/>
          <p:cNvSpPr txBox="1">
            <a:spLocks noGrp="1"/>
          </p:cNvSpPr>
          <p:nvPr>
            <p:ph type="body" sz="quarter" idx="1"/>
          </p:nvPr>
        </p:nvSpPr>
        <p:spPr>
          <a:xfrm>
            <a:off x="952500" y="2818295"/>
            <a:ext cx="2133600" cy="369335"/>
          </a:xfrm>
          <a:prstGeom prst="rect">
            <a:avLst/>
          </a:prstGeom>
        </p:spPr>
        <p:txBody>
          <a:bodyPr lIns="0" tIns="0" rIns="0" bIns="0"/>
          <a:lstStyle>
            <a:lvl1pPr>
              <a:lnSpc>
                <a:spcPct val="100000"/>
              </a:lnSpc>
              <a:defRPr sz="1400"/>
            </a:lvl1pPr>
            <a:lvl2pPr marL="537223" indent="-80011">
              <a:lnSpc>
                <a:spcPct val="100000"/>
              </a:lnSpc>
              <a:defRPr sz="1400"/>
            </a:lvl2pPr>
            <a:lvl3pPr marL="994435" indent="-80011">
              <a:lnSpc>
                <a:spcPct val="100000"/>
              </a:lnSpc>
              <a:defRPr sz="1400"/>
            </a:lvl3pPr>
            <a:lvl4pPr marL="1451646" indent="-80011">
              <a:lnSpc>
                <a:spcPct val="100000"/>
              </a:lnSpc>
              <a:defRPr sz="1400"/>
            </a:lvl4pPr>
            <a:lvl5pPr marL="1908857" indent="-80011">
              <a:lnSpc>
                <a:spcPct val="100000"/>
              </a:lnSpc>
              <a:defRPr sz="1400"/>
            </a:lvl5pPr>
          </a:lstStyle>
          <a:p>
            <a:r>
              <a:t>Body Level One</a:t>
            </a:r>
          </a:p>
          <a:p>
            <a:pPr lvl="1"/>
            <a:r>
              <a:t>Body Level Two</a:t>
            </a:r>
          </a:p>
          <a:p>
            <a:pPr lvl="2"/>
            <a:r>
              <a:t>Body Level Three</a:t>
            </a:r>
          </a:p>
          <a:p>
            <a:pPr lvl="3"/>
            <a:r>
              <a:t>Body Level Four</a:t>
            </a:r>
          </a:p>
          <a:p>
            <a:pPr lvl="4"/>
            <a:r>
              <a:t>Body Level Five</a:t>
            </a:r>
          </a:p>
        </p:txBody>
      </p:sp>
      <p:sp>
        <p:nvSpPr>
          <p:cNvPr id="50" name="Text Placeholder 29"/>
          <p:cNvSpPr>
            <a:spLocks noGrp="1"/>
          </p:cNvSpPr>
          <p:nvPr>
            <p:ph type="body" sz="quarter" idx="21"/>
          </p:nvPr>
        </p:nvSpPr>
        <p:spPr>
          <a:xfrm>
            <a:off x="952500" y="2209800"/>
            <a:ext cx="2133600" cy="205839"/>
          </a:xfrm>
          <a:prstGeom prst="rect">
            <a:avLst/>
          </a:prstGeom>
        </p:spPr>
        <p:txBody>
          <a:bodyPr lIns="0" tIns="0" rIns="0" bIns="0"/>
          <a:lstStyle/>
          <a:p>
            <a:endParaRPr/>
          </a:p>
        </p:txBody>
      </p:sp>
      <p:sp>
        <p:nvSpPr>
          <p:cNvPr id="51" name="Straight Connector 15"/>
          <p:cNvSpPr/>
          <p:nvPr/>
        </p:nvSpPr>
        <p:spPr>
          <a:xfrm>
            <a:off x="3663041" y="1939107"/>
            <a:ext cx="2133602" cy="3992"/>
          </a:xfrm>
          <a:prstGeom prst="line">
            <a:avLst/>
          </a:prstGeom>
          <a:ln w="101600">
            <a:solidFill>
              <a:srgbClr val="A22844"/>
            </a:solidFill>
            <a:miter/>
          </a:ln>
        </p:spPr>
        <p:txBody>
          <a:bodyPr lIns="45718" tIns="45718" rIns="45718" bIns="45718"/>
          <a:lstStyle/>
          <a:p>
            <a:endParaRPr/>
          </a:p>
        </p:txBody>
      </p:sp>
      <p:sp>
        <p:nvSpPr>
          <p:cNvPr id="52" name="Text Placeholder 29"/>
          <p:cNvSpPr>
            <a:spLocks noGrp="1"/>
          </p:cNvSpPr>
          <p:nvPr>
            <p:ph type="body" sz="quarter" idx="22"/>
          </p:nvPr>
        </p:nvSpPr>
        <p:spPr>
          <a:xfrm>
            <a:off x="3663041" y="2818295"/>
            <a:ext cx="2128160" cy="369335"/>
          </a:xfrm>
          <a:prstGeom prst="rect">
            <a:avLst/>
          </a:prstGeom>
        </p:spPr>
        <p:txBody>
          <a:bodyPr lIns="0" tIns="0" rIns="0" bIns="0"/>
          <a:lstStyle/>
          <a:p>
            <a:endParaRPr/>
          </a:p>
        </p:txBody>
      </p:sp>
      <p:sp>
        <p:nvSpPr>
          <p:cNvPr id="53" name="Text Placeholder 29"/>
          <p:cNvSpPr>
            <a:spLocks noGrp="1"/>
          </p:cNvSpPr>
          <p:nvPr>
            <p:ph type="body" sz="quarter" idx="23"/>
          </p:nvPr>
        </p:nvSpPr>
        <p:spPr>
          <a:xfrm>
            <a:off x="3663041" y="2209800"/>
            <a:ext cx="2128160" cy="205839"/>
          </a:xfrm>
          <a:prstGeom prst="rect">
            <a:avLst/>
          </a:prstGeom>
        </p:spPr>
        <p:txBody>
          <a:bodyPr lIns="0" tIns="0" rIns="0" bIns="0"/>
          <a:lstStyle/>
          <a:p>
            <a:endParaRPr/>
          </a:p>
        </p:txBody>
      </p:sp>
      <p:sp>
        <p:nvSpPr>
          <p:cNvPr id="54" name="Straight Connector 19"/>
          <p:cNvSpPr/>
          <p:nvPr/>
        </p:nvSpPr>
        <p:spPr>
          <a:xfrm>
            <a:off x="952499" y="4248117"/>
            <a:ext cx="2133603" cy="3992"/>
          </a:xfrm>
          <a:prstGeom prst="line">
            <a:avLst/>
          </a:prstGeom>
          <a:ln w="101600">
            <a:solidFill>
              <a:srgbClr val="A22844"/>
            </a:solidFill>
            <a:miter/>
          </a:ln>
        </p:spPr>
        <p:txBody>
          <a:bodyPr lIns="45718" tIns="45718" rIns="45718" bIns="45718"/>
          <a:lstStyle/>
          <a:p>
            <a:endParaRPr/>
          </a:p>
        </p:txBody>
      </p:sp>
      <p:sp>
        <p:nvSpPr>
          <p:cNvPr id="55" name="Text Placeholder 29"/>
          <p:cNvSpPr>
            <a:spLocks noGrp="1"/>
          </p:cNvSpPr>
          <p:nvPr>
            <p:ph type="body" sz="quarter" idx="24"/>
          </p:nvPr>
        </p:nvSpPr>
        <p:spPr>
          <a:xfrm>
            <a:off x="952500" y="5131298"/>
            <a:ext cx="2133600" cy="369334"/>
          </a:xfrm>
          <a:prstGeom prst="rect">
            <a:avLst/>
          </a:prstGeom>
        </p:spPr>
        <p:txBody>
          <a:bodyPr lIns="0" tIns="0" rIns="0" bIns="0"/>
          <a:lstStyle/>
          <a:p>
            <a:endParaRPr/>
          </a:p>
        </p:txBody>
      </p:sp>
      <p:sp>
        <p:nvSpPr>
          <p:cNvPr id="56" name="Text Placeholder 29"/>
          <p:cNvSpPr>
            <a:spLocks noGrp="1"/>
          </p:cNvSpPr>
          <p:nvPr>
            <p:ph type="body" sz="quarter" idx="25"/>
          </p:nvPr>
        </p:nvSpPr>
        <p:spPr>
          <a:xfrm>
            <a:off x="952500" y="4522804"/>
            <a:ext cx="2133600" cy="205839"/>
          </a:xfrm>
          <a:prstGeom prst="rect">
            <a:avLst/>
          </a:prstGeom>
        </p:spPr>
        <p:txBody>
          <a:bodyPr lIns="0" tIns="0" rIns="0" bIns="0"/>
          <a:lstStyle/>
          <a:p>
            <a:endParaRPr/>
          </a:p>
        </p:txBody>
      </p:sp>
      <p:sp>
        <p:nvSpPr>
          <p:cNvPr id="57" name="Straight Connector 22"/>
          <p:cNvSpPr/>
          <p:nvPr/>
        </p:nvSpPr>
        <p:spPr>
          <a:xfrm>
            <a:off x="3663041" y="4252109"/>
            <a:ext cx="2133602" cy="3992"/>
          </a:xfrm>
          <a:prstGeom prst="line">
            <a:avLst/>
          </a:prstGeom>
          <a:ln w="101600">
            <a:solidFill>
              <a:srgbClr val="A22844"/>
            </a:solidFill>
            <a:miter/>
          </a:ln>
        </p:spPr>
        <p:txBody>
          <a:bodyPr lIns="45718" tIns="45718" rIns="45718" bIns="45718"/>
          <a:lstStyle/>
          <a:p>
            <a:endParaRPr/>
          </a:p>
        </p:txBody>
      </p:sp>
      <p:sp>
        <p:nvSpPr>
          <p:cNvPr id="58" name="Text Placeholder 29"/>
          <p:cNvSpPr>
            <a:spLocks noGrp="1"/>
          </p:cNvSpPr>
          <p:nvPr>
            <p:ph type="body" sz="quarter" idx="26"/>
          </p:nvPr>
        </p:nvSpPr>
        <p:spPr>
          <a:xfrm>
            <a:off x="3663041" y="5131298"/>
            <a:ext cx="2128160" cy="369334"/>
          </a:xfrm>
          <a:prstGeom prst="rect">
            <a:avLst/>
          </a:prstGeom>
        </p:spPr>
        <p:txBody>
          <a:bodyPr lIns="0" tIns="0" rIns="0" bIns="0"/>
          <a:lstStyle/>
          <a:p>
            <a:endParaRPr/>
          </a:p>
        </p:txBody>
      </p:sp>
      <p:sp>
        <p:nvSpPr>
          <p:cNvPr id="59" name="Text Placeholder 29"/>
          <p:cNvSpPr>
            <a:spLocks noGrp="1"/>
          </p:cNvSpPr>
          <p:nvPr>
            <p:ph type="body" sz="quarter" idx="27"/>
          </p:nvPr>
        </p:nvSpPr>
        <p:spPr>
          <a:xfrm>
            <a:off x="3663041" y="4522804"/>
            <a:ext cx="2128160" cy="205839"/>
          </a:xfrm>
          <a:prstGeom prst="rect">
            <a:avLst/>
          </a:prstGeom>
        </p:spPr>
        <p:txBody>
          <a:bodyPr lIns="0" tIns="0" rIns="0" bIns="0"/>
          <a:lstStyle/>
          <a:p>
            <a:endParaRPr/>
          </a:p>
        </p:txBody>
      </p:sp>
      <p:sp>
        <p:nvSpPr>
          <p:cNvPr id="60" name="Straight Connector 25"/>
          <p:cNvSpPr/>
          <p:nvPr/>
        </p:nvSpPr>
        <p:spPr>
          <a:xfrm>
            <a:off x="6367055" y="4252109"/>
            <a:ext cx="2133602" cy="3992"/>
          </a:xfrm>
          <a:prstGeom prst="line">
            <a:avLst/>
          </a:prstGeom>
          <a:ln w="101600">
            <a:solidFill>
              <a:srgbClr val="A22844"/>
            </a:solidFill>
            <a:miter/>
          </a:ln>
        </p:spPr>
        <p:txBody>
          <a:bodyPr lIns="45718" tIns="45718" rIns="45718" bIns="45718"/>
          <a:lstStyle/>
          <a:p>
            <a:endParaRPr/>
          </a:p>
        </p:txBody>
      </p:sp>
      <p:sp>
        <p:nvSpPr>
          <p:cNvPr id="61" name="Text Placeholder 29"/>
          <p:cNvSpPr>
            <a:spLocks noGrp="1"/>
          </p:cNvSpPr>
          <p:nvPr>
            <p:ph type="body" sz="quarter" idx="28"/>
          </p:nvPr>
        </p:nvSpPr>
        <p:spPr>
          <a:xfrm>
            <a:off x="6367055" y="5131298"/>
            <a:ext cx="2129248" cy="369334"/>
          </a:xfrm>
          <a:prstGeom prst="rect">
            <a:avLst/>
          </a:prstGeom>
        </p:spPr>
        <p:txBody>
          <a:bodyPr lIns="0" tIns="0" rIns="0" bIns="0"/>
          <a:lstStyle/>
          <a:p>
            <a:endParaRPr/>
          </a:p>
        </p:txBody>
      </p:sp>
      <p:sp>
        <p:nvSpPr>
          <p:cNvPr id="62" name="Text Placeholder 29"/>
          <p:cNvSpPr>
            <a:spLocks noGrp="1"/>
          </p:cNvSpPr>
          <p:nvPr>
            <p:ph type="body" sz="quarter" idx="29"/>
          </p:nvPr>
        </p:nvSpPr>
        <p:spPr>
          <a:xfrm>
            <a:off x="6367055" y="4522804"/>
            <a:ext cx="2129248" cy="205839"/>
          </a:xfrm>
          <a:prstGeom prst="rect">
            <a:avLst/>
          </a:prstGeom>
        </p:spPr>
        <p:txBody>
          <a:bodyPr lIns="0" tIns="0" rIns="0" bIns="0"/>
          <a:lstStyle/>
          <a:p>
            <a:endParaRPr/>
          </a:p>
        </p:txBody>
      </p:sp>
      <p:pic>
        <p:nvPicPr>
          <p:cNvPr id="63" name="Picture 3" descr="Picture 3"/>
          <p:cNvPicPr>
            <a:picLocks noChangeAspect="1"/>
          </p:cNvPicPr>
          <p:nvPr/>
        </p:nvPicPr>
        <p:blipFill>
          <a:blip r:embed="rId2"/>
          <a:stretch>
            <a:fillRect/>
          </a:stretch>
        </p:blipFill>
        <p:spPr>
          <a:xfrm>
            <a:off x="11038839" y="6387710"/>
            <a:ext cx="977465" cy="315019"/>
          </a:xfrm>
          <a:prstGeom prst="rect">
            <a:avLst/>
          </a:prstGeom>
          <a:ln w="12700">
            <a:miter lim="400000"/>
          </a:ln>
        </p:spPr>
      </p:pic>
      <p:sp>
        <p:nvSpPr>
          <p:cNvPr id="64" name="Straight Connector 2"/>
          <p:cNvSpPr/>
          <p:nvPr/>
        </p:nvSpPr>
        <p:spPr>
          <a:xfrm>
            <a:off x="9066710" y="4246121"/>
            <a:ext cx="2133602" cy="3992"/>
          </a:xfrm>
          <a:prstGeom prst="line">
            <a:avLst/>
          </a:prstGeom>
          <a:ln w="101600">
            <a:solidFill>
              <a:srgbClr val="A22844"/>
            </a:solidFill>
            <a:miter/>
          </a:ln>
        </p:spPr>
        <p:txBody>
          <a:bodyPr lIns="45718" tIns="45718" rIns="45718" bIns="45718"/>
          <a:lstStyle/>
          <a:p>
            <a:endParaRPr/>
          </a:p>
        </p:txBody>
      </p:sp>
      <p:sp>
        <p:nvSpPr>
          <p:cNvPr id="65" name="Text Placeholder 29"/>
          <p:cNvSpPr>
            <a:spLocks noGrp="1"/>
          </p:cNvSpPr>
          <p:nvPr>
            <p:ph type="body" sz="quarter" idx="30"/>
          </p:nvPr>
        </p:nvSpPr>
        <p:spPr>
          <a:xfrm>
            <a:off x="9066710" y="5125311"/>
            <a:ext cx="2129248" cy="369334"/>
          </a:xfrm>
          <a:prstGeom prst="rect">
            <a:avLst/>
          </a:prstGeom>
        </p:spPr>
        <p:txBody>
          <a:bodyPr lIns="0" tIns="0" rIns="0" bIns="0"/>
          <a:lstStyle/>
          <a:p>
            <a:endParaRPr/>
          </a:p>
        </p:txBody>
      </p:sp>
      <p:sp>
        <p:nvSpPr>
          <p:cNvPr id="66" name="Text Placeholder 29"/>
          <p:cNvSpPr>
            <a:spLocks noGrp="1"/>
          </p:cNvSpPr>
          <p:nvPr>
            <p:ph type="body" sz="quarter" idx="31"/>
          </p:nvPr>
        </p:nvSpPr>
        <p:spPr>
          <a:xfrm>
            <a:off x="9066710" y="4516816"/>
            <a:ext cx="2129248" cy="205839"/>
          </a:xfrm>
          <a:prstGeom prst="rect">
            <a:avLst/>
          </a:prstGeom>
        </p:spPr>
        <p:txBody>
          <a:bodyPr lIns="0" tIns="0" rIns="0" bIns="0"/>
          <a:lstStyle/>
          <a:p>
            <a:endParaRPr/>
          </a:p>
        </p:txBody>
      </p:sp>
      <p:sp>
        <p:nvSpPr>
          <p:cNvPr id="67" name="Google Shape;11;p1"/>
          <p:cNvSpPr txBox="1"/>
          <p:nvPr/>
        </p:nvSpPr>
        <p:spPr>
          <a:xfrm>
            <a:off x="9880030" y="1"/>
            <a:ext cx="2311972" cy="259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r">
              <a:defRPr sz="500" b="1">
                <a:solidFill>
                  <a:srgbClr val="DC3545"/>
                </a:solidFill>
                <a:latin typeface="Segoe UI"/>
                <a:ea typeface="Segoe UI"/>
                <a:cs typeface="Segoe UI"/>
                <a:sym typeface="Segoe UI"/>
              </a:defRPr>
            </a:lvl1pPr>
          </a:lstStyle>
          <a:p>
            <a:r>
              <a:t>CONFIDENTIAL WORKING PAPERS OF THE GOVERNOR</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3782009"/>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Agenda 5">
    <p:spTree>
      <p:nvGrpSpPr>
        <p:cNvPr id="1" name=""/>
        <p:cNvGrpSpPr/>
        <p:nvPr/>
      </p:nvGrpSpPr>
      <p:grpSpPr>
        <a:xfrm>
          <a:off x="0" y="0"/>
          <a:ext cx="0" cy="0"/>
          <a:chOff x="0" y="0"/>
          <a:chExt cx="0" cy="0"/>
        </a:xfrm>
      </p:grpSpPr>
      <p:grpSp>
        <p:nvGrpSpPr>
          <p:cNvPr id="80" name="Group 5"/>
          <p:cNvGrpSpPr/>
          <p:nvPr/>
        </p:nvGrpSpPr>
        <p:grpSpPr>
          <a:xfrm>
            <a:off x="6362701" y="-3"/>
            <a:ext cx="5829301" cy="3235608"/>
            <a:chOff x="0" y="-1"/>
            <a:chExt cx="5829299" cy="3235606"/>
          </a:xfrm>
        </p:grpSpPr>
        <p:sp>
          <p:nvSpPr>
            <p:cNvPr id="75" name="AutoShape 24"/>
            <p:cNvSpPr/>
            <p:nvPr/>
          </p:nvSpPr>
          <p:spPr>
            <a:xfrm>
              <a:off x="0" y="-2"/>
              <a:ext cx="3883667" cy="3235607"/>
            </a:xfrm>
            <a:custGeom>
              <a:avLst/>
              <a:gdLst/>
              <a:ahLst/>
              <a:cxnLst>
                <a:cxn ang="0">
                  <a:pos x="wd2" y="hd2"/>
                </a:cxn>
                <a:cxn ang="5400000">
                  <a:pos x="wd2" y="hd2"/>
                </a:cxn>
                <a:cxn ang="10800000">
                  <a:pos x="wd2" y="hd2"/>
                </a:cxn>
                <a:cxn ang="16200000">
                  <a:pos x="wd2" y="hd2"/>
                </a:cxn>
              </a:cxnLst>
              <a:rect l="0" t="0" r="r" b="b"/>
              <a:pathLst>
                <a:path w="21600" h="21600" extrusionOk="0">
                  <a:moveTo>
                    <a:pt x="10785" y="4284"/>
                  </a:moveTo>
                  <a:lnTo>
                    <a:pt x="7210" y="0"/>
                  </a:lnTo>
                  <a:lnTo>
                    <a:pt x="0" y="0"/>
                  </a:lnTo>
                  <a:lnTo>
                    <a:pt x="7174" y="8611"/>
                  </a:lnTo>
                  <a:lnTo>
                    <a:pt x="10785" y="4284"/>
                  </a:lnTo>
                  <a:moveTo>
                    <a:pt x="21600" y="17273"/>
                  </a:moveTo>
                  <a:lnTo>
                    <a:pt x="17995" y="12946"/>
                  </a:lnTo>
                  <a:lnTo>
                    <a:pt x="14390" y="17273"/>
                  </a:lnTo>
                  <a:lnTo>
                    <a:pt x="17995" y="21600"/>
                  </a:lnTo>
                  <a:lnTo>
                    <a:pt x="21600" y="17273"/>
                  </a:lnTo>
                </a:path>
              </a:pathLst>
            </a:custGeom>
            <a:solidFill>
              <a:srgbClr val="1B4388"/>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76" name="Freeform 7"/>
            <p:cNvSpPr/>
            <p:nvPr/>
          </p:nvSpPr>
          <p:spPr>
            <a:xfrm>
              <a:off x="641667" y="1289897"/>
              <a:ext cx="1945636" cy="1945708"/>
            </a:xfrm>
            <a:custGeom>
              <a:avLst/>
              <a:gdLst/>
              <a:ahLst/>
              <a:cxnLst>
                <a:cxn ang="0">
                  <a:pos x="wd2" y="hd2"/>
                </a:cxn>
                <a:cxn ang="5400000">
                  <a:pos x="wd2" y="hd2"/>
                </a:cxn>
                <a:cxn ang="10800000">
                  <a:pos x="wd2" y="hd2"/>
                </a:cxn>
                <a:cxn ang="16200000">
                  <a:pos x="wd2" y="hd2"/>
                </a:cxn>
              </a:cxnLst>
              <a:rect l="0" t="0" r="r" b="b"/>
              <a:pathLst>
                <a:path w="21600" h="21600" extrusionOk="0">
                  <a:moveTo>
                    <a:pt x="7196" y="0"/>
                  </a:moveTo>
                  <a:lnTo>
                    <a:pt x="0" y="7208"/>
                  </a:lnTo>
                  <a:lnTo>
                    <a:pt x="14404" y="21600"/>
                  </a:lnTo>
                  <a:lnTo>
                    <a:pt x="21600" y="14404"/>
                  </a:lnTo>
                  <a:lnTo>
                    <a:pt x="7196" y="0"/>
                  </a:lnTo>
                  <a:close/>
                </a:path>
              </a:pathLst>
            </a:custGeom>
            <a:solidFill>
              <a:srgbClr val="F18C20"/>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77" name="Freeform 8"/>
            <p:cNvSpPr/>
            <p:nvPr/>
          </p:nvSpPr>
          <p:spPr>
            <a:xfrm>
              <a:off x="2592729" y="-1"/>
              <a:ext cx="1284423" cy="6416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791" y="21600"/>
                  </a:lnTo>
                  <a:lnTo>
                    <a:pt x="21600" y="0"/>
                  </a:lnTo>
                  <a:close/>
                </a:path>
              </a:pathLst>
            </a:custGeom>
            <a:solidFill>
              <a:srgbClr val="1B4388"/>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78" name="Freeform 9"/>
            <p:cNvSpPr/>
            <p:nvPr/>
          </p:nvSpPr>
          <p:spPr>
            <a:xfrm>
              <a:off x="1289849" y="641691"/>
              <a:ext cx="1945636" cy="1945708"/>
            </a:xfrm>
            <a:custGeom>
              <a:avLst/>
              <a:gdLst/>
              <a:ahLst/>
              <a:cxnLst>
                <a:cxn ang="0">
                  <a:pos x="wd2" y="hd2"/>
                </a:cxn>
                <a:cxn ang="5400000">
                  <a:pos x="wd2" y="hd2"/>
                </a:cxn>
                <a:cxn ang="10800000">
                  <a:pos x="wd2" y="hd2"/>
                </a:cxn>
                <a:cxn ang="16200000">
                  <a:pos x="wd2" y="hd2"/>
                </a:cxn>
              </a:cxnLst>
              <a:rect l="0" t="0" r="r" b="b"/>
              <a:pathLst>
                <a:path w="21600" h="21600" extrusionOk="0">
                  <a:moveTo>
                    <a:pt x="7208" y="0"/>
                  </a:moveTo>
                  <a:lnTo>
                    <a:pt x="0" y="7196"/>
                  </a:lnTo>
                  <a:lnTo>
                    <a:pt x="14404" y="21600"/>
                  </a:lnTo>
                  <a:lnTo>
                    <a:pt x="21600" y="14404"/>
                  </a:lnTo>
                  <a:lnTo>
                    <a:pt x="7208" y="0"/>
                  </a:lnTo>
                  <a:close/>
                </a:path>
              </a:pathLst>
            </a:custGeom>
            <a:solidFill>
              <a:srgbClr val="A22844"/>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79" name="Freeform 10"/>
            <p:cNvSpPr/>
            <p:nvPr/>
          </p:nvSpPr>
          <p:spPr>
            <a:xfrm>
              <a:off x="3235483" y="641691"/>
              <a:ext cx="2593817" cy="2593915"/>
            </a:xfrm>
            <a:custGeom>
              <a:avLst/>
              <a:gdLst/>
              <a:ahLst/>
              <a:cxnLst>
                <a:cxn ang="0">
                  <a:pos x="wd2" y="hd2"/>
                </a:cxn>
                <a:cxn ang="5400000">
                  <a:pos x="wd2" y="hd2"/>
                </a:cxn>
                <a:cxn ang="10800000">
                  <a:pos x="wd2" y="hd2"/>
                </a:cxn>
                <a:cxn ang="16200000">
                  <a:pos x="wd2" y="hd2"/>
                </a:cxn>
              </a:cxnLst>
              <a:rect l="0" t="0" r="r" b="b"/>
              <a:pathLst>
                <a:path w="21600" h="21600" extrusionOk="0">
                  <a:moveTo>
                    <a:pt x="21600" y="10805"/>
                  </a:moveTo>
                  <a:lnTo>
                    <a:pt x="10795" y="0"/>
                  </a:lnTo>
                  <a:lnTo>
                    <a:pt x="0" y="10805"/>
                  </a:lnTo>
                  <a:lnTo>
                    <a:pt x="10795" y="21600"/>
                  </a:lnTo>
                  <a:lnTo>
                    <a:pt x="21600" y="10805"/>
                  </a:lnTo>
                </a:path>
              </a:pathLst>
            </a:custGeom>
            <a:solidFill>
              <a:srgbClr val="F18C20"/>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grpSp>
      <p:sp>
        <p:nvSpPr>
          <p:cNvPr id="81" name="Title Text"/>
          <p:cNvSpPr txBox="1">
            <a:spLocks noGrp="1"/>
          </p:cNvSpPr>
          <p:nvPr>
            <p:ph type="title"/>
          </p:nvPr>
        </p:nvSpPr>
        <p:spPr>
          <a:xfrm>
            <a:off x="964023" y="879065"/>
            <a:ext cx="4941478" cy="610865"/>
          </a:xfrm>
          <a:prstGeom prst="rect">
            <a:avLst/>
          </a:prstGeom>
        </p:spPr>
        <p:txBody>
          <a:bodyPr lIns="0" tIns="0" rIns="0" bIns="0" anchor="b"/>
          <a:lstStyle>
            <a:lvl1pPr>
              <a:defRPr sz="4400" spc="50">
                <a:solidFill>
                  <a:srgbClr val="000000"/>
                </a:solidFill>
              </a:defRPr>
            </a:lvl1pPr>
          </a:lstStyle>
          <a:p>
            <a:r>
              <a:t>Title Text</a:t>
            </a:r>
          </a:p>
        </p:txBody>
      </p:sp>
      <p:sp>
        <p:nvSpPr>
          <p:cNvPr id="82" name="Straight Connector 12"/>
          <p:cNvSpPr/>
          <p:nvPr/>
        </p:nvSpPr>
        <p:spPr>
          <a:xfrm>
            <a:off x="952499" y="1934654"/>
            <a:ext cx="2133603" cy="3992"/>
          </a:xfrm>
          <a:prstGeom prst="line">
            <a:avLst/>
          </a:prstGeom>
          <a:ln w="101600">
            <a:solidFill>
              <a:srgbClr val="A22844"/>
            </a:solidFill>
            <a:miter/>
          </a:ln>
        </p:spPr>
        <p:txBody>
          <a:bodyPr lIns="45718" tIns="45718" rIns="45718" bIns="45718"/>
          <a:lstStyle/>
          <a:p>
            <a:endParaRPr/>
          </a:p>
        </p:txBody>
      </p:sp>
      <p:sp>
        <p:nvSpPr>
          <p:cNvPr id="83" name="Body Level One…"/>
          <p:cNvSpPr txBox="1">
            <a:spLocks noGrp="1"/>
          </p:cNvSpPr>
          <p:nvPr>
            <p:ph type="body" sz="quarter" idx="1"/>
          </p:nvPr>
        </p:nvSpPr>
        <p:spPr>
          <a:xfrm>
            <a:off x="952500" y="2818295"/>
            <a:ext cx="2133600" cy="369335"/>
          </a:xfrm>
          <a:prstGeom prst="rect">
            <a:avLst/>
          </a:prstGeom>
        </p:spPr>
        <p:txBody>
          <a:bodyPr lIns="0" tIns="0" rIns="0" bIns="0"/>
          <a:lstStyle>
            <a:lvl1pPr>
              <a:lnSpc>
                <a:spcPct val="100000"/>
              </a:lnSpc>
              <a:defRPr sz="1400"/>
            </a:lvl1pPr>
            <a:lvl2pPr marL="537223" indent="-80011">
              <a:lnSpc>
                <a:spcPct val="100000"/>
              </a:lnSpc>
              <a:defRPr sz="1400"/>
            </a:lvl2pPr>
            <a:lvl3pPr marL="994435" indent="-80011">
              <a:lnSpc>
                <a:spcPct val="100000"/>
              </a:lnSpc>
              <a:defRPr sz="1400"/>
            </a:lvl3pPr>
            <a:lvl4pPr marL="1451646" indent="-80011">
              <a:lnSpc>
                <a:spcPct val="100000"/>
              </a:lnSpc>
              <a:defRPr sz="1400"/>
            </a:lvl4pPr>
            <a:lvl5pPr marL="1908857" indent="-80011">
              <a:lnSpc>
                <a:spcPct val="100000"/>
              </a:lnSpc>
              <a:defRPr sz="1400"/>
            </a:lvl5pPr>
          </a:lstStyle>
          <a:p>
            <a:r>
              <a:t>Body Level One</a:t>
            </a:r>
          </a:p>
          <a:p>
            <a:pPr lvl="1"/>
            <a:r>
              <a:t>Body Level Two</a:t>
            </a:r>
          </a:p>
          <a:p>
            <a:pPr lvl="2"/>
            <a:r>
              <a:t>Body Level Three</a:t>
            </a:r>
          </a:p>
          <a:p>
            <a:pPr lvl="3"/>
            <a:r>
              <a:t>Body Level Four</a:t>
            </a:r>
          </a:p>
          <a:p>
            <a:pPr lvl="4"/>
            <a:r>
              <a:t>Body Level Five</a:t>
            </a:r>
          </a:p>
        </p:txBody>
      </p:sp>
      <p:sp>
        <p:nvSpPr>
          <p:cNvPr id="84" name="Text Placeholder 29"/>
          <p:cNvSpPr>
            <a:spLocks noGrp="1"/>
          </p:cNvSpPr>
          <p:nvPr>
            <p:ph type="body" sz="quarter" idx="21"/>
          </p:nvPr>
        </p:nvSpPr>
        <p:spPr>
          <a:xfrm>
            <a:off x="952500" y="2209800"/>
            <a:ext cx="2133600" cy="205839"/>
          </a:xfrm>
          <a:prstGeom prst="rect">
            <a:avLst/>
          </a:prstGeom>
        </p:spPr>
        <p:txBody>
          <a:bodyPr lIns="0" tIns="0" rIns="0" bIns="0"/>
          <a:lstStyle/>
          <a:p>
            <a:endParaRPr/>
          </a:p>
        </p:txBody>
      </p:sp>
      <p:sp>
        <p:nvSpPr>
          <p:cNvPr id="85" name="Straight Connector 15"/>
          <p:cNvSpPr/>
          <p:nvPr/>
        </p:nvSpPr>
        <p:spPr>
          <a:xfrm>
            <a:off x="3663041" y="1939107"/>
            <a:ext cx="2133602" cy="3992"/>
          </a:xfrm>
          <a:prstGeom prst="line">
            <a:avLst/>
          </a:prstGeom>
          <a:ln w="101600">
            <a:solidFill>
              <a:srgbClr val="A22844"/>
            </a:solidFill>
            <a:miter/>
          </a:ln>
        </p:spPr>
        <p:txBody>
          <a:bodyPr lIns="45718" tIns="45718" rIns="45718" bIns="45718"/>
          <a:lstStyle/>
          <a:p>
            <a:endParaRPr/>
          </a:p>
        </p:txBody>
      </p:sp>
      <p:sp>
        <p:nvSpPr>
          <p:cNvPr id="86" name="Text Placeholder 29"/>
          <p:cNvSpPr>
            <a:spLocks noGrp="1"/>
          </p:cNvSpPr>
          <p:nvPr>
            <p:ph type="body" sz="quarter" idx="22"/>
          </p:nvPr>
        </p:nvSpPr>
        <p:spPr>
          <a:xfrm>
            <a:off x="3663041" y="2818295"/>
            <a:ext cx="2128160" cy="369335"/>
          </a:xfrm>
          <a:prstGeom prst="rect">
            <a:avLst/>
          </a:prstGeom>
        </p:spPr>
        <p:txBody>
          <a:bodyPr lIns="0" tIns="0" rIns="0" bIns="0"/>
          <a:lstStyle/>
          <a:p>
            <a:endParaRPr/>
          </a:p>
        </p:txBody>
      </p:sp>
      <p:sp>
        <p:nvSpPr>
          <p:cNvPr id="87" name="Text Placeholder 29"/>
          <p:cNvSpPr>
            <a:spLocks noGrp="1"/>
          </p:cNvSpPr>
          <p:nvPr>
            <p:ph type="body" sz="quarter" idx="23"/>
          </p:nvPr>
        </p:nvSpPr>
        <p:spPr>
          <a:xfrm>
            <a:off x="3663041" y="2209800"/>
            <a:ext cx="2128160" cy="205839"/>
          </a:xfrm>
          <a:prstGeom prst="rect">
            <a:avLst/>
          </a:prstGeom>
        </p:spPr>
        <p:txBody>
          <a:bodyPr lIns="0" tIns="0" rIns="0" bIns="0"/>
          <a:lstStyle/>
          <a:p>
            <a:endParaRPr/>
          </a:p>
        </p:txBody>
      </p:sp>
      <p:sp>
        <p:nvSpPr>
          <p:cNvPr id="88" name="Straight Connector 19"/>
          <p:cNvSpPr/>
          <p:nvPr/>
        </p:nvSpPr>
        <p:spPr>
          <a:xfrm>
            <a:off x="952499" y="4248117"/>
            <a:ext cx="2133603" cy="3992"/>
          </a:xfrm>
          <a:prstGeom prst="line">
            <a:avLst/>
          </a:prstGeom>
          <a:ln w="101600">
            <a:solidFill>
              <a:srgbClr val="A22844"/>
            </a:solidFill>
            <a:miter/>
          </a:ln>
        </p:spPr>
        <p:txBody>
          <a:bodyPr lIns="45718" tIns="45718" rIns="45718" bIns="45718"/>
          <a:lstStyle/>
          <a:p>
            <a:endParaRPr/>
          </a:p>
        </p:txBody>
      </p:sp>
      <p:sp>
        <p:nvSpPr>
          <p:cNvPr id="89" name="Text Placeholder 29"/>
          <p:cNvSpPr>
            <a:spLocks noGrp="1"/>
          </p:cNvSpPr>
          <p:nvPr>
            <p:ph type="body" sz="quarter" idx="24"/>
          </p:nvPr>
        </p:nvSpPr>
        <p:spPr>
          <a:xfrm>
            <a:off x="952500" y="5131298"/>
            <a:ext cx="2133600" cy="369334"/>
          </a:xfrm>
          <a:prstGeom prst="rect">
            <a:avLst/>
          </a:prstGeom>
        </p:spPr>
        <p:txBody>
          <a:bodyPr lIns="0" tIns="0" rIns="0" bIns="0"/>
          <a:lstStyle/>
          <a:p>
            <a:endParaRPr/>
          </a:p>
        </p:txBody>
      </p:sp>
      <p:sp>
        <p:nvSpPr>
          <p:cNvPr id="90" name="Text Placeholder 29"/>
          <p:cNvSpPr>
            <a:spLocks noGrp="1"/>
          </p:cNvSpPr>
          <p:nvPr>
            <p:ph type="body" sz="quarter" idx="25"/>
          </p:nvPr>
        </p:nvSpPr>
        <p:spPr>
          <a:xfrm>
            <a:off x="952500" y="4522804"/>
            <a:ext cx="2133600" cy="205839"/>
          </a:xfrm>
          <a:prstGeom prst="rect">
            <a:avLst/>
          </a:prstGeom>
        </p:spPr>
        <p:txBody>
          <a:bodyPr lIns="0" tIns="0" rIns="0" bIns="0"/>
          <a:lstStyle/>
          <a:p>
            <a:endParaRPr/>
          </a:p>
        </p:txBody>
      </p:sp>
      <p:sp>
        <p:nvSpPr>
          <p:cNvPr id="91" name="Straight Connector 22"/>
          <p:cNvSpPr/>
          <p:nvPr/>
        </p:nvSpPr>
        <p:spPr>
          <a:xfrm>
            <a:off x="3663041" y="4252109"/>
            <a:ext cx="2133602" cy="3992"/>
          </a:xfrm>
          <a:prstGeom prst="line">
            <a:avLst/>
          </a:prstGeom>
          <a:ln w="101600">
            <a:solidFill>
              <a:srgbClr val="A22844"/>
            </a:solidFill>
            <a:miter/>
          </a:ln>
        </p:spPr>
        <p:txBody>
          <a:bodyPr lIns="45718" tIns="45718" rIns="45718" bIns="45718"/>
          <a:lstStyle/>
          <a:p>
            <a:endParaRPr/>
          </a:p>
        </p:txBody>
      </p:sp>
      <p:sp>
        <p:nvSpPr>
          <p:cNvPr id="92" name="Text Placeholder 29"/>
          <p:cNvSpPr>
            <a:spLocks noGrp="1"/>
          </p:cNvSpPr>
          <p:nvPr>
            <p:ph type="body" sz="quarter" idx="26"/>
          </p:nvPr>
        </p:nvSpPr>
        <p:spPr>
          <a:xfrm>
            <a:off x="3663041" y="5131298"/>
            <a:ext cx="2128160" cy="369334"/>
          </a:xfrm>
          <a:prstGeom prst="rect">
            <a:avLst/>
          </a:prstGeom>
        </p:spPr>
        <p:txBody>
          <a:bodyPr lIns="0" tIns="0" rIns="0" bIns="0"/>
          <a:lstStyle/>
          <a:p>
            <a:endParaRPr/>
          </a:p>
        </p:txBody>
      </p:sp>
      <p:sp>
        <p:nvSpPr>
          <p:cNvPr id="93" name="Text Placeholder 29"/>
          <p:cNvSpPr>
            <a:spLocks noGrp="1"/>
          </p:cNvSpPr>
          <p:nvPr>
            <p:ph type="body" sz="quarter" idx="27"/>
          </p:nvPr>
        </p:nvSpPr>
        <p:spPr>
          <a:xfrm>
            <a:off x="3663041" y="4522804"/>
            <a:ext cx="2128160" cy="205839"/>
          </a:xfrm>
          <a:prstGeom prst="rect">
            <a:avLst/>
          </a:prstGeom>
        </p:spPr>
        <p:txBody>
          <a:bodyPr lIns="0" tIns="0" rIns="0" bIns="0"/>
          <a:lstStyle/>
          <a:p>
            <a:endParaRPr/>
          </a:p>
        </p:txBody>
      </p:sp>
      <p:sp>
        <p:nvSpPr>
          <p:cNvPr id="94" name="Straight Connector 25"/>
          <p:cNvSpPr/>
          <p:nvPr/>
        </p:nvSpPr>
        <p:spPr>
          <a:xfrm>
            <a:off x="6367055" y="4252109"/>
            <a:ext cx="2133602" cy="3992"/>
          </a:xfrm>
          <a:prstGeom prst="line">
            <a:avLst/>
          </a:prstGeom>
          <a:ln w="101600">
            <a:solidFill>
              <a:srgbClr val="A22844"/>
            </a:solidFill>
            <a:miter/>
          </a:ln>
        </p:spPr>
        <p:txBody>
          <a:bodyPr lIns="45718" tIns="45718" rIns="45718" bIns="45718"/>
          <a:lstStyle/>
          <a:p>
            <a:endParaRPr/>
          </a:p>
        </p:txBody>
      </p:sp>
      <p:sp>
        <p:nvSpPr>
          <p:cNvPr id="95" name="Text Placeholder 29"/>
          <p:cNvSpPr>
            <a:spLocks noGrp="1"/>
          </p:cNvSpPr>
          <p:nvPr>
            <p:ph type="body" sz="quarter" idx="28"/>
          </p:nvPr>
        </p:nvSpPr>
        <p:spPr>
          <a:xfrm>
            <a:off x="6367055" y="5131298"/>
            <a:ext cx="2129248" cy="369334"/>
          </a:xfrm>
          <a:prstGeom prst="rect">
            <a:avLst/>
          </a:prstGeom>
        </p:spPr>
        <p:txBody>
          <a:bodyPr lIns="0" tIns="0" rIns="0" bIns="0"/>
          <a:lstStyle/>
          <a:p>
            <a:endParaRPr/>
          </a:p>
        </p:txBody>
      </p:sp>
      <p:sp>
        <p:nvSpPr>
          <p:cNvPr id="96" name="Text Placeholder 29"/>
          <p:cNvSpPr>
            <a:spLocks noGrp="1"/>
          </p:cNvSpPr>
          <p:nvPr>
            <p:ph type="body" sz="quarter" idx="29"/>
          </p:nvPr>
        </p:nvSpPr>
        <p:spPr>
          <a:xfrm>
            <a:off x="6367055" y="4522804"/>
            <a:ext cx="2129248" cy="205839"/>
          </a:xfrm>
          <a:prstGeom prst="rect">
            <a:avLst/>
          </a:prstGeom>
        </p:spPr>
        <p:txBody>
          <a:bodyPr lIns="0" tIns="0" rIns="0" bIns="0"/>
          <a:lstStyle/>
          <a:p>
            <a:endParaRPr/>
          </a:p>
        </p:txBody>
      </p:sp>
      <p:pic>
        <p:nvPicPr>
          <p:cNvPr id="97" name="Picture 3" descr="Picture 3"/>
          <p:cNvPicPr>
            <a:picLocks noChangeAspect="1"/>
          </p:cNvPicPr>
          <p:nvPr/>
        </p:nvPicPr>
        <p:blipFill>
          <a:blip r:embed="rId2"/>
          <a:stretch>
            <a:fillRect/>
          </a:stretch>
        </p:blipFill>
        <p:spPr>
          <a:xfrm>
            <a:off x="11038839" y="6387710"/>
            <a:ext cx="977465" cy="315019"/>
          </a:xfrm>
          <a:prstGeom prst="rect">
            <a:avLst/>
          </a:prstGeom>
          <a:ln w="12700">
            <a:miter lim="400000"/>
          </a:ln>
        </p:spPr>
      </p:pic>
      <p:sp>
        <p:nvSpPr>
          <p:cNvPr id="98" name="Google Shape;11;p1"/>
          <p:cNvSpPr txBox="1"/>
          <p:nvPr/>
        </p:nvSpPr>
        <p:spPr>
          <a:xfrm>
            <a:off x="9880030" y="1"/>
            <a:ext cx="2311972" cy="259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r">
              <a:defRPr sz="500" b="1">
                <a:solidFill>
                  <a:srgbClr val="DC3545"/>
                </a:solidFill>
                <a:latin typeface="Segoe UI"/>
                <a:ea typeface="Segoe UI"/>
                <a:cs typeface="Segoe UI"/>
                <a:sym typeface="Segoe UI"/>
              </a:defRPr>
            </a:lvl1pPr>
          </a:lstStyle>
          <a:p>
            <a:r>
              <a:t>CONFIDENTIAL WORKING PAPERS OF THE GOVERNOR</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256891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60" y="2116184"/>
            <a:ext cx="5491571" cy="1514019"/>
          </a:xfrm>
          <a:prstGeom prst="rect">
            <a:avLst/>
          </a:prstGeom>
        </p:spPr>
        <p:txBody>
          <a:bodyPr lIns="0" tIns="0" rIns="0" bIns="0" anchor="b">
            <a:noAutofit/>
          </a:bodyPr>
          <a:lstStyle>
            <a:lvl1pPr algn="l">
              <a:defRPr sz="3000" b="1" i="0" spc="50" baseline="0">
                <a:solidFill>
                  <a:schemeClr val="bg1"/>
                </a:solidFill>
                <a:latin typeface="+mj-lt"/>
              </a:defRPr>
            </a:lvl1pPr>
          </a:lstStyle>
          <a:p>
            <a:r>
              <a:rPr lang="en-US"/>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2" y="758754"/>
            <a:ext cx="6099248" cy="6099248"/>
            <a:chOff x="0" y="12289"/>
            <a:chExt cx="3550" cy="3551"/>
          </a:xfrm>
          <a:solidFill>
            <a:srgbClr val="1B4388"/>
          </a:solidFill>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8"/>
          </a:xfrm>
        </p:spPr>
        <p:txBody>
          <a:bodyPr lIns="0" tIns="0" rIns="0" bIns="0">
            <a:noAutofit/>
          </a:bodyPr>
          <a:lstStyle>
            <a:lvl1pPr marL="0" indent="0">
              <a:buNone/>
              <a:defRPr sz="900" b="0" i="0">
                <a:solidFill>
                  <a:srgbClr val="1B4388"/>
                </a:solidFill>
                <a:latin typeface="+mn-lt"/>
              </a:defRPr>
            </a:lvl1pPr>
            <a:lvl2pPr>
              <a:defRPr sz="2000"/>
            </a:lvl2pPr>
            <a:lvl3pPr>
              <a:defRPr sz="2000"/>
            </a:lvl3pPr>
            <a:lvl4pPr>
              <a:defRPr sz="2000"/>
            </a:lvl4pPr>
            <a:lvl5pPr>
              <a:defRPr sz="2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3"/>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pic>
        <p:nvPicPr>
          <p:cNvPr id="5" name="Picture 4" descr="Blue text on a black background&#10;&#10;Description automatically generated">
            <a:extLst>
              <a:ext uri="{FF2B5EF4-FFF2-40B4-BE49-F238E27FC236}">
                <a16:creationId xmlns:a16="http://schemas.microsoft.com/office/drawing/2014/main" id="{2266D4FB-76F9-38E8-6765-410E345AAF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7302" y="5626316"/>
            <a:ext cx="2941326" cy="947930"/>
          </a:xfrm>
          <a:prstGeom prst="rect">
            <a:avLst/>
          </a:prstGeom>
        </p:spPr>
      </p:pic>
      <p:sp>
        <p:nvSpPr>
          <p:cNvPr id="7" name="TextBox 6">
            <a:extLst>
              <a:ext uri="{FF2B5EF4-FFF2-40B4-BE49-F238E27FC236}">
                <a16:creationId xmlns:a16="http://schemas.microsoft.com/office/drawing/2014/main" id="{38FAD7C6-D8E8-4F48-3736-AC43115E7B7C}"/>
              </a:ext>
            </a:extLst>
          </p:cNvPr>
          <p:cNvSpPr txBox="1"/>
          <p:nvPr userDrawn="1"/>
        </p:nvSpPr>
        <p:spPr>
          <a:xfrm>
            <a:off x="60327" y="6435747"/>
            <a:ext cx="546100" cy="184666"/>
          </a:xfrm>
          <a:prstGeom prst="rect">
            <a:avLst/>
          </a:prstGeom>
          <a:noFill/>
        </p:spPr>
        <p:txBody>
          <a:bodyPr wrap="square" rtlCol="0">
            <a:spAutoFit/>
          </a:bodyPr>
          <a:lstStyle/>
          <a:p>
            <a:fld id="{69ED933B-A7CD-470B-AE21-D4AB51555875}" type="slidenum">
              <a:rPr lang="en-US" sz="600" b="0" smtClean="0"/>
              <a:t>‹#›</a:t>
            </a:fld>
            <a:endParaRPr lang="en-US" sz="600" b="0"/>
          </a:p>
        </p:txBody>
      </p:sp>
      <p:sp>
        <p:nvSpPr>
          <p:cNvPr id="4" name="Google Shape;11;p1">
            <a:extLst>
              <a:ext uri="{FF2B5EF4-FFF2-40B4-BE49-F238E27FC236}">
                <a16:creationId xmlns:a16="http://schemas.microsoft.com/office/drawing/2014/main" id="{A8A193D4-8CE6-8F0B-67D6-C1370913562E}"/>
              </a:ext>
            </a:extLst>
          </p:cNvPr>
          <p:cNvSpPr txBox="1"/>
          <p:nvPr userDrawn="1"/>
        </p:nvSpPr>
        <p:spPr>
          <a:xfrm>
            <a:off x="9880035" y="0"/>
            <a:ext cx="2311971" cy="130791"/>
          </a:xfrm>
          <a:prstGeom prst="rect">
            <a:avLst/>
          </a:prstGeom>
          <a:noFill/>
          <a:ln>
            <a:noFill/>
          </a:ln>
        </p:spPr>
        <p:txBody>
          <a:bodyPr spcFirstLastPara="1" wrap="square" lIns="45713" tIns="45713" rIns="45713" bIns="45713" anchor="t" anchorCtr="0">
            <a:spAutoFit/>
          </a:bodyPr>
          <a:lstStyle/>
          <a:p>
            <a:pPr marL="0" lvl="0" indent="0" algn="r" rtl="0">
              <a:spcBef>
                <a:spcPts val="0"/>
              </a:spcBef>
              <a:spcAft>
                <a:spcPts val="0"/>
              </a:spcAft>
              <a:buNone/>
            </a:pPr>
            <a:r>
              <a:rPr lang="en" sz="250" b="1">
                <a:solidFill>
                  <a:srgbClr val="DC3545"/>
                </a:solidFill>
                <a:latin typeface="+mn-lt"/>
                <a:ea typeface="Roboto"/>
                <a:cs typeface="Arial" panose="020B0604020202020204" pitchFamily="34" charset="0"/>
                <a:sym typeface="Roboto"/>
              </a:rPr>
              <a:t>CONFIDENTIAL WORKING PAPERS OF THE GOVERNOR</a:t>
            </a:r>
            <a:endParaRPr sz="25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6022839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Agenda 4">
    <p:spTree>
      <p:nvGrpSpPr>
        <p:cNvPr id="1" name=""/>
        <p:cNvGrpSpPr/>
        <p:nvPr/>
      </p:nvGrpSpPr>
      <p:grpSpPr>
        <a:xfrm>
          <a:off x="0" y="0"/>
          <a:ext cx="0" cy="0"/>
          <a:chOff x="0" y="0"/>
          <a:chExt cx="0" cy="0"/>
        </a:xfrm>
      </p:grpSpPr>
      <p:grpSp>
        <p:nvGrpSpPr>
          <p:cNvPr id="111" name="Group 5"/>
          <p:cNvGrpSpPr/>
          <p:nvPr/>
        </p:nvGrpSpPr>
        <p:grpSpPr>
          <a:xfrm>
            <a:off x="6362701" y="-3"/>
            <a:ext cx="5829301" cy="3235608"/>
            <a:chOff x="0" y="-1"/>
            <a:chExt cx="5829299" cy="3235606"/>
          </a:xfrm>
        </p:grpSpPr>
        <p:sp>
          <p:nvSpPr>
            <p:cNvPr id="106" name="AutoShape 24"/>
            <p:cNvSpPr/>
            <p:nvPr/>
          </p:nvSpPr>
          <p:spPr>
            <a:xfrm>
              <a:off x="0" y="-2"/>
              <a:ext cx="3883667" cy="3235607"/>
            </a:xfrm>
            <a:custGeom>
              <a:avLst/>
              <a:gdLst/>
              <a:ahLst/>
              <a:cxnLst>
                <a:cxn ang="0">
                  <a:pos x="wd2" y="hd2"/>
                </a:cxn>
                <a:cxn ang="5400000">
                  <a:pos x="wd2" y="hd2"/>
                </a:cxn>
                <a:cxn ang="10800000">
                  <a:pos x="wd2" y="hd2"/>
                </a:cxn>
                <a:cxn ang="16200000">
                  <a:pos x="wd2" y="hd2"/>
                </a:cxn>
              </a:cxnLst>
              <a:rect l="0" t="0" r="r" b="b"/>
              <a:pathLst>
                <a:path w="21600" h="21600" extrusionOk="0">
                  <a:moveTo>
                    <a:pt x="10785" y="4284"/>
                  </a:moveTo>
                  <a:lnTo>
                    <a:pt x="7210" y="0"/>
                  </a:lnTo>
                  <a:lnTo>
                    <a:pt x="0" y="0"/>
                  </a:lnTo>
                  <a:lnTo>
                    <a:pt x="7174" y="8611"/>
                  </a:lnTo>
                  <a:lnTo>
                    <a:pt x="10785" y="4284"/>
                  </a:lnTo>
                  <a:moveTo>
                    <a:pt x="21600" y="17273"/>
                  </a:moveTo>
                  <a:lnTo>
                    <a:pt x="17995" y="12946"/>
                  </a:lnTo>
                  <a:lnTo>
                    <a:pt x="14390" y="17273"/>
                  </a:lnTo>
                  <a:lnTo>
                    <a:pt x="17995" y="21600"/>
                  </a:lnTo>
                  <a:lnTo>
                    <a:pt x="21600" y="17273"/>
                  </a:lnTo>
                </a:path>
              </a:pathLst>
            </a:custGeom>
            <a:solidFill>
              <a:srgbClr val="1B4388"/>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107" name="Freeform 7"/>
            <p:cNvSpPr/>
            <p:nvPr/>
          </p:nvSpPr>
          <p:spPr>
            <a:xfrm>
              <a:off x="641667" y="1289897"/>
              <a:ext cx="1945636" cy="1945708"/>
            </a:xfrm>
            <a:custGeom>
              <a:avLst/>
              <a:gdLst/>
              <a:ahLst/>
              <a:cxnLst>
                <a:cxn ang="0">
                  <a:pos x="wd2" y="hd2"/>
                </a:cxn>
                <a:cxn ang="5400000">
                  <a:pos x="wd2" y="hd2"/>
                </a:cxn>
                <a:cxn ang="10800000">
                  <a:pos x="wd2" y="hd2"/>
                </a:cxn>
                <a:cxn ang="16200000">
                  <a:pos x="wd2" y="hd2"/>
                </a:cxn>
              </a:cxnLst>
              <a:rect l="0" t="0" r="r" b="b"/>
              <a:pathLst>
                <a:path w="21600" h="21600" extrusionOk="0">
                  <a:moveTo>
                    <a:pt x="7196" y="0"/>
                  </a:moveTo>
                  <a:lnTo>
                    <a:pt x="0" y="7208"/>
                  </a:lnTo>
                  <a:lnTo>
                    <a:pt x="14404" y="21600"/>
                  </a:lnTo>
                  <a:lnTo>
                    <a:pt x="21600" y="14404"/>
                  </a:lnTo>
                  <a:lnTo>
                    <a:pt x="7196" y="0"/>
                  </a:lnTo>
                  <a:close/>
                </a:path>
              </a:pathLst>
            </a:custGeom>
            <a:solidFill>
              <a:srgbClr val="F18C20"/>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108" name="Freeform 8"/>
            <p:cNvSpPr/>
            <p:nvPr/>
          </p:nvSpPr>
          <p:spPr>
            <a:xfrm>
              <a:off x="2592729" y="-1"/>
              <a:ext cx="1284423" cy="6416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791" y="21600"/>
                  </a:lnTo>
                  <a:lnTo>
                    <a:pt x="21600" y="0"/>
                  </a:lnTo>
                  <a:close/>
                </a:path>
              </a:pathLst>
            </a:custGeom>
            <a:solidFill>
              <a:srgbClr val="1B4388"/>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109" name="Freeform 9"/>
            <p:cNvSpPr/>
            <p:nvPr/>
          </p:nvSpPr>
          <p:spPr>
            <a:xfrm>
              <a:off x="1289849" y="641691"/>
              <a:ext cx="1945636" cy="1945708"/>
            </a:xfrm>
            <a:custGeom>
              <a:avLst/>
              <a:gdLst/>
              <a:ahLst/>
              <a:cxnLst>
                <a:cxn ang="0">
                  <a:pos x="wd2" y="hd2"/>
                </a:cxn>
                <a:cxn ang="5400000">
                  <a:pos x="wd2" y="hd2"/>
                </a:cxn>
                <a:cxn ang="10800000">
                  <a:pos x="wd2" y="hd2"/>
                </a:cxn>
                <a:cxn ang="16200000">
                  <a:pos x="wd2" y="hd2"/>
                </a:cxn>
              </a:cxnLst>
              <a:rect l="0" t="0" r="r" b="b"/>
              <a:pathLst>
                <a:path w="21600" h="21600" extrusionOk="0">
                  <a:moveTo>
                    <a:pt x="7208" y="0"/>
                  </a:moveTo>
                  <a:lnTo>
                    <a:pt x="0" y="7196"/>
                  </a:lnTo>
                  <a:lnTo>
                    <a:pt x="14404" y="21600"/>
                  </a:lnTo>
                  <a:lnTo>
                    <a:pt x="21600" y="14404"/>
                  </a:lnTo>
                  <a:lnTo>
                    <a:pt x="7208" y="0"/>
                  </a:lnTo>
                  <a:close/>
                </a:path>
              </a:pathLst>
            </a:custGeom>
            <a:solidFill>
              <a:srgbClr val="A22844"/>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110" name="Freeform 10"/>
            <p:cNvSpPr/>
            <p:nvPr/>
          </p:nvSpPr>
          <p:spPr>
            <a:xfrm>
              <a:off x="3235483" y="641691"/>
              <a:ext cx="2593817" cy="2593915"/>
            </a:xfrm>
            <a:custGeom>
              <a:avLst/>
              <a:gdLst/>
              <a:ahLst/>
              <a:cxnLst>
                <a:cxn ang="0">
                  <a:pos x="wd2" y="hd2"/>
                </a:cxn>
                <a:cxn ang="5400000">
                  <a:pos x="wd2" y="hd2"/>
                </a:cxn>
                <a:cxn ang="10800000">
                  <a:pos x="wd2" y="hd2"/>
                </a:cxn>
                <a:cxn ang="16200000">
                  <a:pos x="wd2" y="hd2"/>
                </a:cxn>
              </a:cxnLst>
              <a:rect l="0" t="0" r="r" b="b"/>
              <a:pathLst>
                <a:path w="21600" h="21600" extrusionOk="0">
                  <a:moveTo>
                    <a:pt x="21600" y="10805"/>
                  </a:moveTo>
                  <a:lnTo>
                    <a:pt x="10795" y="0"/>
                  </a:lnTo>
                  <a:lnTo>
                    <a:pt x="0" y="10805"/>
                  </a:lnTo>
                  <a:lnTo>
                    <a:pt x="10795" y="21600"/>
                  </a:lnTo>
                  <a:lnTo>
                    <a:pt x="21600" y="10805"/>
                  </a:lnTo>
                </a:path>
              </a:pathLst>
            </a:custGeom>
            <a:solidFill>
              <a:srgbClr val="F18C20"/>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grpSp>
      <p:sp>
        <p:nvSpPr>
          <p:cNvPr id="112" name="Title Text"/>
          <p:cNvSpPr txBox="1">
            <a:spLocks noGrp="1"/>
          </p:cNvSpPr>
          <p:nvPr>
            <p:ph type="title"/>
          </p:nvPr>
        </p:nvSpPr>
        <p:spPr>
          <a:xfrm>
            <a:off x="964023" y="879065"/>
            <a:ext cx="4941478" cy="610865"/>
          </a:xfrm>
          <a:prstGeom prst="rect">
            <a:avLst/>
          </a:prstGeom>
        </p:spPr>
        <p:txBody>
          <a:bodyPr lIns="0" tIns="0" rIns="0" bIns="0" anchor="b"/>
          <a:lstStyle>
            <a:lvl1pPr>
              <a:defRPr sz="4400" spc="50">
                <a:solidFill>
                  <a:srgbClr val="000000"/>
                </a:solidFill>
              </a:defRPr>
            </a:lvl1pPr>
          </a:lstStyle>
          <a:p>
            <a:r>
              <a:t>Title Text</a:t>
            </a:r>
          </a:p>
        </p:txBody>
      </p:sp>
      <p:sp>
        <p:nvSpPr>
          <p:cNvPr id="113" name="Straight Connector 12"/>
          <p:cNvSpPr/>
          <p:nvPr/>
        </p:nvSpPr>
        <p:spPr>
          <a:xfrm>
            <a:off x="952499" y="1934654"/>
            <a:ext cx="2133603" cy="3992"/>
          </a:xfrm>
          <a:prstGeom prst="line">
            <a:avLst/>
          </a:prstGeom>
          <a:ln w="101600">
            <a:solidFill>
              <a:srgbClr val="A22844"/>
            </a:solidFill>
            <a:miter/>
          </a:ln>
        </p:spPr>
        <p:txBody>
          <a:bodyPr lIns="45718" tIns="45718" rIns="45718" bIns="45718"/>
          <a:lstStyle/>
          <a:p>
            <a:endParaRPr/>
          </a:p>
        </p:txBody>
      </p:sp>
      <p:sp>
        <p:nvSpPr>
          <p:cNvPr id="114" name="Body Level One…"/>
          <p:cNvSpPr txBox="1">
            <a:spLocks noGrp="1"/>
          </p:cNvSpPr>
          <p:nvPr>
            <p:ph type="body" sz="quarter" idx="1"/>
          </p:nvPr>
        </p:nvSpPr>
        <p:spPr>
          <a:xfrm>
            <a:off x="952500" y="2818295"/>
            <a:ext cx="2133600" cy="369335"/>
          </a:xfrm>
          <a:prstGeom prst="rect">
            <a:avLst/>
          </a:prstGeom>
        </p:spPr>
        <p:txBody>
          <a:bodyPr lIns="0" tIns="0" rIns="0" bIns="0"/>
          <a:lstStyle>
            <a:lvl1pPr>
              <a:lnSpc>
                <a:spcPct val="100000"/>
              </a:lnSpc>
              <a:defRPr sz="1400"/>
            </a:lvl1pPr>
            <a:lvl2pPr marL="537223" indent="-80011">
              <a:lnSpc>
                <a:spcPct val="100000"/>
              </a:lnSpc>
              <a:defRPr sz="1400"/>
            </a:lvl2pPr>
            <a:lvl3pPr marL="994435" indent="-80011">
              <a:lnSpc>
                <a:spcPct val="100000"/>
              </a:lnSpc>
              <a:defRPr sz="1400"/>
            </a:lvl3pPr>
            <a:lvl4pPr marL="1451646" indent="-80011">
              <a:lnSpc>
                <a:spcPct val="100000"/>
              </a:lnSpc>
              <a:defRPr sz="1400"/>
            </a:lvl4pPr>
            <a:lvl5pPr marL="1908857" indent="-80011">
              <a:lnSpc>
                <a:spcPct val="100000"/>
              </a:lnSpc>
              <a:defRPr sz="1400"/>
            </a:lvl5pPr>
          </a:lstStyle>
          <a:p>
            <a:r>
              <a:t>Body Level One</a:t>
            </a:r>
          </a:p>
          <a:p>
            <a:pPr lvl="1"/>
            <a:r>
              <a:t>Body Level Two</a:t>
            </a:r>
          </a:p>
          <a:p>
            <a:pPr lvl="2"/>
            <a:r>
              <a:t>Body Level Three</a:t>
            </a:r>
          </a:p>
          <a:p>
            <a:pPr lvl="3"/>
            <a:r>
              <a:t>Body Level Four</a:t>
            </a:r>
          </a:p>
          <a:p>
            <a:pPr lvl="4"/>
            <a:r>
              <a:t>Body Level Five</a:t>
            </a:r>
          </a:p>
        </p:txBody>
      </p:sp>
      <p:sp>
        <p:nvSpPr>
          <p:cNvPr id="115" name="Text Placeholder 29"/>
          <p:cNvSpPr>
            <a:spLocks noGrp="1"/>
          </p:cNvSpPr>
          <p:nvPr>
            <p:ph type="body" sz="quarter" idx="21"/>
          </p:nvPr>
        </p:nvSpPr>
        <p:spPr>
          <a:xfrm>
            <a:off x="952500" y="2209800"/>
            <a:ext cx="2133600" cy="205839"/>
          </a:xfrm>
          <a:prstGeom prst="rect">
            <a:avLst/>
          </a:prstGeom>
        </p:spPr>
        <p:txBody>
          <a:bodyPr lIns="0" tIns="0" rIns="0" bIns="0"/>
          <a:lstStyle/>
          <a:p>
            <a:endParaRPr/>
          </a:p>
        </p:txBody>
      </p:sp>
      <p:sp>
        <p:nvSpPr>
          <p:cNvPr id="116" name="Straight Connector 15"/>
          <p:cNvSpPr/>
          <p:nvPr/>
        </p:nvSpPr>
        <p:spPr>
          <a:xfrm>
            <a:off x="3663041" y="1939107"/>
            <a:ext cx="2133602" cy="3992"/>
          </a:xfrm>
          <a:prstGeom prst="line">
            <a:avLst/>
          </a:prstGeom>
          <a:ln w="101600">
            <a:solidFill>
              <a:srgbClr val="A22844"/>
            </a:solidFill>
            <a:miter/>
          </a:ln>
        </p:spPr>
        <p:txBody>
          <a:bodyPr lIns="45718" tIns="45718" rIns="45718" bIns="45718"/>
          <a:lstStyle/>
          <a:p>
            <a:endParaRPr/>
          </a:p>
        </p:txBody>
      </p:sp>
      <p:sp>
        <p:nvSpPr>
          <p:cNvPr id="117" name="Text Placeholder 29"/>
          <p:cNvSpPr>
            <a:spLocks noGrp="1"/>
          </p:cNvSpPr>
          <p:nvPr>
            <p:ph type="body" sz="quarter" idx="22"/>
          </p:nvPr>
        </p:nvSpPr>
        <p:spPr>
          <a:xfrm>
            <a:off x="3663041" y="2818295"/>
            <a:ext cx="2128160" cy="369335"/>
          </a:xfrm>
          <a:prstGeom prst="rect">
            <a:avLst/>
          </a:prstGeom>
        </p:spPr>
        <p:txBody>
          <a:bodyPr lIns="0" tIns="0" rIns="0" bIns="0"/>
          <a:lstStyle/>
          <a:p>
            <a:endParaRPr/>
          </a:p>
        </p:txBody>
      </p:sp>
      <p:sp>
        <p:nvSpPr>
          <p:cNvPr id="118" name="Text Placeholder 29"/>
          <p:cNvSpPr>
            <a:spLocks noGrp="1"/>
          </p:cNvSpPr>
          <p:nvPr>
            <p:ph type="body" sz="quarter" idx="23"/>
          </p:nvPr>
        </p:nvSpPr>
        <p:spPr>
          <a:xfrm>
            <a:off x="3663041" y="2209800"/>
            <a:ext cx="2128160" cy="205839"/>
          </a:xfrm>
          <a:prstGeom prst="rect">
            <a:avLst/>
          </a:prstGeom>
        </p:spPr>
        <p:txBody>
          <a:bodyPr lIns="0" tIns="0" rIns="0" bIns="0"/>
          <a:lstStyle/>
          <a:p>
            <a:endParaRPr/>
          </a:p>
        </p:txBody>
      </p:sp>
      <p:sp>
        <p:nvSpPr>
          <p:cNvPr id="119" name="Straight Connector 19"/>
          <p:cNvSpPr/>
          <p:nvPr/>
        </p:nvSpPr>
        <p:spPr>
          <a:xfrm>
            <a:off x="952499" y="4248117"/>
            <a:ext cx="2133603" cy="3992"/>
          </a:xfrm>
          <a:prstGeom prst="line">
            <a:avLst/>
          </a:prstGeom>
          <a:ln w="101600">
            <a:solidFill>
              <a:srgbClr val="A22844"/>
            </a:solidFill>
            <a:miter/>
          </a:ln>
        </p:spPr>
        <p:txBody>
          <a:bodyPr lIns="45718" tIns="45718" rIns="45718" bIns="45718"/>
          <a:lstStyle/>
          <a:p>
            <a:endParaRPr/>
          </a:p>
        </p:txBody>
      </p:sp>
      <p:sp>
        <p:nvSpPr>
          <p:cNvPr id="120" name="Text Placeholder 29"/>
          <p:cNvSpPr>
            <a:spLocks noGrp="1"/>
          </p:cNvSpPr>
          <p:nvPr>
            <p:ph type="body" sz="quarter" idx="24"/>
          </p:nvPr>
        </p:nvSpPr>
        <p:spPr>
          <a:xfrm>
            <a:off x="952500" y="5131298"/>
            <a:ext cx="2133600" cy="369334"/>
          </a:xfrm>
          <a:prstGeom prst="rect">
            <a:avLst/>
          </a:prstGeom>
        </p:spPr>
        <p:txBody>
          <a:bodyPr lIns="0" tIns="0" rIns="0" bIns="0"/>
          <a:lstStyle/>
          <a:p>
            <a:endParaRPr/>
          </a:p>
        </p:txBody>
      </p:sp>
      <p:sp>
        <p:nvSpPr>
          <p:cNvPr id="121" name="Text Placeholder 29"/>
          <p:cNvSpPr>
            <a:spLocks noGrp="1"/>
          </p:cNvSpPr>
          <p:nvPr>
            <p:ph type="body" sz="quarter" idx="25"/>
          </p:nvPr>
        </p:nvSpPr>
        <p:spPr>
          <a:xfrm>
            <a:off x="952500" y="4522804"/>
            <a:ext cx="2133600" cy="205839"/>
          </a:xfrm>
          <a:prstGeom prst="rect">
            <a:avLst/>
          </a:prstGeom>
        </p:spPr>
        <p:txBody>
          <a:bodyPr lIns="0" tIns="0" rIns="0" bIns="0"/>
          <a:lstStyle/>
          <a:p>
            <a:endParaRPr/>
          </a:p>
        </p:txBody>
      </p:sp>
      <p:sp>
        <p:nvSpPr>
          <p:cNvPr id="122" name="Straight Connector 22"/>
          <p:cNvSpPr/>
          <p:nvPr/>
        </p:nvSpPr>
        <p:spPr>
          <a:xfrm>
            <a:off x="3663041" y="4252109"/>
            <a:ext cx="2133602" cy="3992"/>
          </a:xfrm>
          <a:prstGeom prst="line">
            <a:avLst/>
          </a:prstGeom>
          <a:ln w="101600">
            <a:solidFill>
              <a:srgbClr val="A22844"/>
            </a:solidFill>
            <a:miter/>
          </a:ln>
        </p:spPr>
        <p:txBody>
          <a:bodyPr lIns="45718" tIns="45718" rIns="45718" bIns="45718"/>
          <a:lstStyle/>
          <a:p>
            <a:endParaRPr/>
          </a:p>
        </p:txBody>
      </p:sp>
      <p:sp>
        <p:nvSpPr>
          <p:cNvPr id="123" name="Text Placeholder 29"/>
          <p:cNvSpPr>
            <a:spLocks noGrp="1"/>
          </p:cNvSpPr>
          <p:nvPr>
            <p:ph type="body" sz="quarter" idx="26"/>
          </p:nvPr>
        </p:nvSpPr>
        <p:spPr>
          <a:xfrm>
            <a:off x="3663041" y="5131298"/>
            <a:ext cx="2128160" cy="369334"/>
          </a:xfrm>
          <a:prstGeom prst="rect">
            <a:avLst/>
          </a:prstGeom>
        </p:spPr>
        <p:txBody>
          <a:bodyPr lIns="0" tIns="0" rIns="0" bIns="0"/>
          <a:lstStyle/>
          <a:p>
            <a:endParaRPr/>
          </a:p>
        </p:txBody>
      </p:sp>
      <p:sp>
        <p:nvSpPr>
          <p:cNvPr id="124" name="Text Placeholder 29"/>
          <p:cNvSpPr>
            <a:spLocks noGrp="1"/>
          </p:cNvSpPr>
          <p:nvPr>
            <p:ph type="body" sz="quarter" idx="27"/>
          </p:nvPr>
        </p:nvSpPr>
        <p:spPr>
          <a:xfrm>
            <a:off x="3663041" y="4522804"/>
            <a:ext cx="2128160" cy="205839"/>
          </a:xfrm>
          <a:prstGeom prst="rect">
            <a:avLst/>
          </a:prstGeom>
        </p:spPr>
        <p:txBody>
          <a:bodyPr lIns="0" tIns="0" rIns="0" bIns="0"/>
          <a:lstStyle/>
          <a:p>
            <a:endParaRPr/>
          </a:p>
        </p:txBody>
      </p:sp>
      <p:pic>
        <p:nvPicPr>
          <p:cNvPr id="125" name="Picture 3" descr="Picture 3"/>
          <p:cNvPicPr>
            <a:picLocks noChangeAspect="1"/>
          </p:cNvPicPr>
          <p:nvPr/>
        </p:nvPicPr>
        <p:blipFill>
          <a:blip r:embed="rId2"/>
          <a:stretch>
            <a:fillRect/>
          </a:stretch>
        </p:blipFill>
        <p:spPr>
          <a:xfrm>
            <a:off x="11038839" y="6387710"/>
            <a:ext cx="977465" cy="315019"/>
          </a:xfrm>
          <a:prstGeom prst="rect">
            <a:avLst/>
          </a:prstGeom>
          <a:ln w="12700">
            <a:miter lim="400000"/>
          </a:ln>
        </p:spPr>
      </p:pic>
      <p:sp>
        <p:nvSpPr>
          <p:cNvPr id="126" name="Google Shape;11;p1"/>
          <p:cNvSpPr txBox="1"/>
          <p:nvPr/>
        </p:nvSpPr>
        <p:spPr>
          <a:xfrm>
            <a:off x="9880030" y="1"/>
            <a:ext cx="2311972" cy="259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r">
              <a:defRPr sz="500" b="1">
                <a:solidFill>
                  <a:srgbClr val="DC3545"/>
                </a:solidFill>
                <a:latin typeface="Segoe UI"/>
                <a:ea typeface="Segoe UI"/>
                <a:cs typeface="Segoe UI"/>
                <a:sym typeface="Segoe UI"/>
              </a:defRPr>
            </a:lvl1pPr>
          </a:lstStyle>
          <a:p>
            <a:r>
              <a:t>CONFIDENTIAL WORKING PAPERS OF THE GOVERNOR</a:t>
            </a: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5393251"/>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Content">
    <p:spTree>
      <p:nvGrpSpPr>
        <p:cNvPr id="1" name=""/>
        <p:cNvGrpSpPr/>
        <p:nvPr/>
      </p:nvGrpSpPr>
      <p:grpSpPr>
        <a:xfrm>
          <a:off x="0" y="0"/>
          <a:ext cx="0" cy="0"/>
          <a:chOff x="0" y="0"/>
          <a:chExt cx="0" cy="0"/>
        </a:xfrm>
      </p:grpSpPr>
      <p:sp>
        <p:nvSpPr>
          <p:cNvPr id="134" name="Picture Placeholder 25"/>
          <p:cNvSpPr>
            <a:spLocks noGrp="1"/>
          </p:cNvSpPr>
          <p:nvPr>
            <p:ph type="pic" sz="quarter" idx="21"/>
          </p:nvPr>
        </p:nvSpPr>
        <p:spPr>
          <a:xfrm>
            <a:off x="954268" y="2572883"/>
            <a:ext cx="2118245" cy="2037217"/>
          </a:xfrm>
          <a:prstGeom prst="rect">
            <a:avLst/>
          </a:prstGeom>
        </p:spPr>
        <p:txBody>
          <a:bodyPr lIns="91439" tIns="45719" rIns="91439" bIns="45719">
            <a:noAutofit/>
          </a:bodyPr>
          <a:lstStyle/>
          <a:p>
            <a:endParaRPr/>
          </a:p>
        </p:txBody>
      </p:sp>
      <p:sp>
        <p:nvSpPr>
          <p:cNvPr id="135" name="Title Text"/>
          <p:cNvSpPr txBox="1">
            <a:spLocks noGrp="1"/>
          </p:cNvSpPr>
          <p:nvPr>
            <p:ph type="title"/>
          </p:nvPr>
        </p:nvSpPr>
        <p:spPr>
          <a:xfrm>
            <a:off x="964023" y="879063"/>
            <a:ext cx="6105953" cy="725293"/>
          </a:xfrm>
          <a:prstGeom prst="rect">
            <a:avLst/>
          </a:prstGeom>
        </p:spPr>
        <p:txBody>
          <a:bodyPr lIns="0" tIns="0" rIns="0" bIns="0" anchor="b"/>
          <a:lstStyle>
            <a:lvl1pPr>
              <a:defRPr sz="4400">
                <a:solidFill>
                  <a:srgbClr val="000000"/>
                </a:solidFill>
              </a:defRPr>
            </a:lvl1pPr>
          </a:lstStyle>
          <a:p>
            <a:r>
              <a:t>Title Text</a:t>
            </a:r>
          </a:p>
        </p:txBody>
      </p:sp>
      <p:sp>
        <p:nvSpPr>
          <p:cNvPr id="136" name="Straight Connector 61"/>
          <p:cNvSpPr/>
          <p:nvPr/>
        </p:nvSpPr>
        <p:spPr>
          <a:xfrm>
            <a:off x="952500" y="1939107"/>
            <a:ext cx="2133602" cy="2"/>
          </a:xfrm>
          <a:prstGeom prst="line">
            <a:avLst/>
          </a:prstGeom>
          <a:ln w="101600">
            <a:solidFill>
              <a:srgbClr val="FFFFFF"/>
            </a:solidFill>
            <a:miter/>
          </a:ln>
        </p:spPr>
        <p:txBody>
          <a:bodyPr lIns="45718" tIns="45718" rIns="45718" bIns="45718"/>
          <a:lstStyle/>
          <a:p>
            <a:endParaRPr/>
          </a:p>
        </p:txBody>
      </p:sp>
      <p:sp>
        <p:nvSpPr>
          <p:cNvPr id="137" name="Picture Placeholder 25"/>
          <p:cNvSpPr>
            <a:spLocks noGrp="1"/>
          </p:cNvSpPr>
          <p:nvPr>
            <p:ph type="pic" sz="quarter" idx="22"/>
          </p:nvPr>
        </p:nvSpPr>
        <p:spPr>
          <a:xfrm>
            <a:off x="3658280" y="2572883"/>
            <a:ext cx="2118247" cy="2037217"/>
          </a:xfrm>
          <a:prstGeom prst="rect">
            <a:avLst/>
          </a:prstGeom>
        </p:spPr>
        <p:txBody>
          <a:bodyPr lIns="91439" tIns="45719" rIns="91439" bIns="45719">
            <a:noAutofit/>
          </a:bodyPr>
          <a:lstStyle/>
          <a:p>
            <a:endParaRPr/>
          </a:p>
        </p:txBody>
      </p:sp>
      <p:sp>
        <p:nvSpPr>
          <p:cNvPr id="138" name="Body Level One…"/>
          <p:cNvSpPr txBox="1">
            <a:spLocks noGrp="1"/>
          </p:cNvSpPr>
          <p:nvPr>
            <p:ph type="body" sz="quarter" idx="1"/>
          </p:nvPr>
        </p:nvSpPr>
        <p:spPr>
          <a:xfrm>
            <a:off x="952500" y="5393168"/>
            <a:ext cx="2133600" cy="369334"/>
          </a:xfrm>
          <a:prstGeom prst="rect">
            <a:avLst/>
          </a:prstGeom>
        </p:spPr>
        <p:txBody>
          <a:bodyPr lIns="0" tIns="0" rIns="0" bIns="0"/>
          <a:lstStyle>
            <a:lvl1pPr>
              <a:defRPr sz="1400"/>
            </a:lvl1pPr>
            <a:lvl2pPr marL="537223" indent="-80011">
              <a:defRPr sz="1400"/>
            </a:lvl2pPr>
            <a:lvl3pPr marL="994435" indent="-80011">
              <a:defRPr sz="1400"/>
            </a:lvl3pPr>
            <a:lvl4pPr marL="1451646" indent="-80011">
              <a:defRPr sz="1400"/>
            </a:lvl4pPr>
            <a:lvl5pPr marL="1908857" indent="-80011">
              <a:defRPr sz="1400"/>
            </a:lvl5pPr>
          </a:lstStyle>
          <a:p>
            <a:r>
              <a:t>Body Level One</a:t>
            </a:r>
          </a:p>
          <a:p>
            <a:pPr lvl="1"/>
            <a:r>
              <a:t>Body Level Two</a:t>
            </a:r>
          </a:p>
          <a:p>
            <a:pPr lvl="2"/>
            <a:r>
              <a:t>Body Level Three</a:t>
            </a:r>
          </a:p>
          <a:p>
            <a:pPr lvl="3"/>
            <a:r>
              <a:t>Body Level Four</a:t>
            </a:r>
          </a:p>
          <a:p>
            <a:pPr lvl="4"/>
            <a:r>
              <a:t>Body Level Five</a:t>
            </a:r>
          </a:p>
        </p:txBody>
      </p:sp>
      <p:sp>
        <p:nvSpPr>
          <p:cNvPr id="139" name="Text Placeholder 29"/>
          <p:cNvSpPr>
            <a:spLocks noGrp="1"/>
          </p:cNvSpPr>
          <p:nvPr>
            <p:ph type="body" sz="quarter" idx="23"/>
          </p:nvPr>
        </p:nvSpPr>
        <p:spPr>
          <a:xfrm>
            <a:off x="952500" y="4986747"/>
            <a:ext cx="2133600" cy="205839"/>
          </a:xfrm>
          <a:prstGeom prst="rect">
            <a:avLst/>
          </a:prstGeom>
        </p:spPr>
        <p:txBody>
          <a:bodyPr lIns="0" tIns="0" rIns="0" bIns="0"/>
          <a:lstStyle/>
          <a:p>
            <a:endParaRPr/>
          </a:p>
        </p:txBody>
      </p:sp>
      <p:sp>
        <p:nvSpPr>
          <p:cNvPr id="140" name="Text Placeholder 29"/>
          <p:cNvSpPr>
            <a:spLocks noGrp="1"/>
          </p:cNvSpPr>
          <p:nvPr>
            <p:ph type="body" sz="quarter" idx="24"/>
          </p:nvPr>
        </p:nvSpPr>
        <p:spPr>
          <a:xfrm>
            <a:off x="3663041" y="5393168"/>
            <a:ext cx="2128160" cy="369334"/>
          </a:xfrm>
          <a:prstGeom prst="rect">
            <a:avLst/>
          </a:prstGeom>
        </p:spPr>
        <p:txBody>
          <a:bodyPr lIns="0" tIns="0" rIns="0" bIns="0"/>
          <a:lstStyle/>
          <a:p>
            <a:endParaRPr/>
          </a:p>
        </p:txBody>
      </p:sp>
      <p:sp>
        <p:nvSpPr>
          <p:cNvPr id="141" name="Text Placeholder 29"/>
          <p:cNvSpPr>
            <a:spLocks noGrp="1"/>
          </p:cNvSpPr>
          <p:nvPr>
            <p:ph type="body" sz="quarter" idx="25"/>
          </p:nvPr>
        </p:nvSpPr>
        <p:spPr>
          <a:xfrm>
            <a:off x="3663041" y="4986747"/>
            <a:ext cx="2128160" cy="205839"/>
          </a:xfrm>
          <a:prstGeom prst="rect">
            <a:avLst/>
          </a:prstGeom>
        </p:spPr>
        <p:txBody>
          <a:bodyPr lIns="0" tIns="0" rIns="0" bIns="0"/>
          <a:lstStyle/>
          <a:p>
            <a:endParaRPr/>
          </a:p>
        </p:txBody>
      </p:sp>
      <p:sp>
        <p:nvSpPr>
          <p:cNvPr id="142" name="Text Placeholder 29"/>
          <p:cNvSpPr>
            <a:spLocks noGrp="1"/>
          </p:cNvSpPr>
          <p:nvPr>
            <p:ph type="body" sz="quarter" idx="26"/>
          </p:nvPr>
        </p:nvSpPr>
        <p:spPr>
          <a:xfrm>
            <a:off x="6367055" y="5393168"/>
            <a:ext cx="2129248" cy="369334"/>
          </a:xfrm>
          <a:prstGeom prst="rect">
            <a:avLst/>
          </a:prstGeom>
        </p:spPr>
        <p:txBody>
          <a:bodyPr lIns="0" tIns="0" rIns="0" bIns="0"/>
          <a:lstStyle/>
          <a:p>
            <a:endParaRPr/>
          </a:p>
        </p:txBody>
      </p:sp>
      <p:sp>
        <p:nvSpPr>
          <p:cNvPr id="143" name="Text Placeholder 29"/>
          <p:cNvSpPr>
            <a:spLocks noGrp="1"/>
          </p:cNvSpPr>
          <p:nvPr>
            <p:ph type="body" sz="quarter" idx="27"/>
          </p:nvPr>
        </p:nvSpPr>
        <p:spPr>
          <a:xfrm>
            <a:off x="6367055" y="4986747"/>
            <a:ext cx="2129248" cy="205839"/>
          </a:xfrm>
          <a:prstGeom prst="rect">
            <a:avLst/>
          </a:prstGeom>
        </p:spPr>
        <p:txBody>
          <a:bodyPr lIns="0" tIns="0" rIns="0" bIns="0"/>
          <a:lstStyle/>
          <a:p>
            <a:endParaRPr/>
          </a:p>
        </p:txBody>
      </p:sp>
      <p:sp>
        <p:nvSpPr>
          <p:cNvPr id="144" name="Text Placeholder 29"/>
          <p:cNvSpPr>
            <a:spLocks noGrp="1"/>
          </p:cNvSpPr>
          <p:nvPr>
            <p:ph type="body" sz="quarter" idx="28"/>
          </p:nvPr>
        </p:nvSpPr>
        <p:spPr>
          <a:xfrm>
            <a:off x="9110254" y="5393168"/>
            <a:ext cx="2129247" cy="369334"/>
          </a:xfrm>
          <a:prstGeom prst="rect">
            <a:avLst/>
          </a:prstGeom>
        </p:spPr>
        <p:txBody>
          <a:bodyPr lIns="0" tIns="0" rIns="0" bIns="0"/>
          <a:lstStyle/>
          <a:p>
            <a:endParaRPr/>
          </a:p>
        </p:txBody>
      </p:sp>
      <p:sp>
        <p:nvSpPr>
          <p:cNvPr id="145" name="Text Placeholder 29"/>
          <p:cNvSpPr>
            <a:spLocks noGrp="1"/>
          </p:cNvSpPr>
          <p:nvPr>
            <p:ph type="body" sz="quarter" idx="29"/>
          </p:nvPr>
        </p:nvSpPr>
        <p:spPr>
          <a:xfrm>
            <a:off x="9110254" y="4986747"/>
            <a:ext cx="2129247" cy="205839"/>
          </a:xfrm>
          <a:prstGeom prst="rect">
            <a:avLst/>
          </a:prstGeom>
        </p:spPr>
        <p:txBody>
          <a:bodyPr lIns="0" tIns="0" rIns="0" bIns="0"/>
          <a:lstStyle/>
          <a:p>
            <a:endParaRPr/>
          </a:p>
        </p:txBody>
      </p:sp>
      <p:grpSp>
        <p:nvGrpSpPr>
          <p:cNvPr id="151" name="Group 22"/>
          <p:cNvGrpSpPr/>
          <p:nvPr/>
        </p:nvGrpSpPr>
        <p:grpSpPr>
          <a:xfrm>
            <a:off x="7661667" y="-1"/>
            <a:ext cx="4530338" cy="2514603"/>
            <a:chOff x="0" y="0"/>
            <a:chExt cx="4530337" cy="2514602"/>
          </a:xfrm>
        </p:grpSpPr>
        <p:sp>
          <p:nvSpPr>
            <p:cNvPr id="146" name="AutoShape 24"/>
            <p:cNvSpPr/>
            <p:nvPr/>
          </p:nvSpPr>
          <p:spPr>
            <a:xfrm>
              <a:off x="-1" y="-1"/>
              <a:ext cx="3018257" cy="2514603"/>
            </a:xfrm>
            <a:custGeom>
              <a:avLst/>
              <a:gdLst/>
              <a:ahLst/>
              <a:cxnLst>
                <a:cxn ang="0">
                  <a:pos x="wd2" y="hd2"/>
                </a:cxn>
                <a:cxn ang="5400000">
                  <a:pos x="wd2" y="hd2"/>
                </a:cxn>
                <a:cxn ang="10800000">
                  <a:pos x="wd2" y="hd2"/>
                </a:cxn>
                <a:cxn ang="16200000">
                  <a:pos x="wd2" y="hd2"/>
                </a:cxn>
              </a:cxnLst>
              <a:rect l="0" t="0" r="r" b="b"/>
              <a:pathLst>
                <a:path w="21600" h="21600" extrusionOk="0">
                  <a:moveTo>
                    <a:pt x="10785" y="4284"/>
                  </a:moveTo>
                  <a:lnTo>
                    <a:pt x="7210" y="0"/>
                  </a:lnTo>
                  <a:lnTo>
                    <a:pt x="0" y="0"/>
                  </a:lnTo>
                  <a:lnTo>
                    <a:pt x="7174" y="8611"/>
                  </a:lnTo>
                  <a:lnTo>
                    <a:pt x="10785" y="4284"/>
                  </a:lnTo>
                  <a:moveTo>
                    <a:pt x="21600" y="17273"/>
                  </a:moveTo>
                  <a:lnTo>
                    <a:pt x="17995" y="12946"/>
                  </a:lnTo>
                  <a:lnTo>
                    <a:pt x="14390" y="17273"/>
                  </a:lnTo>
                  <a:lnTo>
                    <a:pt x="17995" y="21600"/>
                  </a:lnTo>
                  <a:lnTo>
                    <a:pt x="21600" y="17273"/>
                  </a:lnTo>
                </a:path>
              </a:pathLst>
            </a:custGeom>
            <a:solidFill>
              <a:srgbClr val="1B4388"/>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147" name="Freeform 28"/>
            <p:cNvSpPr/>
            <p:nvPr/>
          </p:nvSpPr>
          <p:spPr>
            <a:xfrm>
              <a:off x="498682" y="1002464"/>
              <a:ext cx="1512083" cy="1512137"/>
            </a:xfrm>
            <a:custGeom>
              <a:avLst/>
              <a:gdLst/>
              <a:ahLst/>
              <a:cxnLst>
                <a:cxn ang="0">
                  <a:pos x="wd2" y="hd2"/>
                </a:cxn>
                <a:cxn ang="5400000">
                  <a:pos x="wd2" y="hd2"/>
                </a:cxn>
                <a:cxn ang="10800000">
                  <a:pos x="wd2" y="hd2"/>
                </a:cxn>
                <a:cxn ang="16200000">
                  <a:pos x="wd2" y="hd2"/>
                </a:cxn>
              </a:cxnLst>
              <a:rect l="0" t="0" r="r" b="b"/>
              <a:pathLst>
                <a:path w="21600" h="21600" extrusionOk="0">
                  <a:moveTo>
                    <a:pt x="7196" y="0"/>
                  </a:moveTo>
                  <a:lnTo>
                    <a:pt x="0" y="7208"/>
                  </a:lnTo>
                  <a:lnTo>
                    <a:pt x="14404" y="21600"/>
                  </a:lnTo>
                  <a:lnTo>
                    <a:pt x="21600" y="14404"/>
                  </a:lnTo>
                  <a:lnTo>
                    <a:pt x="7196" y="0"/>
                  </a:lnTo>
                  <a:close/>
                </a:path>
              </a:pathLst>
            </a:custGeom>
            <a:solidFill>
              <a:srgbClr val="F18C20"/>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148" name="Freeform 29"/>
            <p:cNvSpPr/>
            <p:nvPr/>
          </p:nvSpPr>
          <p:spPr>
            <a:xfrm>
              <a:off x="1785394" y="-1"/>
              <a:ext cx="998212" cy="4987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0791" y="21600"/>
                  </a:lnTo>
                  <a:lnTo>
                    <a:pt x="21600" y="0"/>
                  </a:lnTo>
                  <a:close/>
                </a:path>
              </a:pathLst>
            </a:custGeom>
            <a:solidFill>
              <a:srgbClr val="1B4388"/>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149" name="Freeform 30"/>
            <p:cNvSpPr/>
            <p:nvPr/>
          </p:nvSpPr>
          <p:spPr>
            <a:xfrm>
              <a:off x="1002427" y="498701"/>
              <a:ext cx="1512084" cy="1512137"/>
            </a:xfrm>
            <a:custGeom>
              <a:avLst/>
              <a:gdLst/>
              <a:ahLst/>
              <a:cxnLst>
                <a:cxn ang="0">
                  <a:pos x="wd2" y="hd2"/>
                </a:cxn>
                <a:cxn ang="5400000">
                  <a:pos x="wd2" y="hd2"/>
                </a:cxn>
                <a:cxn ang="10800000">
                  <a:pos x="wd2" y="hd2"/>
                </a:cxn>
                <a:cxn ang="16200000">
                  <a:pos x="wd2" y="hd2"/>
                </a:cxn>
              </a:cxnLst>
              <a:rect l="0" t="0" r="r" b="b"/>
              <a:pathLst>
                <a:path w="21600" h="21600" extrusionOk="0">
                  <a:moveTo>
                    <a:pt x="7208" y="0"/>
                  </a:moveTo>
                  <a:lnTo>
                    <a:pt x="0" y="7196"/>
                  </a:lnTo>
                  <a:lnTo>
                    <a:pt x="14404" y="21600"/>
                  </a:lnTo>
                  <a:lnTo>
                    <a:pt x="21600" y="14404"/>
                  </a:lnTo>
                  <a:lnTo>
                    <a:pt x="7208" y="0"/>
                  </a:lnTo>
                  <a:close/>
                </a:path>
              </a:pathLst>
            </a:custGeom>
            <a:solidFill>
              <a:srgbClr val="A22844"/>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sp>
          <p:nvSpPr>
            <p:cNvPr id="150" name="Freeform 31"/>
            <p:cNvSpPr/>
            <p:nvPr/>
          </p:nvSpPr>
          <p:spPr>
            <a:xfrm>
              <a:off x="2514509" y="498701"/>
              <a:ext cx="2015829" cy="2015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5"/>
                  </a:moveTo>
                  <a:lnTo>
                    <a:pt x="10795" y="0"/>
                  </a:lnTo>
                  <a:lnTo>
                    <a:pt x="0" y="10805"/>
                  </a:lnTo>
                  <a:lnTo>
                    <a:pt x="10795" y="21600"/>
                  </a:lnTo>
                  <a:lnTo>
                    <a:pt x="21600" y="10805"/>
                  </a:lnTo>
                </a:path>
              </a:pathLst>
            </a:custGeom>
            <a:solidFill>
              <a:srgbClr val="F18C20"/>
            </a:solidFill>
            <a:ln w="12700" cap="flat">
              <a:noFill/>
              <a:miter lim="400000"/>
            </a:ln>
            <a:effectLst/>
          </p:spPr>
          <p:txBody>
            <a:bodyPr wrap="square" lIns="45718" tIns="45718" rIns="45718" bIns="45718" numCol="1" anchor="t">
              <a:noAutofit/>
            </a:bodyPr>
            <a:lstStyle/>
            <a:p>
              <a:pPr defTabSz="914421">
                <a:defRPr>
                  <a:solidFill>
                    <a:srgbClr val="FFFFFF"/>
                  </a:solidFill>
                  <a:latin typeface="Franklin Gothic Book"/>
                  <a:ea typeface="Franklin Gothic Book"/>
                  <a:cs typeface="Franklin Gothic Book"/>
                  <a:sym typeface="Franklin Gothic Book"/>
                </a:defRPr>
              </a:pPr>
              <a:endParaRPr/>
            </a:p>
          </p:txBody>
        </p:sp>
      </p:grpSp>
      <p:sp>
        <p:nvSpPr>
          <p:cNvPr id="152" name="Picture Placeholder 25"/>
          <p:cNvSpPr>
            <a:spLocks noGrp="1"/>
          </p:cNvSpPr>
          <p:nvPr>
            <p:ph type="pic" sz="quarter" idx="30"/>
          </p:nvPr>
        </p:nvSpPr>
        <p:spPr>
          <a:xfrm>
            <a:off x="6362293" y="2572883"/>
            <a:ext cx="2118245" cy="2037217"/>
          </a:xfrm>
          <a:prstGeom prst="rect">
            <a:avLst/>
          </a:prstGeom>
        </p:spPr>
        <p:txBody>
          <a:bodyPr lIns="91439" tIns="45719" rIns="91439" bIns="45719">
            <a:noAutofit/>
          </a:bodyPr>
          <a:lstStyle/>
          <a:p>
            <a:endParaRPr/>
          </a:p>
        </p:txBody>
      </p:sp>
      <p:sp>
        <p:nvSpPr>
          <p:cNvPr id="153" name="Picture Placeholder 25"/>
          <p:cNvSpPr>
            <a:spLocks noGrp="1"/>
          </p:cNvSpPr>
          <p:nvPr>
            <p:ph type="pic" sz="quarter" idx="31"/>
          </p:nvPr>
        </p:nvSpPr>
        <p:spPr>
          <a:xfrm>
            <a:off x="9112022" y="2572883"/>
            <a:ext cx="2118247" cy="2037217"/>
          </a:xfrm>
          <a:prstGeom prst="rect">
            <a:avLst/>
          </a:prstGeom>
        </p:spPr>
        <p:txBody>
          <a:bodyPr lIns="91439" tIns="45719" rIns="91439" bIns="45719">
            <a:noAutofit/>
          </a:bodyPr>
          <a:lstStyle/>
          <a:p>
            <a:endParaRPr/>
          </a:p>
        </p:txBody>
      </p:sp>
      <p:pic>
        <p:nvPicPr>
          <p:cNvPr id="154" name="Picture 2" descr="Picture 2"/>
          <p:cNvPicPr>
            <a:picLocks noChangeAspect="1"/>
          </p:cNvPicPr>
          <p:nvPr/>
        </p:nvPicPr>
        <p:blipFill>
          <a:blip r:embed="rId2"/>
          <a:stretch>
            <a:fillRect/>
          </a:stretch>
        </p:blipFill>
        <p:spPr>
          <a:xfrm>
            <a:off x="11038839" y="6387710"/>
            <a:ext cx="977465" cy="315019"/>
          </a:xfrm>
          <a:prstGeom prst="rect">
            <a:avLst/>
          </a:prstGeom>
          <a:ln w="12700">
            <a:miter lim="400000"/>
          </a:ln>
        </p:spPr>
      </p:pic>
      <p:sp>
        <p:nvSpPr>
          <p:cNvPr id="155" name="Google Shape;11;p1"/>
          <p:cNvSpPr txBox="1"/>
          <p:nvPr/>
        </p:nvSpPr>
        <p:spPr>
          <a:xfrm>
            <a:off x="9880030" y="1"/>
            <a:ext cx="2311972" cy="259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r">
              <a:defRPr sz="500" b="1">
                <a:solidFill>
                  <a:srgbClr val="DC3545"/>
                </a:solidFill>
                <a:latin typeface="Segoe UI"/>
                <a:ea typeface="Segoe UI"/>
                <a:cs typeface="Segoe UI"/>
                <a:sym typeface="Segoe UI"/>
              </a:defRPr>
            </a:lvl1pPr>
          </a:lstStyle>
          <a:p>
            <a:r>
              <a:t>CONFIDENTIAL WORKING PAPERS OF THE GOVERNOR</a:t>
            </a: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9247372"/>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Transition">
    <p:spTree>
      <p:nvGrpSpPr>
        <p:cNvPr id="1" name=""/>
        <p:cNvGrpSpPr/>
        <p:nvPr/>
      </p:nvGrpSpPr>
      <p:grpSpPr>
        <a:xfrm>
          <a:off x="0" y="0"/>
          <a:ext cx="0" cy="0"/>
          <a:chOff x="0" y="0"/>
          <a:chExt cx="0" cy="0"/>
        </a:xfrm>
      </p:grpSpPr>
      <p:sp>
        <p:nvSpPr>
          <p:cNvPr id="163" name="Rectangle 4"/>
          <p:cNvSpPr/>
          <p:nvPr/>
        </p:nvSpPr>
        <p:spPr>
          <a:xfrm>
            <a:off x="1" y="0"/>
            <a:ext cx="5369675" cy="6858000"/>
          </a:xfrm>
          <a:prstGeom prst="rect">
            <a:avLst/>
          </a:prstGeom>
          <a:gradFill>
            <a:gsLst>
              <a:gs pos="0">
                <a:srgbClr val="0B2653"/>
              </a:gs>
              <a:gs pos="50000">
                <a:srgbClr val="103679"/>
              </a:gs>
              <a:gs pos="100000">
                <a:schemeClr val="accent1"/>
              </a:gs>
            </a:gsLst>
            <a:lin ang="10800000"/>
          </a:gradFill>
          <a:ln w="12700">
            <a:miter lim="400000"/>
          </a:ln>
        </p:spPr>
        <p:txBody>
          <a:bodyPr lIns="45718" tIns="45718" rIns="45718" bIns="45718" anchor="ctr"/>
          <a:lstStyle/>
          <a:p>
            <a:pPr algn="ctr" defTabSz="914421">
              <a:defRPr>
                <a:solidFill>
                  <a:srgbClr val="FFFFFF"/>
                </a:solidFill>
                <a:latin typeface="Franklin Gothic Book"/>
                <a:ea typeface="Franklin Gothic Book"/>
                <a:cs typeface="Franklin Gothic Book"/>
                <a:sym typeface="Franklin Gothic Book"/>
              </a:defRPr>
            </a:pPr>
            <a:endParaRPr/>
          </a:p>
        </p:txBody>
      </p:sp>
      <p:sp>
        <p:nvSpPr>
          <p:cNvPr id="164" name="Right Triangle 5"/>
          <p:cNvSpPr/>
          <p:nvPr/>
        </p:nvSpPr>
        <p:spPr>
          <a:xfrm>
            <a:off x="5369671" y="1"/>
            <a:ext cx="3918885"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062253"/>
          </a:solidFill>
          <a:ln w="12700">
            <a:miter lim="400000"/>
          </a:ln>
        </p:spPr>
        <p:txBody>
          <a:bodyPr lIns="45718" tIns="45718" rIns="45718" bIns="45718" anchor="ctr"/>
          <a:lstStyle/>
          <a:p>
            <a:pPr algn="ctr" defTabSz="914421">
              <a:defRPr>
                <a:solidFill>
                  <a:srgbClr val="FFFFFF"/>
                </a:solidFill>
                <a:latin typeface="Franklin Gothic Book"/>
                <a:ea typeface="Franklin Gothic Book"/>
                <a:cs typeface="Franklin Gothic Book"/>
                <a:sym typeface="Franklin Gothic Book"/>
              </a:defRPr>
            </a:pPr>
            <a:endParaRPr/>
          </a:p>
        </p:txBody>
      </p:sp>
      <p:pic>
        <p:nvPicPr>
          <p:cNvPr id="165" name="Picture 6" descr="Picture 6"/>
          <p:cNvPicPr>
            <a:picLocks noChangeAspect="1"/>
          </p:cNvPicPr>
          <p:nvPr/>
        </p:nvPicPr>
        <p:blipFill>
          <a:blip r:embed="rId2"/>
          <a:stretch>
            <a:fillRect/>
          </a:stretch>
        </p:blipFill>
        <p:spPr>
          <a:xfrm>
            <a:off x="11038839" y="6387710"/>
            <a:ext cx="977465" cy="315019"/>
          </a:xfrm>
          <a:prstGeom prst="rect">
            <a:avLst/>
          </a:prstGeom>
          <a:ln w="12700">
            <a:miter lim="400000"/>
          </a:ln>
        </p:spPr>
      </p:pic>
      <p:sp>
        <p:nvSpPr>
          <p:cNvPr id="166" name="Title Text"/>
          <p:cNvSpPr txBox="1">
            <a:spLocks noGrp="1"/>
          </p:cNvSpPr>
          <p:nvPr>
            <p:ph type="title"/>
          </p:nvPr>
        </p:nvSpPr>
        <p:spPr>
          <a:xfrm>
            <a:off x="283615" y="3205176"/>
            <a:ext cx="4684993" cy="827001"/>
          </a:xfrm>
          <a:prstGeom prst="rect">
            <a:avLst/>
          </a:prstGeom>
        </p:spPr>
        <p:txBody>
          <a:bodyPr/>
          <a:lstStyle>
            <a:lvl1pPr>
              <a:defRPr sz="4400"/>
            </a:lvl1pPr>
          </a:lstStyle>
          <a:p>
            <a:r>
              <a:t>Title Text</a:t>
            </a:r>
          </a:p>
        </p:txBody>
      </p:sp>
      <p:sp>
        <p:nvSpPr>
          <p:cNvPr id="168" name="Slide Number"/>
          <p:cNvSpPr txBox="1">
            <a:spLocks noGrp="1"/>
          </p:cNvSpPr>
          <p:nvPr>
            <p:ph type="sldNum" sz="quarter" idx="2"/>
          </p:nvPr>
        </p:nvSpPr>
        <p:spPr>
          <a:xfrm>
            <a:off x="8439687" y="6215381"/>
            <a:ext cx="297913" cy="281939"/>
          </a:xfrm>
          <a:prstGeom prst="rect">
            <a:avLst/>
          </a:prstGeom>
        </p:spPr>
        <p:txBody>
          <a:bodyPr anchor="ctr"/>
          <a:lstStyle>
            <a:lvl1pPr algn="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02161556"/>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Transition No Logo">
    <p:spTree>
      <p:nvGrpSpPr>
        <p:cNvPr id="1" name=""/>
        <p:cNvGrpSpPr/>
        <p:nvPr/>
      </p:nvGrpSpPr>
      <p:grpSpPr>
        <a:xfrm>
          <a:off x="0" y="0"/>
          <a:ext cx="0" cy="0"/>
          <a:chOff x="0" y="0"/>
          <a:chExt cx="0" cy="0"/>
        </a:xfrm>
      </p:grpSpPr>
      <p:sp>
        <p:nvSpPr>
          <p:cNvPr id="175" name="Rectangle 4"/>
          <p:cNvSpPr/>
          <p:nvPr/>
        </p:nvSpPr>
        <p:spPr>
          <a:xfrm>
            <a:off x="1" y="0"/>
            <a:ext cx="5369675" cy="6858000"/>
          </a:xfrm>
          <a:prstGeom prst="rect">
            <a:avLst/>
          </a:prstGeom>
          <a:gradFill>
            <a:gsLst>
              <a:gs pos="0">
                <a:srgbClr val="0B2653"/>
              </a:gs>
              <a:gs pos="50000">
                <a:srgbClr val="103679"/>
              </a:gs>
              <a:gs pos="100000">
                <a:schemeClr val="accent1"/>
              </a:gs>
            </a:gsLst>
            <a:lin ang="10800000"/>
          </a:gradFill>
          <a:ln w="12700">
            <a:miter lim="400000"/>
          </a:ln>
        </p:spPr>
        <p:txBody>
          <a:bodyPr lIns="45718" tIns="45718" rIns="45718" bIns="45718" anchor="ctr"/>
          <a:lstStyle/>
          <a:p>
            <a:pPr algn="ctr" defTabSz="914421">
              <a:defRPr>
                <a:solidFill>
                  <a:srgbClr val="FFFFFF"/>
                </a:solidFill>
                <a:latin typeface="Franklin Gothic Book"/>
                <a:ea typeface="Franklin Gothic Book"/>
                <a:cs typeface="Franklin Gothic Book"/>
                <a:sym typeface="Franklin Gothic Book"/>
              </a:defRPr>
            </a:pPr>
            <a:endParaRPr/>
          </a:p>
        </p:txBody>
      </p:sp>
      <p:sp>
        <p:nvSpPr>
          <p:cNvPr id="176" name="Right Triangle 5"/>
          <p:cNvSpPr/>
          <p:nvPr/>
        </p:nvSpPr>
        <p:spPr>
          <a:xfrm>
            <a:off x="5369671" y="1"/>
            <a:ext cx="3918885"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062253"/>
          </a:solidFill>
          <a:ln w="12700">
            <a:miter lim="400000"/>
          </a:ln>
        </p:spPr>
        <p:txBody>
          <a:bodyPr lIns="45718" tIns="45718" rIns="45718" bIns="45718" anchor="ctr"/>
          <a:lstStyle/>
          <a:p>
            <a:pPr algn="ctr" defTabSz="914421">
              <a:defRPr>
                <a:solidFill>
                  <a:srgbClr val="FFFFFF"/>
                </a:solidFill>
                <a:latin typeface="Franklin Gothic Book"/>
                <a:ea typeface="Franklin Gothic Book"/>
                <a:cs typeface="Franklin Gothic Book"/>
                <a:sym typeface="Franklin Gothic Book"/>
              </a:defRPr>
            </a:pPr>
            <a:endParaRPr/>
          </a:p>
        </p:txBody>
      </p:sp>
      <p:sp>
        <p:nvSpPr>
          <p:cNvPr id="177" name="Title Text"/>
          <p:cNvSpPr txBox="1">
            <a:spLocks noGrp="1"/>
          </p:cNvSpPr>
          <p:nvPr>
            <p:ph type="title"/>
          </p:nvPr>
        </p:nvSpPr>
        <p:spPr>
          <a:xfrm>
            <a:off x="283615" y="3205176"/>
            <a:ext cx="4684993" cy="827001"/>
          </a:xfrm>
          <a:prstGeom prst="rect">
            <a:avLst/>
          </a:prstGeom>
        </p:spPr>
        <p:txBody>
          <a:bodyPr/>
          <a:lstStyle>
            <a:lvl1pPr>
              <a:defRPr sz="4400"/>
            </a:lvl1pPr>
          </a:lstStyle>
          <a:p>
            <a:r>
              <a:t>Title Text</a:t>
            </a:r>
          </a:p>
        </p:txBody>
      </p:sp>
      <p:sp>
        <p:nvSpPr>
          <p:cNvPr id="179" name="Slide Number"/>
          <p:cNvSpPr txBox="1">
            <a:spLocks noGrp="1"/>
          </p:cNvSpPr>
          <p:nvPr>
            <p:ph type="sldNum" sz="quarter" idx="2"/>
          </p:nvPr>
        </p:nvSpPr>
        <p:spPr>
          <a:xfrm>
            <a:off x="8439687" y="6215381"/>
            <a:ext cx="297913" cy="281939"/>
          </a:xfrm>
          <a:prstGeom prst="rect">
            <a:avLst/>
          </a:prstGeom>
        </p:spPr>
        <p:txBody>
          <a:bodyPr anchor="ctr"/>
          <a:lstStyle>
            <a:lvl1pPr algn="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041960805"/>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Default 1">
    <p:spTree>
      <p:nvGrpSpPr>
        <p:cNvPr id="1" name=""/>
        <p:cNvGrpSpPr/>
        <p:nvPr/>
      </p:nvGrpSpPr>
      <p:grpSpPr>
        <a:xfrm>
          <a:off x="0" y="0"/>
          <a:ext cx="0" cy="0"/>
          <a:chOff x="0" y="0"/>
          <a:chExt cx="0" cy="0"/>
        </a:xfrm>
      </p:grpSpPr>
      <p:sp>
        <p:nvSpPr>
          <p:cNvPr id="18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7" name="Text Placeholder 10"/>
          <p:cNvSpPr>
            <a:spLocks noGrp="1"/>
          </p:cNvSpPr>
          <p:nvPr>
            <p:ph type="body" sz="quarter" idx="21"/>
          </p:nvPr>
        </p:nvSpPr>
        <p:spPr>
          <a:xfrm>
            <a:off x="328591" y="203949"/>
            <a:ext cx="3355851" cy="158435"/>
          </a:xfrm>
          <a:prstGeom prst="rect">
            <a:avLst/>
          </a:prstGeom>
        </p:spPr>
        <p:txBody>
          <a:bodyPr lIns="0" tIns="0" rIns="0" bIns="0" anchor="b"/>
          <a:lstStyle/>
          <a:p>
            <a:endParaRPr/>
          </a:p>
        </p:txBody>
      </p:sp>
      <p:sp>
        <p:nvSpPr>
          <p:cNvPr id="188" name="Title Text"/>
          <p:cNvSpPr txBox="1">
            <a:spLocks noGrp="1"/>
          </p:cNvSpPr>
          <p:nvPr>
            <p:ph type="title"/>
          </p:nvPr>
        </p:nvSpPr>
        <p:spPr>
          <a:prstGeom prst="rect">
            <a:avLst/>
          </a:prstGeom>
        </p:spPr>
        <p:txBody>
          <a:bodyPr/>
          <a:lstStyle/>
          <a:p>
            <a:r>
              <a:t>Title Text</a:t>
            </a: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1137538"/>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Default 1_Short Logo">
    <p:spTree>
      <p:nvGrpSpPr>
        <p:cNvPr id="1" name=""/>
        <p:cNvGrpSpPr/>
        <p:nvPr/>
      </p:nvGrpSpPr>
      <p:grpSpPr>
        <a:xfrm>
          <a:off x="0" y="0"/>
          <a:ext cx="0" cy="0"/>
          <a:chOff x="0" y="0"/>
          <a:chExt cx="0" cy="0"/>
        </a:xfrm>
      </p:grpSpPr>
      <p:sp>
        <p:nvSpPr>
          <p:cNvPr id="196" name="Rectangle 2"/>
          <p:cNvSpPr/>
          <p:nvPr/>
        </p:nvSpPr>
        <p:spPr>
          <a:xfrm>
            <a:off x="0" y="2339"/>
            <a:ext cx="12192000" cy="839888"/>
          </a:xfrm>
          <a:prstGeom prst="rect">
            <a:avLst/>
          </a:prstGeom>
          <a:gradFill>
            <a:gsLst>
              <a:gs pos="0">
                <a:srgbClr val="001F56"/>
              </a:gs>
              <a:gs pos="35000">
                <a:srgbClr val="002C7D"/>
              </a:gs>
              <a:gs pos="100000">
                <a:srgbClr val="223F8E"/>
              </a:gs>
            </a:gsLst>
            <a:lin ang="10800000"/>
          </a:gradFill>
          <a:ln w="12700">
            <a:miter lim="400000"/>
          </a:ln>
        </p:spPr>
        <p:txBody>
          <a:bodyPr lIns="45718" tIns="45718" rIns="45718" bIns="45718" anchor="ctr"/>
          <a:lstStyle/>
          <a:p>
            <a:pPr algn="ctr">
              <a:defRPr b="1">
                <a:solidFill>
                  <a:srgbClr val="FFFFFF"/>
                </a:solidFill>
                <a:latin typeface="Franklin Gothic Demi"/>
                <a:ea typeface="Franklin Gothic Demi"/>
                <a:cs typeface="Franklin Gothic Demi"/>
                <a:sym typeface="Franklin Gothic Demi"/>
              </a:defRPr>
            </a:pPr>
            <a:endParaRPr/>
          </a:p>
        </p:txBody>
      </p:sp>
      <p:pic>
        <p:nvPicPr>
          <p:cNvPr id="197" name="Picture 8" descr="Picture 8"/>
          <p:cNvPicPr>
            <a:picLocks noChangeAspect="1"/>
          </p:cNvPicPr>
          <p:nvPr/>
        </p:nvPicPr>
        <p:blipFill>
          <a:blip r:embed="rId2"/>
          <a:srcRect r="64639"/>
          <a:stretch>
            <a:fillRect/>
          </a:stretch>
        </p:blipFill>
        <p:spPr>
          <a:xfrm>
            <a:off x="11731566" y="6387710"/>
            <a:ext cx="345643" cy="315019"/>
          </a:xfrm>
          <a:prstGeom prst="rect">
            <a:avLst/>
          </a:prstGeom>
          <a:ln w="12700">
            <a:miter lim="400000"/>
          </a:ln>
        </p:spPr>
      </p:pic>
      <p:sp>
        <p:nvSpPr>
          <p:cNvPr id="19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9" name="Text Placeholder 10"/>
          <p:cNvSpPr>
            <a:spLocks noGrp="1"/>
          </p:cNvSpPr>
          <p:nvPr>
            <p:ph type="body" sz="quarter" idx="21"/>
          </p:nvPr>
        </p:nvSpPr>
        <p:spPr>
          <a:xfrm>
            <a:off x="328591" y="203949"/>
            <a:ext cx="3355851" cy="158435"/>
          </a:xfrm>
          <a:prstGeom prst="rect">
            <a:avLst/>
          </a:prstGeom>
        </p:spPr>
        <p:txBody>
          <a:bodyPr lIns="0" tIns="0" rIns="0" bIns="0" anchor="b"/>
          <a:lstStyle/>
          <a:p>
            <a:endParaRPr/>
          </a:p>
        </p:txBody>
      </p:sp>
      <p:sp>
        <p:nvSpPr>
          <p:cNvPr id="200" name="Title Text"/>
          <p:cNvSpPr txBox="1">
            <a:spLocks noGrp="1"/>
          </p:cNvSpPr>
          <p:nvPr>
            <p:ph type="title"/>
          </p:nvPr>
        </p:nvSpPr>
        <p:spPr>
          <a:prstGeom prst="rect">
            <a:avLst/>
          </a:prstGeom>
        </p:spPr>
        <p:txBody>
          <a:bodyPr/>
          <a:lstStyle/>
          <a:p>
            <a:r>
              <a:t>Title Text</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8360759"/>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Default 2">
    <p:spTree>
      <p:nvGrpSpPr>
        <p:cNvPr id="1" name=""/>
        <p:cNvGrpSpPr/>
        <p:nvPr/>
      </p:nvGrpSpPr>
      <p:grpSpPr>
        <a:xfrm>
          <a:off x="0" y="0"/>
          <a:ext cx="0" cy="0"/>
          <a:chOff x="0" y="0"/>
          <a:chExt cx="0" cy="0"/>
        </a:xfrm>
      </p:grpSpPr>
      <p:sp>
        <p:nvSpPr>
          <p:cNvPr id="209" name="Body Level One…"/>
          <p:cNvSpPr txBox="1">
            <a:spLocks noGrp="1"/>
          </p:cNvSpPr>
          <p:nvPr>
            <p:ph type="body" idx="1"/>
          </p:nvPr>
        </p:nvSpPr>
        <p:spPr>
          <a:xfrm>
            <a:off x="328593" y="1564189"/>
            <a:ext cx="10847410" cy="477842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0" name="Text Placeholder 10"/>
          <p:cNvSpPr>
            <a:spLocks noGrp="1"/>
          </p:cNvSpPr>
          <p:nvPr>
            <p:ph type="body" sz="quarter" idx="21"/>
          </p:nvPr>
        </p:nvSpPr>
        <p:spPr>
          <a:xfrm>
            <a:off x="328591" y="203949"/>
            <a:ext cx="3355851" cy="158435"/>
          </a:xfrm>
          <a:prstGeom prst="rect">
            <a:avLst/>
          </a:prstGeom>
        </p:spPr>
        <p:txBody>
          <a:bodyPr lIns="0" tIns="0" rIns="0" bIns="0" anchor="b"/>
          <a:lstStyle/>
          <a:p>
            <a:endParaRPr/>
          </a:p>
        </p:txBody>
      </p:sp>
      <p:sp>
        <p:nvSpPr>
          <p:cNvPr id="211" name="Title Text"/>
          <p:cNvSpPr txBox="1">
            <a:spLocks noGrp="1"/>
          </p:cNvSpPr>
          <p:nvPr>
            <p:ph type="title"/>
          </p:nvPr>
        </p:nvSpPr>
        <p:spPr>
          <a:prstGeom prst="rect">
            <a:avLst/>
          </a:prstGeom>
        </p:spPr>
        <p:txBody>
          <a:bodyPr/>
          <a:lstStyle/>
          <a:p>
            <a:r>
              <a:t>Title Text</a:t>
            </a:r>
          </a:p>
        </p:txBody>
      </p:sp>
      <p:sp>
        <p:nvSpPr>
          <p:cNvPr id="212" name="Text Placeholder 9"/>
          <p:cNvSpPr>
            <a:spLocks noGrp="1"/>
          </p:cNvSpPr>
          <p:nvPr>
            <p:ph type="body" sz="quarter" idx="22"/>
          </p:nvPr>
        </p:nvSpPr>
        <p:spPr>
          <a:xfrm>
            <a:off x="328590" y="922630"/>
            <a:ext cx="8981124" cy="548959"/>
          </a:xfrm>
          <a:prstGeom prst="rect">
            <a:avLst/>
          </a:prstGeom>
        </p:spPr>
        <p:txBody>
          <a:bodyPr/>
          <a:lstStyle/>
          <a:p>
            <a:endParaRPr/>
          </a:p>
        </p:txBody>
      </p:sp>
      <p:sp>
        <p:nvSpPr>
          <p:cNvPr id="2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8070205"/>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Default 2_Short Logo">
    <p:spTree>
      <p:nvGrpSpPr>
        <p:cNvPr id="1" name=""/>
        <p:cNvGrpSpPr/>
        <p:nvPr/>
      </p:nvGrpSpPr>
      <p:grpSpPr>
        <a:xfrm>
          <a:off x="0" y="0"/>
          <a:ext cx="0" cy="0"/>
          <a:chOff x="0" y="0"/>
          <a:chExt cx="0" cy="0"/>
        </a:xfrm>
      </p:grpSpPr>
      <p:sp>
        <p:nvSpPr>
          <p:cNvPr id="220" name="Rectangle 4"/>
          <p:cNvSpPr/>
          <p:nvPr/>
        </p:nvSpPr>
        <p:spPr>
          <a:xfrm>
            <a:off x="0" y="2339"/>
            <a:ext cx="12192000" cy="839888"/>
          </a:xfrm>
          <a:prstGeom prst="rect">
            <a:avLst/>
          </a:prstGeom>
          <a:gradFill>
            <a:gsLst>
              <a:gs pos="0">
                <a:srgbClr val="001F56"/>
              </a:gs>
              <a:gs pos="35000">
                <a:srgbClr val="002C7D"/>
              </a:gs>
              <a:gs pos="100000">
                <a:srgbClr val="223F8E"/>
              </a:gs>
            </a:gsLst>
            <a:lin ang="10800000"/>
          </a:gradFill>
          <a:ln w="12700">
            <a:miter lim="400000"/>
          </a:ln>
        </p:spPr>
        <p:txBody>
          <a:bodyPr lIns="45718" tIns="45718" rIns="45718" bIns="45718" anchor="ctr"/>
          <a:lstStyle/>
          <a:p>
            <a:pPr algn="ctr">
              <a:defRPr b="1">
                <a:solidFill>
                  <a:srgbClr val="FFFFFF"/>
                </a:solidFill>
                <a:latin typeface="Franklin Gothic Demi"/>
                <a:ea typeface="Franklin Gothic Demi"/>
                <a:cs typeface="Franklin Gothic Demi"/>
                <a:sym typeface="Franklin Gothic Demi"/>
              </a:defRPr>
            </a:pPr>
            <a:endParaRPr/>
          </a:p>
        </p:txBody>
      </p:sp>
      <p:sp>
        <p:nvSpPr>
          <p:cNvPr id="221" name="Body Level One…"/>
          <p:cNvSpPr txBox="1">
            <a:spLocks noGrp="1"/>
          </p:cNvSpPr>
          <p:nvPr>
            <p:ph type="body" idx="1"/>
          </p:nvPr>
        </p:nvSpPr>
        <p:spPr>
          <a:xfrm>
            <a:off x="328593" y="1564189"/>
            <a:ext cx="10847410" cy="477842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2" name="Text Placeholder 10"/>
          <p:cNvSpPr>
            <a:spLocks noGrp="1"/>
          </p:cNvSpPr>
          <p:nvPr>
            <p:ph type="body" sz="quarter" idx="21"/>
          </p:nvPr>
        </p:nvSpPr>
        <p:spPr>
          <a:xfrm>
            <a:off x="328591" y="203949"/>
            <a:ext cx="3355851" cy="158435"/>
          </a:xfrm>
          <a:prstGeom prst="rect">
            <a:avLst/>
          </a:prstGeom>
        </p:spPr>
        <p:txBody>
          <a:bodyPr lIns="0" tIns="0" rIns="0" bIns="0" anchor="b"/>
          <a:lstStyle/>
          <a:p>
            <a:endParaRPr/>
          </a:p>
        </p:txBody>
      </p:sp>
      <p:sp>
        <p:nvSpPr>
          <p:cNvPr id="223" name="Title Text"/>
          <p:cNvSpPr txBox="1">
            <a:spLocks noGrp="1"/>
          </p:cNvSpPr>
          <p:nvPr>
            <p:ph type="title"/>
          </p:nvPr>
        </p:nvSpPr>
        <p:spPr>
          <a:prstGeom prst="rect">
            <a:avLst/>
          </a:prstGeom>
        </p:spPr>
        <p:txBody>
          <a:bodyPr/>
          <a:lstStyle/>
          <a:p>
            <a:r>
              <a:t>Title Text</a:t>
            </a:r>
          </a:p>
        </p:txBody>
      </p:sp>
      <p:sp>
        <p:nvSpPr>
          <p:cNvPr id="224" name="Text Placeholder 9"/>
          <p:cNvSpPr>
            <a:spLocks noGrp="1"/>
          </p:cNvSpPr>
          <p:nvPr>
            <p:ph type="body" sz="quarter" idx="22"/>
          </p:nvPr>
        </p:nvSpPr>
        <p:spPr>
          <a:xfrm>
            <a:off x="328590" y="922630"/>
            <a:ext cx="8981124" cy="548959"/>
          </a:xfrm>
          <a:prstGeom prst="rect">
            <a:avLst/>
          </a:prstGeom>
        </p:spPr>
        <p:txBody>
          <a:bodyPr/>
          <a:lstStyle/>
          <a:p>
            <a:endParaRPr/>
          </a:p>
        </p:txBody>
      </p:sp>
      <p:pic>
        <p:nvPicPr>
          <p:cNvPr id="225" name="Picture 5" descr="Picture 5"/>
          <p:cNvPicPr>
            <a:picLocks noChangeAspect="1"/>
          </p:cNvPicPr>
          <p:nvPr/>
        </p:nvPicPr>
        <p:blipFill>
          <a:blip r:embed="rId2"/>
          <a:srcRect r="64639"/>
          <a:stretch>
            <a:fillRect/>
          </a:stretch>
        </p:blipFill>
        <p:spPr>
          <a:xfrm>
            <a:off x="11731566" y="6387710"/>
            <a:ext cx="345643" cy="315019"/>
          </a:xfrm>
          <a:prstGeom prst="rect">
            <a:avLst/>
          </a:prstGeom>
          <a:ln w="12700">
            <a:miter lim="400000"/>
          </a:ln>
        </p:spPr>
      </p:pic>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442537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9"/>
            <a:ext cx="10352810" cy="4110703"/>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4" y="879065"/>
            <a:ext cx="4941477" cy="610863"/>
          </a:xfrm>
          <a:prstGeom prst="rect">
            <a:avLst/>
          </a:prstGeom>
        </p:spPr>
        <p:txBody>
          <a:bodyPr lIns="0" tIns="0" rIns="0" bIns="0" anchor="b" anchorCtr="0">
            <a:normAutofit/>
          </a:bodyPr>
          <a:lstStyle>
            <a:lvl1pPr>
              <a:defRPr sz="2200" b="1" i="0">
                <a:solidFill>
                  <a:schemeClr val="bg1"/>
                </a:solidFill>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F819255D-5501-9FF8-1E03-5C2A34165456}"/>
              </a:ext>
            </a:extLst>
          </p:cNvPr>
          <p:cNvPicPr>
            <a:picLocks noChangeAspect="1"/>
          </p:cNvPicPr>
          <p:nvPr userDrawn="1"/>
        </p:nvPicPr>
        <p:blipFill>
          <a:blip r:embed="rId2"/>
          <a:stretch>
            <a:fillRect/>
          </a:stretch>
        </p:blipFill>
        <p:spPr>
          <a:xfrm>
            <a:off x="11038838" y="6387713"/>
            <a:ext cx="977464" cy="315017"/>
          </a:xfrm>
          <a:prstGeom prst="rect">
            <a:avLst/>
          </a:prstGeom>
        </p:spPr>
      </p:pic>
      <p:sp>
        <p:nvSpPr>
          <p:cNvPr id="3" name="Rectangle 2">
            <a:extLst>
              <a:ext uri="{FF2B5EF4-FFF2-40B4-BE49-F238E27FC236}">
                <a16:creationId xmlns:a16="http://schemas.microsoft.com/office/drawing/2014/main" id="{CED2D97F-B032-2B30-D87A-D7D8604ECD86}"/>
              </a:ext>
            </a:extLst>
          </p:cNvPr>
          <p:cNvSpPr/>
          <p:nvPr userDrawn="1"/>
        </p:nvSpPr>
        <p:spPr>
          <a:xfrm>
            <a:off x="964024" y="1526286"/>
            <a:ext cx="1680347" cy="74926"/>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Demi"/>
              <a:ea typeface="+mn-ea"/>
              <a:cs typeface="+mn-cs"/>
            </a:endParaRPr>
          </a:p>
        </p:txBody>
      </p:sp>
      <p:sp>
        <p:nvSpPr>
          <p:cNvPr id="4" name="TextBox 3">
            <a:extLst>
              <a:ext uri="{FF2B5EF4-FFF2-40B4-BE49-F238E27FC236}">
                <a16:creationId xmlns:a16="http://schemas.microsoft.com/office/drawing/2014/main" id="{FFDF2173-2A91-EC3D-195A-83C7104AE079}"/>
              </a:ext>
            </a:extLst>
          </p:cNvPr>
          <p:cNvSpPr txBox="1"/>
          <p:nvPr userDrawn="1"/>
        </p:nvSpPr>
        <p:spPr>
          <a:xfrm>
            <a:off x="60327" y="6425731"/>
            <a:ext cx="546100" cy="184666"/>
          </a:xfrm>
          <a:prstGeom prst="rect">
            <a:avLst/>
          </a:prstGeom>
          <a:noFill/>
        </p:spPr>
        <p:txBody>
          <a:bodyPr wrap="square" rtlCol="0">
            <a:spAutoFit/>
          </a:bodyPr>
          <a:lstStyle/>
          <a:p>
            <a:fld id="{69ED933B-A7CD-470B-AE21-D4AB51555875}" type="slidenum">
              <a:rPr lang="en-US" sz="600" b="0" smtClean="0">
                <a:solidFill>
                  <a:schemeClr val="bg1"/>
                </a:solidFill>
              </a:rPr>
              <a:t>‹#›</a:t>
            </a:fld>
            <a:endParaRPr lang="en-US" sz="600" b="0">
              <a:solidFill>
                <a:schemeClr val="bg1"/>
              </a:solidFill>
            </a:endParaRPr>
          </a:p>
        </p:txBody>
      </p:sp>
      <p:sp>
        <p:nvSpPr>
          <p:cNvPr id="2" name="Google Shape;11;p1">
            <a:extLst>
              <a:ext uri="{FF2B5EF4-FFF2-40B4-BE49-F238E27FC236}">
                <a16:creationId xmlns:a16="http://schemas.microsoft.com/office/drawing/2014/main" id="{306202C4-47E1-B825-287B-325B0D2DC92F}"/>
              </a:ext>
            </a:extLst>
          </p:cNvPr>
          <p:cNvSpPr txBox="1"/>
          <p:nvPr userDrawn="1"/>
        </p:nvSpPr>
        <p:spPr>
          <a:xfrm>
            <a:off x="9880035" y="0"/>
            <a:ext cx="2311971" cy="130791"/>
          </a:xfrm>
          <a:prstGeom prst="rect">
            <a:avLst/>
          </a:prstGeom>
          <a:noFill/>
          <a:ln>
            <a:noFill/>
          </a:ln>
        </p:spPr>
        <p:txBody>
          <a:bodyPr spcFirstLastPara="1" wrap="square" lIns="45713" tIns="45713" rIns="45713" bIns="45713" anchor="t" anchorCtr="0">
            <a:spAutoFit/>
          </a:bodyPr>
          <a:lstStyle/>
          <a:p>
            <a:pPr marL="0" lvl="0" indent="0" algn="r" rtl="0">
              <a:spcBef>
                <a:spcPts val="0"/>
              </a:spcBef>
              <a:spcAft>
                <a:spcPts val="0"/>
              </a:spcAft>
              <a:buNone/>
            </a:pPr>
            <a:r>
              <a:rPr lang="en" sz="250" b="1">
                <a:solidFill>
                  <a:srgbClr val="DC3545"/>
                </a:solidFill>
                <a:latin typeface="+mn-lt"/>
                <a:ea typeface="Roboto"/>
                <a:cs typeface="Arial" panose="020B0604020202020204" pitchFamily="34" charset="0"/>
                <a:sym typeface="Roboto"/>
              </a:rPr>
              <a:t>CONFIDENTIAL WORKING PAPERS OF THE GOVERNOR</a:t>
            </a:r>
            <a:endParaRPr sz="25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19970228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3">
          <p15:clr>
            <a:srgbClr val="FBAE40"/>
          </p15:clr>
        </p15:guide>
        <p15:guide id="10" orient="horz" pos="55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2" y="0"/>
            <a:ext cx="5829299" cy="3235603"/>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4" y="879065"/>
            <a:ext cx="4941477" cy="610863"/>
          </a:xfrm>
          <a:prstGeom prst="rect">
            <a:avLst/>
          </a:prstGeom>
        </p:spPr>
        <p:txBody>
          <a:bodyPr lIns="0" tIns="0" rIns="0" bIns="0" anchor="b" anchorCtr="0">
            <a:normAutofit/>
          </a:bodyPr>
          <a:lstStyle>
            <a:lvl1pPr>
              <a:defRPr sz="2200" b="1" i="0" spc="25"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6"/>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9"/>
            <a:ext cx="2133600"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4"/>
            <a:ext cx="2133600"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4" y="1939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9"/>
            <a:ext cx="2128157"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4"/>
            <a:ext cx="2128157"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2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302"/>
            <a:ext cx="2133600"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6"/>
            <a:ext cx="2133600"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4" y="4252113"/>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302"/>
            <a:ext cx="2128157"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6"/>
            <a:ext cx="2128157"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3"/>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7" y="5131302"/>
            <a:ext cx="2129245"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7" y="4522806"/>
            <a:ext cx="2129245"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13"/>
            <a:ext cx="977464"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7" y="6425731"/>
            <a:ext cx="546100" cy="184666"/>
          </a:xfrm>
          <a:prstGeom prst="rect">
            <a:avLst/>
          </a:prstGeom>
          <a:noFill/>
        </p:spPr>
        <p:txBody>
          <a:bodyPr wrap="square" rtlCol="0">
            <a:spAutoFit/>
          </a:bodyPr>
          <a:lstStyle/>
          <a:p>
            <a:fld id="{69ED933B-A7CD-470B-AE21-D4AB51555875}" type="slidenum">
              <a:rPr lang="en-US" sz="600" b="0" smtClean="0">
                <a:solidFill>
                  <a:schemeClr val="bg1"/>
                </a:solidFill>
              </a:rPr>
              <a:t>‹#›</a:t>
            </a:fld>
            <a:endParaRPr lang="en-US" sz="600" b="0">
              <a:solidFill>
                <a:schemeClr val="bg1"/>
              </a:solidFill>
            </a:endParaRPr>
          </a:p>
        </p:txBody>
      </p:sp>
      <p:cxnSp>
        <p:nvCxnSpPr>
          <p:cNvPr id="3" name="Straight Connector 2">
            <a:extLst>
              <a:ext uri="{FF2B5EF4-FFF2-40B4-BE49-F238E27FC236}">
                <a16:creationId xmlns:a16="http://schemas.microsoft.com/office/drawing/2014/main" id="{8ED2577E-0E41-6FFD-4283-2B421DDC07D0}"/>
              </a:ext>
            </a:extLst>
          </p:cNvPr>
          <p:cNvCxnSpPr>
            <a:cxnSpLocks/>
          </p:cNvCxnSpPr>
          <p:nvPr userDrawn="1"/>
        </p:nvCxnSpPr>
        <p:spPr>
          <a:xfrm>
            <a:off x="9066711" y="4246126"/>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5" name="Text Placeholder 29">
            <a:extLst>
              <a:ext uri="{FF2B5EF4-FFF2-40B4-BE49-F238E27FC236}">
                <a16:creationId xmlns:a16="http://schemas.microsoft.com/office/drawing/2014/main" id="{9796126E-EE7F-3E68-94CC-91CEE2F5059A}"/>
              </a:ext>
            </a:extLst>
          </p:cNvPr>
          <p:cNvSpPr>
            <a:spLocks noGrp="1"/>
          </p:cNvSpPr>
          <p:nvPr>
            <p:ph type="body" sz="quarter" idx="25"/>
          </p:nvPr>
        </p:nvSpPr>
        <p:spPr>
          <a:xfrm>
            <a:off x="9066714" y="5125314"/>
            <a:ext cx="2129245"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19" name="Text Placeholder 29">
            <a:extLst>
              <a:ext uri="{FF2B5EF4-FFF2-40B4-BE49-F238E27FC236}">
                <a16:creationId xmlns:a16="http://schemas.microsoft.com/office/drawing/2014/main" id="{DE716A0B-8E2F-2DA0-1EBD-182936A36BE0}"/>
              </a:ext>
            </a:extLst>
          </p:cNvPr>
          <p:cNvSpPr>
            <a:spLocks noGrp="1"/>
          </p:cNvSpPr>
          <p:nvPr>
            <p:ph type="body" sz="quarter" idx="26"/>
          </p:nvPr>
        </p:nvSpPr>
        <p:spPr>
          <a:xfrm>
            <a:off x="9066714" y="4516819"/>
            <a:ext cx="2129245"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sp>
        <p:nvSpPr>
          <p:cNvPr id="30" name="Google Shape;11;p1">
            <a:extLst>
              <a:ext uri="{FF2B5EF4-FFF2-40B4-BE49-F238E27FC236}">
                <a16:creationId xmlns:a16="http://schemas.microsoft.com/office/drawing/2014/main" id="{4C2F9025-AEDC-FC34-1268-1FE2E6F5AD38}"/>
              </a:ext>
            </a:extLst>
          </p:cNvPr>
          <p:cNvSpPr txBox="1"/>
          <p:nvPr userDrawn="1"/>
        </p:nvSpPr>
        <p:spPr>
          <a:xfrm>
            <a:off x="9880035" y="0"/>
            <a:ext cx="2311971" cy="130791"/>
          </a:xfrm>
          <a:prstGeom prst="rect">
            <a:avLst/>
          </a:prstGeom>
          <a:noFill/>
          <a:ln>
            <a:noFill/>
          </a:ln>
        </p:spPr>
        <p:txBody>
          <a:bodyPr spcFirstLastPara="1" wrap="square" lIns="45713" tIns="45713" rIns="45713" bIns="45713" anchor="t" anchorCtr="0">
            <a:spAutoFit/>
          </a:bodyPr>
          <a:lstStyle/>
          <a:p>
            <a:pPr marL="0" lvl="0" indent="0" algn="r" rtl="0">
              <a:spcBef>
                <a:spcPts val="0"/>
              </a:spcBef>
              <a:spcAft>
                <a:spcPts val="0"/>
              </a:spcAft>
              <a:buNone/>
            </a:pPr>
            <a:r>
              <a:rPr lang="en" sz="250" b="1">
                <a:solidFill>
                  <a:srgbClr val="DC3545"/>
                </a:solidFill>
                <a:latin typeface="+mn-lt"/>
                <a:ea typeface="Roboto"/>
                <a:cs typeface="Arial" panose="020B0604020202020204" pitchFamily="34" charset="0"/>
                <a:sym typeface="Roboto"/>
              </a:rPr>
              <a:t>CONFIDENTIAL WORKING PAPERS OF THE GOVERNOR</a:t>
            </a:r>
            <a:endParaRPr sz="25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421549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2" y="0"/>
            <a:ext cx="5829299" cy="3235603"/>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4" y="879065"/>
            <a:ext cx="4941477" cy="610863"/>
          </a:xfrm>
          <a:prstGeom prst="rect">
            <a:avLst/>
          </a:prstGeom>
        </p:spPr>
        <p:txBody>
          <a:bodyPr lIns="0" tIns="0" rIns="0" bIns="0" anchor="b" anchorCtr="0">
            <a:normAutofit/>
          </a:bodyPr>
          <a:lstStyle>
            <a:lvl1pPr>
              <a:defRPr sz="2200" b="1" i="0" spc="25"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6"/>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9"/>
            <a:ext cx="2133600"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4"/>
            <a:ext cx="2133600"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4" y="1939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9"/>
            <a:ext cx="2128157"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4"/>
            <a:ext cx="2128157"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2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302"/>
            <a:ext cx="2133600"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6"/>
            <a:ext cx="2133600"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4" y="4252113"/>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302"/>
            <a:ext cx="2128157"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6"/>
            <a:ext cx="2128157"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3"/>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7" y="5131302"/>
            <a:ext cx="2129245"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7" y="4522806"/>
            <a:ext cx="2129245"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13"/>
            <a:ext cx="977464"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7" y="6425731"/>
            <a:ext cx="546100" cy="184666"/>
          </a:xfrm>
          <a:prstGeom prst="rect">
            <a:avLst/>
          </a:prstGeom>
          <a:noFill/>
        </p:spPr>
        <p:txBody>
          <a:bodyPr wrap="square" rtlCol="0">
            <a:spAutoFit/>
          </a:bodyPr>
          <a:lstStyle/>
          <a:p>
            <a:fld id="{69ED933B-A7CD-470B-AE21-D4AB51555875}" type="slidenum">
              <a:rPr lang="en-US" sz="600" b="0" smtClean="0">
                <a:solidFill>
                  <a:schemeClr val="bg1"/>
                </a:solidFill>
              </a:rPr>
              <a:t>‹#›</a:t>
            </a:fld>
            <a:endParaRPr lang="en-US" sz="600" b="0">
              <a:solidFill>
                <a:schemeClr val="bg1"/>
              </a:solidFill>
            </a:endParaRPr>
          </a:p>
        </p:txBody>
      </p:sp>
      <p:sp>
        <p:nvSpPr>
          <p:cNvPr id="3" name="Google Shape;11;p1">
            <a:extLst>
              <a:ext uri="{FF2B5EF4-FFF2-40B4-BE49-F238E27FC236}">
                <a16:creationId xmlns:a16="http://schemas.microsoft.com/office/drawing/2014/main" id="{45ADDA1E-FE83-1682-2D00-E95D1B440530}"/>
              </a:ext>
            </a:extLst>
          </p:cNvPr>
          <p:cNvSpPr txBox="1"/>
          <p:nvPr userDrawn="1"/>
        </p:nvSpPr>
        <p:spPr>
          <a:xfrm>
            <a:off x="9880035" y="0"/>
            <a:ext cx="2311971" cy="130791"/>
          </a:xfrm>
          <a:prstGeom prst="rect">
            <a:avLst/>
          </a:prstGeom>
          <a:noFill/>
          <a:ln>
            <a:noFill/>
          </a:ln>
        </p:spPr>
        <p:txBody>
          <a:bodyPr spcFirstLastPara="1" wrap="square" lIns="45713" tIns="45713" rIns="45713" bIns="45713" anchor="t" anchorCtr="0">
            <a:spAutoFit/>
          </a:bodyPr>
          <a:lstStyle/>
          <a:p>
            <a:pPr marL="0" lvl="0" indent="0" algn="r" rtl="0">
              <a:spcBef>
                <a:spcPts val="0"/>
              </a:spcBef>
              <a:spcAft>
                <a:spcPts val="0"/>
              </a:spcAft>
              <a:buNone/>
            </a:pPr>
            <a:r>
              <a:rPr lang="en" sz="250" b="1">
                <a:solidFill>
                  <a:srgbClr val="DC3545"/>
                </a:solidFill>
                <a:latin typeface="+mn-lt"/>
                <a:ea typeface="Roboto"/>
                <a:cs typeface="Arial" panose="020B0604020202020204" pitchFamily="34" charset="0"/>
                <a:sym typeface="Roboto"/>
              </a:rPr>
              <a:t>CONFIDENTIAL WORKING PAPERS OF THE GOVERNOR</a:t>
            </a:r>
            <a:endParaRPr sz="25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683822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2" y="0"/>
            <a:ext cx="5829299" cy="3235603"/>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4" y="879065"/>
            <a:ext cx="4941477" cy="610863"/>
          </a:xfrm>
          <a:prstGeom prst="rect">
            <a:avLst/>
          </a:prstGeom>
        </p:spPr>
        <p:txBody>
          <a:bodyPr lIns="0" tIns="0" rIns="0" bIns="0" anchor="b" anchorCtr="0">
            <a:normAutofit/>
          </a:bodyPr>
          <a:lstStyle>
            <a:lvl1pPr>
              <a:defRPr sz="2200" b="1" i="0" spc="25"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6"/>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9"/>
            <a:ext cx="2133600"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4"/>
            <a:ext cx="2133600"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4" y="1939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9"/>
            <a:ext cx="2128157"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4"/>
            <a:ext cx="2128157"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2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302"/>
            <a:ext cx="2133600"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6"/>
            <a:ext cx="2133600"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4" y="4252113"/>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302"/>
            <a:ext cx="2128157" cy="369332"/>
          </a:xfrm>
        </p:spPr>
        <p:txBody>
          <a:bodyPr lIns="0" tIns="0" rIns="0" bIns="0">
            <a:noAutofit/>
          </a:bodyPr>
          <a:lstStyle>
            <a:lvl1pPr marL="0" indent="0">
              <a:lnSpc>
                <a:spcPct val="100000"/>
              </a:lnSpc>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6"/>
            <a:ext cx="2128157" cy="205837"/>
          </a:xfrm>
        </p:spPr>
        <p:txBody>
          <a:bodyPr lIns="0" tIns="0" rIns="0" bIns="0">
            <a:noAutofit/>
          </a:bodyPr>
          <a:lstStyle>
            <a:lvl1pPr marL="0" indent="0">
              <a:lnSpc>
                <a:spcPct val="100000"/>
              </a:lnSpc>
              <a:spcBef>
                <a:spcPts val="200"/>
              </a:spcBef>
              <a:buNone/>
              <a:defRPr sz="900" b="0" i="0">
                <a:solidFill>
                  <a:srgbClr val="1B4388"/>
                </a:solidFill>
                <a:latin typeface="+mj-lt"/>
              </a:defRPr>
            </a:lvl1pPr>
            <a:lvl2pPr>
              <a:defRPr sz="2000"/>
            </a:lvl2pPr>
            <a:lvl3pPr>
              <a:defRPr sz="2000"/>
            </a:lvl3pPr>
            <a:lvl4pPr>
              <a:defRPr sz="2000"/>
            </a:lvl4pPr>
            <a:lvl5pPr>
              <a:defRPr sz="2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13"/>
            <a:ext cx="977464" cy="315017"/>
          </a:xfrm>
          <a:prstGeom prst="rect">
            <a:avLst/>
          </a:prstGeom>
        </p:spPr>
      </p:pic>
      <p:sp>
        <p:nvSpPr>
          <p:cNvPr id="3" name="TextBox 2">
            <a:extLst>
              <a:ext uri="{FF2B5EF4-FFF2-40B4-BE49-F238E27FC236}">
                <a16:creationId xmlns:a16="http://schemas.microsoft.com/office/drawing/2014/main" id="{446143E5-6E9C-ED61-ABE7-9CF61695BA11}"/>
              </a:ext>
            </a:extLst>
          </p:cNvPr>
          <p:cNvSpPr txBox="1"/>
          <p:nvPr userDrawn="1"/>
        </p:nvSpPr>
        <p:spPr>
          <a:xfrm>
            <a:off x="60327" y="6425731"/>
            <a:ext cx="546100" cy="184666"/>
          </a:xfrm>
          <a:prstGeom prst="rect">
            <a:avLst/>
          </a:prstGeom>
          <a:noFill/>
        </p:spPr>
        <p:txBody>
          <a:bodyPr wrap="square" rtlCol="0">
            <a:spAutoFit/>
          </a:bodyPr>
          <a:lstStyle/>
          <a:p>
            <a:fld id="{69ED933B-A7CD-470B-AE21-D4AB51555875}" type="slidenum">
              <a:rPr lang="en-US" sz="600" b="0" smtClean="0">
                <a:solidFill>
                  <a:schemeClr val="bg1"/>
                </a:solidFill>
              </a:rPr>
              <a:t>‹#›</a:t>
            </a:fld>
            <a:endParaRPr lang="en-US" sz="600" b="0">
              <a:solidFill>
                <a:schemeClr val="bg1"/>
              </a:solidFill>
            </a:endParaRPr>
          </a:p>
        </p:txBody>
      </p:sp>
      <p:sp>
        <p:nvSpPr>
          <p:cNvPr id="2" name="Google Shape;11;p1">
            <a:extLst>
              <a:ext uri="{FF2B5EF4-FFF2-40B4-BE49-F238E27FC236}">
                <a16:creationId xmlns:a16="http://schemas.microsoft.com/office/drawing/2014/main" id="{96504B10-E919-D8A0-3288-B983848619F8}"/>
              </a:ext>
            </a:extLst>
          </p:cNvPr>
          <p:cNvSpPr txBox="1"/>
          <p:nvPr userDrawn="1"/>
        </p:nvSpPr>
        <p:spPr>
          <a:xfrm>
            <a:off x="9880035" y="0"/>
            <a:ext cx="2311971" cy="130791"/>
          </a:xfrm>
          <a:prstGeom prst="rect">
            <a:avLst/>
          </a:prstGeom>
          <a:noFill/>
          <a:ln>
            <a:noFill/>
          </a:ln>
        </p:spPr>
        <p:txBody>
          <a:bodyPr spcFirstLastPara="1" wrap="square" lIns="45713" tIns="45713" rIns="45713" bIns="45713" anchor="t" anchorCtr="0">
            <a:spAutoFit/>
          </a:bodyPr>
          <a:lstStyle/>
          <a:p>
            <a:pPr marL="0" lvl="0" indent="0" algn="r" rtl="0">
              <a:spcBef>
                <a:spcPts val="0"/>
              </a:spcBef>
              <a:spcAft>
                <a:spcPts val="0"/>
              </a:spcAft>
              <a:buNone/>
            </a:pPr>
            <a:r>
              <a:rPr lang="en" sz="250" b="1">
                <a:solidFill>
                  <a:srgbClr val="DC3545"/>
                </a:solidFill>
                <a:latin typeface="+mn-lt"/>
                <a:ea typeface="Roboto"/>
                <a:cs typeface="Arial" panose="020B0604020202020204" pitchFamily="34" charset="0"/>
                <a:sym typeface="Roboto"/>
              </a:rPr>
              <a:t>CONFIDENTIAL WORKING PAPERS OF THE GOVERNOR</a:t>
            </a:r>
            <a:endParaRPr sz="25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769091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1"/>
        </a:solidFill>
        <a:effectLst/>
      </p:bgPr>
    </p:bg>
    <p:spTree>
      <p:nvGrpSpPr>
        <p:cNvPr id="1" name=""/>
        <p:cNvGrpSpPr/>
        <p:nvPr/>
      </p:nvGrpSpPr>
      <p:grpSpPr>
        <a:xfrm>
          <a:off x="0" y="0"/>
          <a:ext cx="0" cy="0"/>
          <a:chOff x="0" y="0"/>
          <a:chExt cx="0" cy="0"/>
        </a:xfrm>
      </p:grpSpPr>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71" y="2572887"/>
            <a:ext cx="2118245" cy="2037217"/>
          </a:xfrm>
          <a:prstGeom prst="rect">
            <a:avLst/>
          </a:prstGeom>
        </p:spPr>
        <p:txBody>
          <a:bodyPr/>
          <a:lstStyle/>
          <a:p>
            <a:r>
              <a:rPr lang="en-US"/>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5" y="879064"/>
            <a:ext cx="6105953" cy="725293"/>
          </a:xfrm>
          <a:prstGeom prst="rect">
            <a:avLst/>
          </a:prstGeom>
        </p:spPr>
        <p:txBody>
          <a:bodyPr lIns="0" tIns="0" rIns="0" bIns="0" anchor="b" anchorCtr="0">
            <a:normAutofit/>
          </a:bodyPr>
          <a:lstStyle>
            <a:lvl1pPr>
              <a:defRPr sz="2200" b="1" i="0">
                <a:solidFill>
                  <a:schemeClr val="bg1"/>
                </a:solidFill>
                <a:latin typeface="+mj-lt"/>
              </a:defRPr>
            </a:lvl1pPr>
          </a:lstStyle>
          <a:p>
            <a:r>
              <a:rPr lang="en-US"/>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3" y="2572887"/>
            <a:ext cx="2118245" cy="2037217"/>
          </a:xfrm>
          <a:prstGeom prst="rect">
            <a:avLst/>
          </a:prstGeom>
        </p:spPr>
        <p:txBody>
          <a:bodyPr/>
          <a:lstStyle/>
          <a:p>
            <a:r>
              <a:rPr lang="en-US"/>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72"/>
            <a:ext cx="2133600" cy="369332"/>
          </a:xfrm>
        </p:spPr>
        <p:txBody>
          <a:bodyPr lIns="0" tIns="0" rIns="0" bIns="0">
            <a:noAutofit/>
          </a:bodyPr>
          <a:lstStyle>
            <a:lvl1pPr marL="0" indent="0">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7"/>
            <a:ext cx="2133600" cy="205837"/>
          </a:xfrm>
        </p:spPr>
        <p:txBody>
          <a:bodyPr lIns="0" tIns="0" rIns="0" bIns="0">
            <a:noAutofit/>
          </a:bodyPr>
          <a:lstStyle>
            <a:lvl1pPr marL="0" indent="0">
              <a:spcBef>
                <a:spcPts val="200"/>
              </a:spcBef>
              <a:buNone/>
              <a:defRPr sz="900" b="0" i="0" spc="0" baseline="0">
                <a:solidFill>
                  <a:schemeClr val="bg1"/>
                </a:solidFill>
                <a:latin typeface="+mj-lt"/>
              </a:defRPr>
            </a:lvl1pPr>
            <a:lvl2pPr>
              <a:defRPr sz="2000"/>
            </a:lvl2pPr>
            <a:lvl3pPr>
              <a:defRPr sz="2000"/>
            </a:lvl3pPr>
            <a:lvl4pPr>
              <a:defRPr sz="2000"/>
            </a:lvl4pPr>
            <a:lvl5pPr>
              <a:defRPr sz="2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72"/>
            <a:ext cx="2128157" cy="369332"/>
          </a:xfrm>
        </p:spPr>
        <p:txBody>
          <a:bodyPr lIns="0" tIns="0" rIns="0" bIns="0">
            <a:noAutofit/>
          </a:bodyPr>
          <a:lstStyle>
            <a:lvl1pPr marL="0" indent="0">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7"/>
            <a:ext cx="2128157" cy="205837"/>
          </a:xfrm>
        </p:spPr>
        <p:txBody>
          <a:bodyPr lIns="0" tIns="0" rIns="0" bIns="0">
            <a:noAutofit/>
          </a:bodyPr>
          <a:lstStyle>
            <a:lvl1pPr marL="0" indent="0">
              <a:spcBef>
                <a:spcPts val="200"/>
              </a:spcBef>
              <a:buNone/>
              <a:defRPr sz="900" b="0" i="0" spc="0" baseline="0">
                <a:solidFill>
                  <a:schemeClr val="bg1"/>
                </a:solidFill>
                <a:latin typeface="+mj-lt"/>
              </a:defRPr>
            </a:lvl1pPr>
            <a:lvl2pPr>
              <a:defRPr sz="2000"/>
            </a:lvl2pPr>
            <a:lvl3pPr>
              <a:defRPr sz="2000"/>
            </a:lvl3pPr>
            <a:lvl4pPr>
              <a:defRPr sz="2000"/>
            </a:lvl4pPr>
            <a:lvl5pPr>
              <a:defRPr sz="2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7" y="5393172"/>
            <a:ext cx="2129245" cy="369332"/>
          </a:xfrm>
        </p:spPr>
        <p:txBody>
          <a:bodyPr lIns="0" tIns="0" rIns="0" bIns="0">
            <a:noAutofit/>
          </a:bodyPr>
          <a:lstStyle>
            <a:lvl1pPr marL="0" indent="0">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7" y="4986747"/>
            <a:ext cx="2129245" cy="205837"/>
          </a:xfrm>
        </p:spPr>
        <p:txBody>
          <a:bodyPr lIns="0" tIns="0" rIns="0" bIns="0">
            <a:noAutofit/>
          </a:bodyPr>
          <a:lstStyle>
            <a:lvl1pPr marL="0" indent="0">
              <a:spcBef>
                <a:spcPts val="200"/>
              </a:spcBef>
              <a:buNone/>
              <a:defRPr sz="900" b="0" i="0" spc="0" baseline="0">
                <a:solidFill>
                  <a:schemeClr val="bg1"/>
                </a:solidFill>
                <a:latin typeface="+mj-lt"/>
              </a:defRPr>
            </a:lvl1pPr>
            <a:lvl2pPr>
              <a:defRPr sz="2000"/>
            </a:lvl2pPr>
            <a:lvl3pPr>
              <a:defRPr sz="2000"/>
            </a:lvl3pPr>
            <a:lvl4pPr>
              <a:defRPr sz="2000"/>
            </a:lvl4pPr>
            <a:lvl5pPr>
              <a:defRPr sz="2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7" y="5393172"/>
            <a:ext cx="2129245" cy="369332"/>
          </a:xfrm>
        </p:spPr>
        <p:txBody>
          <a:bodyPr lIns="0" tIns="0" rIns="0" bIns="0">
            <a:noAutofit/>
          </a:bodyPr>
          <a:lstStyle>
            <a:lvl1pPr marL="0" indent="0">
              <a:buNone/>
              <a:defRPr sz="701" b="0" i="0">
                <a:solidFill>
                  <a:schemeClr val="bg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7" y="4986747"/>
            <a:ext cx="2129245" cy="205837"/>
          </a:xfrm>
        </p:spPr>
        <p:txBody>
          <a:bodyPr lIns="0" tIns="0" rIns="0" bIns="0">
            <a:noAutofit/>
          </a:bodyPr>
          <a:lstStyle>
            <a:lvl1pPr marL="0" indent="0">
              <a:spcBef>
                <a:spcPts val="200"/>
              </a:spcBef>
              <a:buNone/>
              <a:defRPr sz="900" b="0" i="0" spc="0" baseline="0">
                <a:solidFill>
                  <a:schemeClr val="bg1"/>
                </a:solidFill>
                <a:latin typeface="+mj-lt"/>
              </a:defRPr>
            </a:lvl1pPr>
            <a:lvl2pPr>
              <a:defRPr sz="2000"/>
            </a:lvl2pPr>
            <a:lvl3pPr>
              <a:defRPr sz="2000"/>
            </a:lvl3pPr>
            <a:lvl4pPr>
              <a:defRPr sz="2000"/>
            </a:lvl4pPr>
            <a:lvl5pPr>
              <a:defRPr sz="2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a:grpSpLocks noChangeAspect="1"/>
          </p:cNvGrpSpPr>
          <p:nvPr userDrawn="1"/>
        </p:nvGrpSpPr>
        <p:grpSpPr>
          <a:xfrm>
            <a:off x="7661668" y="0"/>
            <a:ext cx="4530333" cy="2514600"/>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220307"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5" y="2572887"/>
            <a:ext cx="2118245" cy="2037217"/>
          </a:xfrm>
          <a:prstGeom prst="rect">
            <a:avLst/>
          </a:prstGeom>
        </p:spPr>
        <p:txBody>
          <a:bodyPr/>
          <a:lstStyle/>
          <a:p>
            <a:r>
              <a:rPr lang="en-US"/>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5" y="2572887"/>
            <a:ext cx="2118245" cy="2037217"/>
          </a:xfrm>
          <a:prstGeom prst="rect">
            <a:avLst/>
          </a:prstGeom>
        </p:spPr>
        <p:txBody>
          <a:bodyPr/>
          <a:lstStyle/>
          <a:p>
            <a:r>
              <a:rPr lang="en-US"/>
              <a:t>Click icon to add picture</a:t>
            </a:r>
          </a:p>
        </p:txBody>
      </p:sp>
      <p:pic>
        <p:nvPicPr>
          <p:cNvPr id="3" name="Picture 2">
            <a:extLst>
              <a:ext uri="{FF2B5EF4-FFF2-40B4-BE49-F238E27FC236}">
                <a16:creationId xmlns:a16="http://schemas.microsoft.com/office/drawing/2014/main" id="{47E8AC3B-D55D-D32C-4F59-53D251B79280}"/>
              </a:ext>
            </a:extLst>
          </p:cNvPr>
          <p:cNvPicPr>
            <a:picLocks noChangeAspect="1"/>
          </p:cNvPicPr>
          <p:nvPr userDrawn="1"/>
        </p:nvPicPr>
        <p:blipFill>
          <a:blip r:embed="rId2"/>
          <a:stretch>
            <a:fillRect/>
          </a:stretch>
        </p:blipFill>
        <p:spPr>
          <a:xfrm>
            <a:off x="11038838" y="6387713"/>
            <a:ext cx="977464" cy="315017"/>
          </a:xfrm>
          <a:prstGeom prst="rect">
            <a:avLst/>
          </a:prstGeom>
        </p:spPr>
      </p:pic>
      <p:sp>
        <p:nvSpPr>
          <p:cNvPr id="4" name="TextBox 3">
            <a:extLst>
              <a:ext uri="{FF2B5EF4-FFF2-40B4-BE49-F238E27FC236}">
                <a16:creationId xmlns:a16="http://schemas.microsoft.com/office/drawing/2014/main" id="{C234EE0B-DFAF-9395-4B2E-34E8D7F2183D}"/>
              </a:ext>
            </a:extLst>
          </p:cNvPr>
          <p:cNvSpPr txBox="1"/>
          <p:nvPr userDrawn="1"/>
        </p:nvSpPr>
        <p:spPr>
          <a:xfrm>
            <a:off x="60327" y="6425731"/>
            <a:ext cx="546100" cy="184666"/>
          </a:xfrm>
          <a:prstGeom prst="rect">
            <a:avLst/>
          </a:prstGeom>
          <a:noFill/>
        </p:spPr>
        <p:txBody>
          <a:bodyPr wrap="square" rtlCol="0">
            <a:spAutoFit/>
          </a:bodyPr>
          <a:lstStyle/>
          <a:p>
            <a:fld id="{69ED933B-A7CD-470B-AE21-D4AB51555875}" type="slidenum">
              <a:rPr lang="en-US" sz="600" b="0" smtClean="0">
                <a:solidFill>
                  <a:schemeClr val="bg1"/>
                </a:solidFill>
              </a:rPr>
              <a:t>‹#›</a:t>
            </a:fld>
            <a:endParaRPr lang="en-US" sz="600" b="0">
              <a:solidFill>
                <a:schemeClr val="bg1"/>
              </a:solidFill>
            </a:endParaRPr>
          </a:p>
        </p:txBody>
      </p:sp>
      <p:sp>
        <p:nvSpPr>
          <p:cNvPr id="2" name="Google Shape;11;p1">
            <a:extLst>
              <a:ext uri="{FF2B5EF4-FFF2-40B4-BE49-F238E27FC236}">
                <a16:creationId xmlns:a16="http://schemas.microsoft.com/office/drawing/2014/main" id="{807AF46C-4AD1-9A97-EF9F-3E767CDE29A4}"/>
              </a:ext>
            </a:extLst>
          </p:cNvPr>
          <p:cNvSpPr txBox="1"/>
          <p:nvPr userDrawn="1"/>
        </p:nvSpPr>
        <p:spPr>
          <a:xfrm>
            <a:off x="9880035" y="0"/>
            <a:ext cx="2311971" cy="130791"/>
          </a:xfrm>
          <a:prstGeom prst="rect">
            <a:avLst/>
          </a:prstGeom>
          <a:noFill/>
          <a:ln>
            <a:noFill/>
          </a:ln>
        </p:spPr>
        <p:txBody>
          <a:bodyPr spcFirstLastPara="1" wrap="square" lIns="45713" tIns="45713" rIns="45713" bIns="45713" anchor="t" anchorCtr="0">
            <a:spAutoFit/>
          </a:bodyPr>
          <a:lstStyle/>
          <a:p>
            <a:pPr marL="0" lvl="0" indent="0" algn="r" rtl="0">
              <a:spcBef>
                <a:spcPts val="0"/>
              </a:spcBef>
              <a:spcAft>
                <a:spcPts val="0"/>
              </a:spcAft>
              <a:buNone/>
            </a:pPr>
            <a:r>
              <a:rPr lang="en" sz="250" b="1">
                <a:solidFill>
                  <a:srgbClr val="DC3545"/>
                </a:solidFill>
                <a:latin typeface="+mn-lt"/>
                <a:ea typeface="Roboto"/>
                <a:cs typeface="Arial" panose="020B0604020202020204" pitchFamily="34" charset="0"/>
                <a:sym typeface="Roboto"/>
              </a:rPr>
              <a:t>CONFIDENTIAL WORKING PAPERS OF THE GOVERNOR</a:t>
            </a:r>
            <a:endParaRPr sz="25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7606691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3">
          <p15:clr>
            <a:srgbClr val="FBAE40"/>
          </p15:clr>
        </p15:guide>
        <p15:guide id="8" orient="horz" pos="553">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3"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5" y="1"/>
            <a:ext cx="3918884"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7" name="Picture 6">
            <a:extLst>
              <a:ext uri="{FF2B5EF4-FFF2-40B4-BE49-F238E27FC236}">
                <a16:creationId xmlns:a16="http://schemas.microsoft.com/office/drawing/2014/main" id="{0A7967C6-4007-71C4-D957-48642C32CA73}"/>
              </a:ext>
            </a:extLst>
          </p:cNvPr>
          <p:cNvPicPr>
            <a:picLocks noChangeAspect="1"/>
          </p:cNvPicPr>
          <p:nvPr userDrawn="1"/>
        </p:nvPicPr>
        <p:blipFill>
          <a:blip r:embed="rId2"/>
          <a:stretch>
            <a:fillRect/>
          </a:stretch>
        </p:blipFill>
        <p:spPr>
          <a:xfrm>
            <a:off x="11038838" y="6387713"/>
            <a:ext cx="977464" cy="315017"/>
          </a:xfrm>
          <a:prstGeom prst="rect">
            <a:avLst/>
          </a:prstGeom>
        </p:spPr>
      </p:pic>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8" y="3205176"/>
            <a:ext cx="4684990" cy="826999"/>
          </a:xfrm>
        </p:spPr>
        <p:txBody>
          <a:bodyPr>
            <a:normAutofit fontScale="90000"/>
          </a:bodyPr>
          <a:lstStyle/>
          <a:p>
            <a:r>
              <a:rPr lang="en-US">
                <a:solidFill>
                  <a:schemeClr val="tx1"/>
                </a:solidFill>
              </a:rPr>
              <a:t>Click to edit Master title style</a:t>
            </a:r>
          </a:p>
        </p:txBody>
      </p:sp>
      <p:sp>
        <p:nvSpPr>
          <p:cNvPr id="2" name="Google Shape;11;p1">
            <a:extLst>
              <a:ext uri="{FF2B5EF4-FFF2-40B4-BE49-F238E27FC236}">
                <a16:creationId xmlns:a16="http://schemas.microsoft.com/office/drawing/2014/main" id="{8E94E012-1B69-C892-F8D4-2FBC7D47B90C}"/>
              </a:ext>
            </a:extLst>
          </p:cNvPr>
          <p:cNvSpPr txBox="1"/>
          <p:nvPr userDrawn="1"/>
        </p:nvSpPr>
        <p:spPr>
          <a:xfrm>
            <a:off x="9880035" y="0"/>
            <a:ext cx="2311971" cy="130791"/>
          </a:xfrm>
          <a:prstGeom prst="rect">
            <a:avLst/>
          </a:prstGeom>
          <a:noFill/>
          <a:ln>
            <a:noFill/>
          </a:ln>
        </p:spPr>
        <p:txBody>
          <a:bodyPr spcFirstLastPara="1" wrap="square" lIns="45713" tIns="45713" rIns="45713" bIns="45713" anchor="t" anchorCtr="0">
            <a:spAutoFit/>
          </a:bodyPr>
          <a:lstStyle/>
          <a:p>
            <a:pPr marL="0" lvl="0" indent="0" algn="r" rtl="0">
              <a:spcBef>
                <a:spcPts val="0"/>
              </a:spcBef>
              <a:spcAft>
                <a:spcPts val="0"/>
              </a:spcAft>
              <a:buNone/>
            </a:pPr>
            <a:r>
              <a:rPr lang="en" sz="250" b="1">
                <a:solidFill>
                  <a:srgbClr val="DC3545"/>
                </a:solidFill>
                <a:latin typeface="+mn-lt"/>
                <a:ea typeface="Roboto"/>
                <a:cs typeface="Arial" panose="020B0604020202020204" pitchFamily="34" charset="0"/>
                <a:sym typeface="Roboto"/>
              </a:rPr>
              <a:t>CONFIDENTIAL WORKING PAPERS OF THE GOVERNOR</a:t>
            </a:r>
            <a:endParaRPr sz="25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70384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4" y="879064"/>
            <a:ext cx="4941477" cy="610863"/>
          </a:xfrm>
          <a:prstGeom prst="rect">
            <a:avLst/>
          </a:prstGeom>
        </p:spPr>
        <p:txBody>
          <a:bodyPr lIns="0" tIns="0" rIns="0" bIns="0" anchor="b" anchorCtr="0">
            <a:normAutofit/>
          </a:bodyPr>
          <a:lstStyle>
            <a:lvl1pPr>
              <a:defRPr sz="3300" b="1" i="0">
                <a:solidFill>
                  <a:schemeClr val="bg1"/>
                </a:solidFill>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F819255D-5501-9FF8-1E03-5C2A34165456}"/>
              </a:ext>
            </a:extLst>
          </p:cNvPr>
          <p:cNvPicPr>
            <a:picLocks noChangeAspect="1"/>
          </p:cNvPicPr>
          <p:nvPr userDrawn="1"/>
        </p:nvPicPr>
        <p:blipFill>
          <a:blip r:embed="rId2"/>
          <a:stretch>
            <a:fillRect/>
          </a:stretch>
        </p:blipFill>
        <p:spPr>
          <a:xfrm>
            <a:off x="11038839" y="6387710"/>
            <a:ext cx="977463" cy="315017"/>
          </a:xfrm>
          <a:prstGeom prst="rect">
            <a:avLst/>
          </a:prstGeom>
        </p:spPr>
      </p:pic>
      <p:sp>
        <p:nvSpPr>
          <p:cNvPr id="3" name="Rectangle 2">
            <a:extLst>
              <a:ext uri="{FF2B5EF4-FFF2-40B4-BE49-F238E27FC236}">
                <a16:creationId xmlns:a16="http://schemas.microsoft.com/office/drawing/2014/main" id="{CED2D97F-B032-2B30-D87A-D7D8604ECD86}"/>
              </a:ext>
            </a:extLst>
          </p:cNvPr>
          <p:cNvSpPr/>
          <p:nvPr userDrawn="1"/>
        </p:nvSpPr>
        <p:spPr>
          <a:xfrm>
            <a:off x="964024" y="1526283"/>
            <a:ext cx="1680347" cy="74926"/>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Demi"/>
              <a:ea typeface="+mn-ea"/>
              <a:cs typeface="+mn-cs"/>
            </a:endParaRPr>
          </a:p>
        </p:txBody>
      </p:sp>
      <p:sp>
        <p:nvSpPr>
          <p:cNvPr id="4" name="TextBox 3">
            <a:extLst>
              <a:ext uri="{FF2B5EF4-FFF2-40B4-BE49-F238E27FC236}">
                <a16:creationId xmlns:a16="http://schemas.microsoft.com/office/drawing/2014/main" id="{FFDF2173-2A91-EC3D-195A-83C7104AE079}"/>
              </a:ext>
            </a:extLst>
          </p:cNvPr>
          <p:cNvSpPr txBox="1"/>
          <p:nvPr userDrawn="1"/>
        </p:nvSpPr>
        <p:spPr>
          <a:xfrm>
            <a:off x="60325" y="6425727"/>
            <a:ext cx="546100" cy="230832"/>
          </a:xfrm>
          <a:prstGeom prst="rect">
            <a:avLst/>
          </a:prstGeom>
          <a:noFill/>
        </p:spPr>
        <p:txBody>
          <a:bodyPr wrap="square" rtlCol="0">
            <a:spAutoFit/>
          </a:bodyPr>
          <a:lstStyle/>
          <a:p>
            <a:fld id="{69ED933B-A7CD-470B-AE21-D4AB51555875}" type="slidenum">
              <a:rPr lang="en-US" sz="900" b="0" smtClean="0">
                <a:solidFill>
                  <a:schemeClr val="bg1"/>
                </a:solidFill>
              </a:rPr>
              <a:t>‹#›</a:t>
            </a:fld>
            <a:endParaRPr lang="en-US" sz="900" b="0">
              <a:solidFill>
                <a:schemeClr val="bg1"/>
              </a:solidFill>
            </a:endParaRPr>
          </a:p>
        </p:txBody>
      </p:sp>
      <p:sp>
        <p:nvSpPr>
          <p:cNvPr id="2" name="Google Shape;11;p1">
            <a:extLst>
              <a:ext uri="{FF2B5EF4-FFF2-40B4-BE49-F238E27FC236}">
                <a16:creationId xmlns:a16="http://schemas.microsoft.com/office/drawing/2014/main" id="{306202C4-47E1-B825-287B-325B0D2DC92F}"/>
              </a:ext>
            </a:extLst>
          </p:cNvPr>
          <p:cNvSpPr txBox="1"/>
          <p:nvPr userDrawn="1"/>
        </p:nvSpPr>
        <p:spPr>
          <a:xfrm>
            <a:off x="9880030" y="0"/>
            <a:ext cx="2311971" cy="196185"/>
          </a:xfrm>
          <a:prstGeom prst="rect">
            <a:avLst/>
          </a:prstGeom>
          <a:noFill/>
          <a:ln>
            <a:noFill/>
          </a:ln>
        </p:spPr>
        <p:txBody>
          <a:bodyPr spcFirstLastPara="1" wrap="square" lIns="68569" tIns="68569" rIns="68569" bIns="68569" anchor="t" anchorCtr="0">
            <a:spAutoFit/>
          </a:bodyPr>
          <a:lstStyle/>
          <a:p>
            <a:pPr marL="0" lvl="0" indent="0" algn="r" rtl="0">
              <a:spcBef>
                <a:spcPts val="0"/>
              </a:spcBef>
              <a:spcAft>
                <a:spcPts val="0"/>
              </a:spcAft>
              <a:buNone/>
            </a:pPr>
            <a:r>
              <a:rPr lang="en" sz="375" b="1">
                <a:solidFill>
                  <a:srgbClr val="DC3545"/>
                </a:solidFill>
                <a:latin typeface="+mn-lt"/>
                <a:ea typeface="Roboto"/>
                <a:cs typeface="Arial" panose="020B0604020202020204" pitchFamily="34" charset="0"/>
                <a:sym typeface="Roboto"/>
              </a:rPr>
              <a:t>CONFIDENTIAL WORKING PAPERS OF THE GOVERNOR</a:t>
            </a:r>
            <a:endParaRPr sz="37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05162969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No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3"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5" y="1"/>
            <a:ext cx="3918884"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8" y="3205176"/>
            <a:ext cx="4684990" cy="826999"/>
          </a:xfrm>
        </p:spPr>
        <p:txBody>
          <a:bodyPr>
            <a:normAutofit fontScale="90000"/>
          </a:bodyPr>
          <a:lstStyle/>
          <a:p>
            <a:r>
              <a:rPr lang="en-US">
                <a:solidFill>
                  <a:schemeClr val="tx1"/>
                </a:solidFill>
              </a:rPr>
              <a:t>Click to edit Master title style</a:t>
            </a:r>
          </a:p>
        </p:txBody>
      </p:sp>
      <p:sp>
        <p:nvSpPr>
          <p:cNvPr id="2" name="Google Shape;11;p1">
            <a:extLst>
              <a:ext uri="{FF2B5EF4-FFF2-40B4-BE49-F238E27FC236}">
                <a16:creationId xmlns:a16="http://schemas.microsoft.com/office/drawing/2014/main" id="{C91C9CA4-2704-84D9-606E-BA407AE871A6}"/>
              </a:ext>
            </a:extLst>
          </p:cNvPr>
          <p:cNvSpPr txBox="1"/>
          <p:nvPr userDrawn="1"/>
        </p:nvSpPr>
        <p:spPr>
          <a:xfrm>
            <a:off x="9880035" y="0"/>
            <a:ext cx="2311971" cy="130791"/>
          </a:xfrm>
          <a:prstGeom prst="rect">
            <a:avLst/>
          </a:prstGeom>
          <a:noFill/>
          <a:ln>
            <a:noFill/>
          </a:ln>
        </p:spPr>
        <p:txBody>
          <a:bodyPr spcFirstLastPara="1" wrap="square" lIns="45713" tIns="45713" rIns="45713" bIns="45713" anchor="t" anchorCtr="0">
            <a:spAutoFit/>
          </a:bodyPr>
          <a:lstStyle/>
          <a:p>
            <a:pPr marL="0" lvl="0" indent="0" algn="r" rtl="0">
              <a:spcBef>
                <a:spcPts val="0"/>
              </a:spcBef>
              <a:spcAft>
                <a:spcPts val="0"/>
              </a:spcAft>
              <a:buNone/>
            </a:pPr>
            <a:r>
              <a:rPr lang="en" sz="250" b="1">
                <a:solidFill>
                  <a:srgbClr val="DC3545"/>
                </a:solidFill>
                <a:latin typeface="+mn-lt"/>
                <a:ea typeface="Roboto"/>
                <a:cs typeface="Arial" panose="020B0604020202020204" pitchFamily="34" charset="0"/>
                <a:sym typeface="Roboto"/>
              </a:rPr>
              <a:t>CONFIDENTIAL WORKING PAPERS OF THE GOVERNOR</a:t>
            </a:r>
            <a:endParaRPr sz="25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843581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fault 1">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41"/>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3">
              <a:latin typeface="+mj-lt"/>
            </a:endParaRPr>
          </a:p>
        </p:txBody>
      </p:sp>
      <p:pic>
        <p:nvPicPr>
          <p:cNvPr id="9" name="Picture 8">
            <a:extLst>
              <a:ext uri="{FF2B5EF4-FFF2-40B4-BE49-F238E27FC236}">
                <a16:creationId xmlns:a16="http://schemas.microsoft.com/office/drawing/2014/main" id="{44B7C244-11B9-EF5C-0843-7D44C38778F4}"/>
              </a:ext>
            </a:extLst>
          </p:cNvPr>
          <p:cNvPicPr>
            <a:picLocks noChangeAspect="1"/>
          </p:cNvPicPr>
          <p:nvPr userDrawn="1"/>
        </p:nvPicPr>
        <p:blipFill>
          <a:blip r:embed="rId2"/>
          <a:stretch>
            <a:fillRect/>
          </a:stretch>
        </p:blipFill>
        <p:spPr>
          <a:xfrm>
            <a:off x="11038838" y="6387713"/>
            <a:ext cx="977464" cy="315017"/>
          </a:xfrm>
          <a:prstGeom prst="rect">
            <a:avLst/>
          </a:prstGeom>
        </p:spPr>
      </p:pic>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4" y="990620"/>
            <a:ext cx="10847408" cy="4884225"/>
          </a:xfrm>
        </p:spPr>
        <p:txBody>
          <a:bodyPr>
            <a:normAutofit/>
          </a:bodyPr>
          <a:lstStyle>
            <a:lvl1pPr marL="0" indent="0">
              <a:buFontTx/>
              <a:buNone/>
              <a:defRPr sz="631" b="0">
                <a:latin typeface="Segoe UI" panose="020B0502040204020203" pitchFamily="34" charset="0"/>
                <a:ea typeface="Open Sans" panose="020B0606030504020204" pitchFamily="34" charset="0"/>
                <a:cs typeface="Segoe UI" panose="020B0502040204020203" pitchFamily="34" charset="0"/>
              </a:defRPr>
            </a:lvl1pPr>
            <a:lvl2pPr marL="292944" indent="-112671">
              <a:buFont typeface="Arial" panose="020B0604020202020204" pitchFamily="34" charset="0"/>
              <a:buChar char="•"/>
              <a:defRPr sz="631">
                <a:latin typeface="Segoe UI" panose="020B0502040204020203" pitchFamily="34" charset="0"/>
                <a:cs typeface="Segoe UI" panose="020B0502040204020203" pitchFamily="34" charset="0"/>
              </a:defRPr>
            </a:lvl2pPr>
            <a:lvl3pPr marL="473217" indent="-112671">
              <a:buFont typeface="Arial" panose="020B0604020202020204" pitchFamily="34" charset="0"/>
              <a:buChar char="•"/>
              <a:defRPr sz="631">
                <a:latin typeface="Segoe UI" panose="020B0502040204020203" pitchFamily="34" charset="0"/>
                <a:cs typeface="Segoe UI" panose="020B0502040204020203" pitchFamily="34" charset="0"/>
              </a:defRPr>
            </a:lvl3pPr>
            <a:lvl4pPr marL="653490" indent="-112671">
              <a:buFont typeface="Arial" panose="020B0604020202020204" pitchFamily="34" charset="0"/>
              <a:buChar char="•"/>
              <a:defRPr sz="631">
                <a:latin typeface="Segoe UI" panose="020B0502040204020203" pitchFamily="34" charset="0"/>
                <a:cs typeface="Segoe UI" panose="020B0502040204020203" pitchFamily="34" charset="0"/>
              </a:defRPr>
            </a:lvl4pPr>
            <a:lvl5pPr marL="833763" indent="-112671">
              <a:buFont typeface="Arial" panose="020B0604020202020204" pitchFamily="34" charset="0"/>
              <a:buChar char="•"/>
              <a:defRPr sz="631">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7" y="6425731"/>
            <a:ext cx="546100" cy="184666"/>
          </a:xfrm>
          <a:prstGeom prst="rect">
            <a:avLst/>
          </a:prstGeom>
          <a:noFill/>
        </p:spPr>
        <p:txBody>
          <a:bodyPr wrap="square" rtlCol="0">
            <a:spAutoFit/>
          </a:bodyPr>
          <a:lstStyle/>
          <a:p>
            <a:fld id="{69ED933B-A7CD-470B-AE21-D4AB51555875}" type="slidenum">
              <a:rPr lang="en-US" sz="600" b="0" smtClean="0">
                <a:solidFill>
                  <a:schemeClr val="bg1"/>
                </a:solidFill>
              </a:rPr>
              <a:t>‹#›</a:t>
            </a:fld>
            <a:endParaRPr lang="en-US" sz="6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6" y="203949"/>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400" b="1" kern="0" cap="all" spc="99"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90136" lvl="0" indent="-90136"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2"/>
            <a:ext cx="10515600" cy="465425"/>
          </a:xfrm>
        </p:spPr>
        <p:txBody>
          <a:bodyPr>
            <a:normAutofit/>
          </a:bodyPr>
          <a:lstStyle>
            <a:lvl1pPr>
              <a:defRPr sz="12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7" name="Google Shape;11;p1">
            <a:extLst>
              <a:ext uri="{FF2B5EF4-FFF2-40B4-BE49-F238E27FC236}">
                <a16:creationId xmlns:a16="http://schemas.microsoft.com/office/drawing/2014/main" id="{BEF705F4-EEC3-74C3-004D-9AD44F6B8CF8}"/>
              </a:ext>
            </a:extLst>
          </p:cNvPr>
          <p:cNvSpPr txBox="1"/>
          <p:nvPr userDrawn="1"/>
        </p:nvSpPr>
        <p:spPr>
          <a:xfrm>
            <a:off x="10311746" y="54066"/>
            <a:ext cx="1832759" cy="130791"/>
          </a:xfrm>
          <a:prstGeom prst="rect">
            <a:avLst/>
          </a:prstGeom>
          <a:solidFill>
            <a:schemeClr val="accent1">
              <a:lumMod val="20000"/>
              <a:lumOff val="80000"/>
              <a:alpha val="67000"/>
            </a:schemeClr>
          </a:solidFill>
          <a:ln>
            <a:noFill/>
          </a:ln>
        </p:spPr>
        <p:txBody>
          <a:bodyPr spcFirstLastPara="1" wrap="square" lIns="45713" tIns="45713" rIns="45713" bIns="45713" anchor="t" anchorCtr="0">
            <a:spAutoFit/>
          </a:bodyPr>
          <a:lstStyle/>
          <a:p>
            <a:pPr marL="0" lvl="0" indent="0" algn="r" rtl="0">
              <a:spcBef>
                <a:spcPts val="0"/>
              </a:spcBef>
              <a:spcAft>
                <a:spcPts val="0"/>
              </a:spcAft>
              <a:buNone/>
            </a:pPr>
            <a:r>
              <a:rPr lang="en" sz="250" b="1">
                <a:solidFill>
                  <a:srgbClr val="DC3545"/>
                </a:solidFill>
                <a:latin typeface="+mn-lt"/>
                <a:ea typeface="Roboto"/>
                <a:cs typeface="Arial" panose="020B0604020202020204" pitchFamily="34" charset="0"/>
                <a:sym typeface="Roboto"/>
              </a:rPr>
              <a:t>CONFIDENTIAL WORKING PAPERS OF THE GOVERNOR</a:t>
            </a:r>
            <a:endParaRPr sz="25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49074998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3">
          <p15:clr>
            <a:srgbClr val="FBAE40"/>
          </p15:clr>
        </p15:guide>
        <p15:guide id="10" orient="horz" pos="5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efault 1_Short Logo">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42"/>
            <a:ext cx="12192000" cy="565552"/>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3">
              <a:latin typeface="+mj-lt"/>
            </a:endParaRPr>
          </a:p>
        </p:txBody>
      </p:sp>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4" y="990620"/>
            <a:ext cx="10847408" cy="4884225"/>
          </a:xfrm>
        </p:spPr>
        <p:txBody>
          <a:bodyPr>
            <a:normAutofit/>
          </a:bodyPr>
          <a:lstStyle>
            <a:lvl1pPr marL="0" indent="0">
              <a:buFontTx/>
              <a:buNone/>
              <a:defRPr sz="631" b="0">
                <a:latin typeface="Segoe UI" panose="020B0502040204020203" pitchFamily="34" charset="0"/>
                <a:ea typeface="Open Sans" panose="020B0606030504020204" pitchFamily="34" charset="0"/>
                <a:cs typeface="Segoe UI" panose="020B0502040204020203" pitchFamily="34" charset="0"/>
              </a:defRPr>
            </a:lvl1pPr>
            <a:lvl2pPr marL="292944" indent="-112671">
              <a:buFont typeface="Arial" panose="020B0604020202020204" pitchFamily="34" charset="0"/>
              <a:buChar char="•"/>
              <a:defRPr sz="631">
                <a:latin typeface="Segoe UI" panose="020B0502040204020203" pitchFamily="34" charset="0"/>
                <a:cs typeface="Segoe UI" panose="020B0502040204020203" pitchFamily="34" charset="0"/>
              </a:defRPr>
            </a:lvl2pPr>
            <a:lvl3pPr marL="473217" indent="-112671">
              <a:buFont typeface="Arial" panose="020B0604020202020204" pitchFamily="34" charset="0"/>
              <a:buChar char="•"/>
              <a:defRPr sz="631">
                <a:latin typeface="Segoe UI" panose="020B0502040204020203" pitchFamily="34" charset="0"/>
                <a:cs typeface="Segoe UI" panose="020B0502040204020203" pitchFamily="34" charset="0"/>
              </a:defRPr>
            </a:lvl3pPr>
            <a:lvl4pPr marL="653490" indent="-112671">
              <a:buFont typeface="Arial" panose="020B0604020202020204" pitchFamily="34" charset="0"/>
              <a:buChar char="•"/>
              <a:defRPr sz="631">
                <a:latin typeface="Segoe UI" panose="020B0502040204020203" pitchFamily="34" charset="0"/>
                <a:cs typeface="Segoe UI" panose="020B0502040204020203" pitchFamily="34" charset="0"/>
              </a:defRPr>
            </a:lvl4pPr>
            <a:lvl5pPr marL="833763" indent="-112671">
              <a:buFont typeface="Arial" panose="020B0604020202020204" pitchFamily="34" charset="0"/>
              <a:buChar char="•"/>
              <a:defRPr sz="631">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6" y="203949"/>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400" b="1" kern="0" cap="all" spc="99"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90136" lvl="0" indent="-90136"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2"/>
            <a:ext cx="10515600" cy="465425"/>
          </a:xfrm>
        </p:spPr>
        <p:txBody>
          <a:bodyPr>
            <a:normAutofit/>
          </a:bodyPr>
          <a:lstStyle>
            <a:lvl1pPr>
              <a:defRPr sz="12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22131285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3">
          <p15:clr>
            <a:srgbClr val="FBAE40"/>
          </p15:clr>
        </p15:guide>
        <p15:guide id="10" orient="horz" pos="5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faul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41"/>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3">
              <a:latin typeface="+mj-lt"/>
            </a:endParaRPr>
          </a:p>
        </p:txBody>
      </p:sp>
      <p:sp>
        <p:nvSpPr>
          <p:cNvPr id="12" name="Text Placeholder 10"/>
          <p:cNvSpPr>
            <a:spLocks noGrp="1"/>
          </p:cNvSpPr>
          <p:nvPr>
            <p:ph type="body" sz="quarter" idx="14"/>
          </p:nvPr>
        </p:nvSpPr>
        <p:spPr>
          <a:xfrm>
            <a:off x="328594" y="1564192"/>
            <a:ext cx="10847408" cy="4778420"/>
          </a:xfrm>
        </p:spPr>
        <p:txBody>
          <a:bodyPr>
            <a:normAutofit/>
          </a:bodyPr>
          <a:lstStyle>
            <a:lvl1pPr marL="0" indent="0">
              <a:buFontTx/>
              <a:buNone/>
              <a:defRPr sz="600" b="0">
                <a:latin typeface="Segoe UI" panose="020B0502040204020203" pitchFamily="34" charset="0"/>
                <a:ea typeface="Open Sans" panose="020B0606030504020204" pitchFamily="34" charset="0"/>
                <a:cs typeface="Segoe UI" panose="020B0502040204020203" pitchFamily="34" charset="0"/>
              </a:defRPr>
            </a:lvl1pPr>
            <a:lvl2pPr marL="292944" indent="-112671">
              <a:buFont typeface="Arial" panose="020B0604020202020204" pitchFamily="34" charset="0"/>
              <a:buChar char="•"/>
              <a:defRPr sz="600">
                <a:latin typeface="Segoe UI" panose="020B0502040204020203" pitchFamily="34" charset="0"/>
                <a:cs typeface="Segoe UI" panose="020B0502040204020203" pitchFamily="34" charset="0"/>
              </a:defRPr>
            </a:lvl2pPr>
            <a:lvl3pPr marL="473217" indent="-112671">
              <a:buFont typeface="Arial" panose="020B0604020202020204" pitchFamily="34" charset="0"/>
              <a:buChar char="•"/>
              <a:defRPr sz="600">
                <a:latin typeface="Segoe UI" panose="020B0502040204020203" pitchFamily="34" charset="0"/>
                <a:cs typeface="Segoe UI" panose="020B0502040204020203" pitchFamily="34" charset="0"/>
              </a:defRPr>
            </a:lvl3pPr>
            <a:lvl4pPr marL="653490" indent="-112671">
              <a:buFont typeface="Arial" panose="020B0604020202020204" pitchFamily="34" charset="0"/>
              <a:buChar char="•"/>
              <a:defRPr sz="600">
                <a:latin typeface="Segoe UI" panose="020B0502040204020203" pitchFamily="34" charset="0"/>
                <a:cs typeface="Segoe UI" panose="020B0502040204020203" pitchFamily="34" charset="0"/>
              </a:defRPr>
            </a:lvl4pPr>
            <a:lvl5pPr marL="833763" indent="-112671">
              <a:buFont typeface="Arial" panose="020B0604020202020204" pitchFamily="34" charset="0"/>
              <a:buChar char="•"/>
              <a:defRPr sz="6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6" y="203949"/>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400" b="1" kern="0" cap="all" spc="99"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90136" lvl="0" indent="-90136"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2"/>
            <a:ext cx="10515600" cy="465425"/>
          </a:xfrm>
        </p:spPr>
        <p:txBody>
          <a:bodyPr>
            <a:normAutofit/>
          </a:bodyPr>
          <a:lstStyle>
            <a:lvl1pPr>
              <a:defRPr sz="12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3" y="922632"/>
            <a:ext cx="8981121" cy="548957"/>
          </a:xfrm>
        </p:spPr>
        <p:txBody>
          <a:bodyPr>
            <a:normAutofit/>
          </a:bodyPr>
          <a:lstStyle>
            <a:lvl1pPr marL="0" indent="0">
              <a:buNone/>
              <a:defRPr sz="701"/>
            </a:lvl1pPr>
          </a:lstStyle>
          <a:p>
            <a:pPr lvl="0"/>
            <a:r>
              <a:rPr lang="en-US"/>
              <a:t>Click to edit Master text styles</a:t>
            </a:r>
          </a:p>
        </p:txBody>
      </p:sp>
      <p:sp>
        <p:nvSpPr>
          <p:cNvPr id="4" name="TextBox 3">
            <a:extLst>
              <a:ext uri="{FF2B5EF4-FFF2-40B4-BE49-F238E27FC236}">
                <a16:creationId xmlns:a16="http://schemas.microsoft.com/office/drawing/2014/main" id="{5895C03A-C6C5-B837-CDE9-870D899DFB67}"/>
              </a:ext>
            </a:extLst>
          </p:cNvPr>
          <p:cNvSpPr txBox="1"/>
          <p:nvPr userDrawn="1"/>
        </p:nvSpPr>
        <p:spPr>
          <a:xfrm>
            <a:off x="60327" y="6425731"/>
            <a:ext cx="546100" cy="184666"/>
          </a:xfrm>
          <a:prstGeom prst="rect">
            <a:avLst/>
          </a:prstGeom>
          <a:noFill/>
        </p:spPr>
        <p:txBody>
          <a:bodyPr wrap="square" rtlCol="0">
            <a:spAutoFit/>
          </a:bodyPr>
          <a:lstStyle/>
          <a:p>
            <a:fld id="{69ED933B-A7CD-470B-AE21-D4AB51555875}" type="slidenum">
              <a:rPr lang="en-US" sz="600" b="0" smtClean="0">
                <a:solidFill>
                  <a:schemeClr val="bg1"/>
                </a:solidFill>
              </a:rPr>
              <a:t>‹#›</a:t>
            </a:fld>
            <a:endParaRPr lang="en-US" sz="600" b="0">
              <a:solidFill>
                <a:schemeClr val="bg1"/>
              </a:solidFill>
            </a:endParaRPr>
          </a:p>
        </p:txBody>
      </p:sp>
      <p:sp>
        <p:nvSpPr>
          <p:cNvPr id="6" name="Google Shape;11;p1">
            <a:extLst>
              <a:ext uri="{FF2B5EF4-FFF2-40B4-BE49-F238E27FC236}">
                <a16:creationId xmlns:a16="http://schemas.microsoft.com/office/drawing/2014/main" id="{0C4514B1-2267-F883-0231-A1F0C872BDD4}"/>
              </a:ext>
            </a:extLst>
          </p:cNvPr>
          <p:cNvSpPr txBox="1"/>
          <p:nvPr userDrawn="1"/>
        </p:nvSpPr>
        <p:spPr>
          <a:xfrm>
            <a:off x="10311746" y="54066"/>
            <a:ext cx="1832759" cy="130791"/>
          </a:xfrm>
          <a:prstGeom prst="rect">
            <a:avLst/>
          </a:prstGeom>
          <a:solidFill>
            <a:schemeClr val="accent1">
              <a:lumMod val="20000"/>
              <a:lumOff val="80000"/>
              <a:alpha val="67000"/>
            </a:schemeClr>
          </a:solidFill>
          <a:ln>
            <a:noFill/>
          </a:ln>
        </p:spPr>
        <p:txBody>
          <a:bodyPr spcFirstLastPara="1" wrap="square" lIns="45713" tIns="45713" rIns="45713" bIns="45713" anchor="t" anchorCtr="0">
            <a:spAutoFit/>
          </a:bodyPr>
          <a:lstStyle/>
          <a:p>
            <a:pPr marL="0" lvl="0" indent="0" algn="r" rtl="0">
              <a:spcBef>
                <a:spcPts val="0"/>
              </a:spcBef>
              <a:spcAft>
                <a:spcPts val="0"/>
              </a:spcAft>
              <a:buNone/>
            </a:pPr>
            <a:r>
              <a:rPr lang="en" sz="250" b="1">
                <a:solidFill>
                  <a:srgbClr val="DC3545"/>
                </a:solidFill>
                <a:latin typeface="+mn-lt"/>
                <a:ea typeface="Roboto"/>
                <a:cs typeface="Arial" panose="020B0604020202020204" pitchFamily="34" charset="0"/>
                <a:sym typeface="Roboto"/>
              </a:rPr>
              <a:t>CONFIDENTIAL WORKING PAPERS OF THE GOVERNOR</a:t>
            </a:r>
            <a:endParaRPr sz="25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995759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fault 2_Short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41"/>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3">
              <a:latin typeface="+mj-lt"/>
            </a:endParaRPr>
          </a:p>
        </p:txBody>
      </p:sp>
      <p:sp>
        <p:nvSpPr>
          <p:cNvPr id="12" name="Text Placeholder 10"/>
          <p:cNvSpPr>
            <a:spLocks noGrp="1"/>
          </p:cNvSpPr>
          <p:nvPr>
            <p:ph type="body" sz="quarter" idx="14"/>
          </p:nvPr>
        </p:nvSpPr>
        <p:spPr>
          <a:xfrm>
            <a:off x="328594" y="1564192"/>
            <a:ext cx="10847408" cy="4778420"/>
          </a:xfrm>
        </p:spPr>
        <p:txBody>
          <a:bodyPr>
            <a:normAutofit/>
          </a:bodyPr>
          <a:lstStyle>
            <a:lvl1pPr marL="0" indent="0">
              <a:buFontTx/>
              <a:buNone/>
              <a:defRPr sz="600" b="0">
                <a:latin typeface="Segoe UI" panose="020B0502040204020203" pitchFamily="34" charset="0"/>
                <a:ea typeface="Open Sans" panose="020B0606030504020204" pitchFamily="34" charset="0"/>
                <a:cs typeface="Segoe UI" panose="020B0502040204020203" pitchFamily="34" charset="0"/>
              </a:defRPr>
            </a:lvl1pPr>
            <a:lvl2pPr marL="292944" indent="-112671">
              <a:buFont typeface="Arial" panose="020B0604020202020204" pitchFamily="34" charset="0"/>
              <a:buChar char="•"/>
              <a:defRPr sz="600">
                <a:latin typeface="Segoe UI" panose="020B0502040204020203" pitchFamily="34" charset="0"/>
                <a:cs typeface="Segoe UI" panose="020B0502040204020203" pitchFamily="34" charset="0"/>
              </a:defRPr>
            </a:lvl2pPr>
            <a:lvl3pPr marL="473217" indent="-112671">
              <a:buFont typeface="Arial" panose="020B0604020202020204" pitchFamily="34" charset="0"/>
              <a:buChar char="•"/>
              <a:defRPr sz="600">
                <a:latin typeface="Segoe UI" panose="020B0502040204020203" pitchFamily="34" charset="0"/>
                <a:cs typeface="Segoe UI" panose="020B0502040204020203" pitchFamily="34" charset="0"/>
              </a:defRPr>
            </a:lvl3pPr>
            <a:lvl4pPr marL="653490" indent="-112671">
              <a:buFont typeface="Arial" panose="020B0604020202020204" pitchFamily="34" charset="0"/>
              <a:buChar char="•"/>
              <a:defRPr sz="600">
                <a:latin typeface="Segoe UI" panose="020B0502040204020203" pitchFamily="34" charset="0"/>
                <a:cs typeface="Segoe UI" panose="020B0502040204020203" pitchFamily="34" charset="0"/>
              </a:defRPr>
            </a:lvl4pPr>
            <a:lvl5pPr marL="833763" indent="-112671">
              <a:buFont typeface="Arial" panose="020B0604020202020204" pitchFamily="34" charset="0"/>
              <a:buChar char="•"/>
              <a:defRPr sz="6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6" y="203949"/>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400" b="1" kern="0" cap="all" spc="99"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90136" lvl="0" indent="-90136"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2"/>
            <a:ext cx="10515600" cy="465425"/>
          </a:xfrm>
        </p:spPr>
        <p:txBody>
          <a:bodyPr>
            <a:normAutofit/>
          </a:bodyPr>
          <a:lstStyle>
            <a:lvl1pPr>
              <a:defRPr sz="12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3" y="922632"/>
            <a:ext cx="8981121" cy="548957"/>
          </a:xfrm>
        </p:spPr>
        <p:txBody>
          <a:bodyPr>
            <a:normAutofit/>
          </a:bodyPr>
          <a:lstStyle>
            <a:lvl1pPr marL="0" indent="0">
              <a:buNone/>
              <a:defRPr sz="701"/>
            </a:lvl1pPr>
          </a:lstStyle>
          <a:p>
            <a:pPr lvl="0"/>
            <a:r>
              <a:rPr lang="en-US"/>
              <a:t>Click to edit Master text styles</a:t>
            </a:r>
          </a:p>
        </p:txBody>
      </p:sp>
      <p:sp>
        <p:nvSpPr>
          <p:cNvPr id="4" name="TextBox 3">
            <a:extLst>
              <a:ext uri="{FF2B5EF4-FFF2-40B4-BE49-F238E27FC236}">
                <a16:creationId xmlns:a16="http://schemas.microsoft.com/office/drawing/2014/main" id="{5895C03A-C6C5-B837-CDE9-870D899DFB67}"/>
              </a:ext>
            </a:extLst>
          </p:cNvPr>
          <p:cNvSpPr txBox="1"/>
          <p:nvPr userDrawn="1"/>
        </p:nvSpPr>
        <p:spPr>
          <a:xfrm>
            <a:off x="60327" y="6425731"/>
            <a:ext cx="546100" cy="184666"/>
          </a:xfrm>
          <a:prstGeom prst="rect">
            <a:avLst/>
          </a:prstGeom>
          <a:noFill/>
        </p:spPr>
        <p:txBody>
          <a:bodyPr wrap="square" rtlCol="0">
            <a:spAutoFit/>
          </a:bodyPr>
          <a:lstStyle/>
          <a:p>
            <a:fld id="{69ED933B-A7CD-470B-AE21-D4AB51555875}" type="slidenum">
              <a:rPr lang="en-US" sz="600" b="0" smtClean="0">
                <a:solidFill>
                  <a:schemeClr val="bg1"/>
                </a:solidFill>
              </a:rPr>
              <a:t>‹#›</a:t>
            </a:fld>
            <a:endParaRPr lang="en-US" sz="600" b="0">
              <a:solidFill>
                <a:schemeClr val="bg1"/>
              </a:solidFill>
            </a:endParaRPr>
          </a:p>
        </p:txBody>
      </p:sp>
      <p:sp>
        <p:nvSpPr>
          <p:cNvPr id="3" name="Google Shape;11;p1">
            <a:extLst>
              <a:ext uri="{FF2B5EF4-FFF2-40B4-BE49-F238E27FC236}">
                <a16:creationId xmlns:a16="http://schemas.microsoft.com/office/drawing/2014/main" id="{E52E6024-A04D-2E84-8C78-BC6629716928}"/>
              </a:ext>
            </a:extLst>
          </p:cNvPr>
          <p:cNvSpPr txBox="1"/>
          <p:nvPr userDrawn="1"/>
        </p:nvSpPr>
        <p:spPr>
          <a:xfrm>
            <a:off x="10311746" y="54066"/>
            <a:ext cx="1832759" cy="130791"/>
          </a:xfrm>
          <a:prstGeom prst="rect">
            <a:avLst/>
          </a:prstGeom>
          <a:solidFill>
            <a:schemeClr val="accent1">
              <a:lumMod val="20000"/>
              <a:lumOff val="80000"/>
              <a:alpha val="67000"/>
            </a:schemeClr>
          </a:solidFill>
          <a:ln>
            <a:noFill/>
          </a:ln>
        </p:spPr>
        <p:txBody>
          <a:bodyPr spcFirstLastPara="1" wrap="square" lIns="45713" tIns="45713" rIns="45713" bIns="45713" anchor="t" anchorCtr="0">
            <a:spAutoFit/>
          </a:bodyPr>
          <a:lstStyle/>
          <a:p>
            <a:pPr marL="0" lvl="0" indent="0" algn="r" rtl="0">
              <a:spcBef>
                <a:spcPts val="0"/>
              </a:spcBef>
              <a:spcAft>
                <a:spcPts val="0"/>
              </a:spcAft>
              <a:buNone/>
            </a:pPr>
            <a:r>
              <a:rPr lang="en" sz="250" b="1">
                <a:solidFill>
                  <a:srgbClr val="DC3545"/>
                </a:solidFill>
                <a:latin typeface="+mn-lt"/>
                <a:ea typeface="Roboto"/>
                <a:cs typeface="Arial" panose="020B0604020202020204" pitchFamily="34" charset="0"/>
                <a:sym typeface="Roboto"/>
              </a:rPr>
              <a:t>CONFIDENTIAL WORKING PAPERS OF THE GOVERNOR</a:t>
            </a:r>
            <a:endParaRPr sz="25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286896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Default 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40"/>
            <a:ext cx="12192000" cy="465425"/>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5" y="990618"/>
            <a:ext cx="10847408" cy="4884224"/>
          </a:xfrm>
        </p:spPr>
        <p:txBody>
          <a:bodyPr>
            <a:normAutofit/>
          </a:bodyPr>
          <a:lstStyle>
            <a:lvl1pPr marL="0" indent="0">
              <a:buFontTx/>
              <a:buNone/>
              <a:defRPr sz="710" b="0">
                <a:latin typeface="Segoe UI" panose="020B0502040204020203" pitchFamily="34" charset="0"/>
                <a:ea typeface="Open Sans" panose="020B0606030504020204" pitchFamily="34" charset="0"/>
                <a:cs typeface="Segoe UI" panose="020B0502040204020203" pitchFamily="34" charset="0"/>
              </a:defRPr>
            </a:lvl1pPr>
            <a:lvl2pPr marL="329588" indent="-126766">
              <a:buFont typeface="Arial" panose="020B0604020202020204" pitchFamily="34" charset="0"/>
              <a:buChar char="•"/>
              <a:defRPr sz="710">
                <a:latin typeface="Segoe UI" panose="020B0502040204020203" pitchFamily="34" charset="0"/>
                <a:cs typeface="Segoe UI" panose="020B0502040204020203" pitchFamily="34" charset="0"/>
              </a:defRPr>
            </a:lvl2pPr>
            <a:lvl3pPr marL="532412" indent="-126766">
              <a:buFont typeface="Arial" panose="020B0604020202020204" pitchFamily="34" charset="0"/>
              <a:buChar char="•"/>
              <a:defRPr sz="710">
                <a:latin typeface="Segoe UI" panose="020B0502040204020203" pitchFamily="34" charset="0"/>
                <a:cs typeface="Segoe UI" panose="020B0502040204020203" pitchFamily="34" charset="0"/>
              </a:defRPr>
            </a:lvl3pPr>
            <a:lvl4pPr marL="735236" indent="-126766">
              <a:buFont typeface="Arial" panose="020B0604020202020204" pitchFamily="34" charset="0"/>
              <a:buChar char="•"/>
              <a:defRPr sz="710">
                <a:latin typeface="Segoe UI" panose="020B0502040204020203" pitchFamily="34" charset="0"/>
                <a:cs typeface="Segoe UI" panose="020B0502040204020203" pitchFamily="34" charset="0"/>
              </a:defRPr>
            </a:lvl4pPr>
            <a:lvl5pPr marL="938059" indent="-126766">
              <a:buFont typeface="Arial" panose="020B0604020202020204" pitchFamily="34" charset="0"/>
              <a:buChar char="•"/>
              <a:defRPr sz="71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7" y="6425728"/>
            <a:ext cx="546101" cy="196208"/>
          </a:xfrm>
          <a:prstGeom prst="rect">
            <a:avLst/>
          </a:prstGeom>
          <a:noFill/>
        </p:spPr>
        <p:txBody>
          <a:bodyPr wrap="square" rtlCol="0">
            <a:spAutoFit/>
          </a:bodyPr>
          <a:lstStyle/>
          <a:p>
            <a:fld id="{69ED933B-A7CD-470B-AE21-D4AB51555875}" type="slidenum">
              <a:rPr lang="en-US" sz="675" b="0" smtClean="0">
                <a:solidFill>
                  <a:schemeClr val="bg1"/>
                </a:solidFill>
              </a:rPr>
              <a:t>‹#›</a:t>
            </a:fld>
            <a:endParaRPr lang="en-US" sz="675" b="0">
              <a:solidFill>
                <a:schemeClr val="bg1"/>
              </a:solidFill>
            </a:endParaRP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5" y="17042"/>
            <a:ext cx="10515600" cy="465425"/>
          </a:xfrm>
        </p:spPr>
        <p:txBody>
          <a:bodyPr>
            <a:normAutofit/>
          </a:bodyPr>
          <a:lstStyle>
            <a:lvl1pPr>
              <a:defRPr sz="1350" b="1">
                <a:solidFill>
                  <a:schemeClr val="tx1"/>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6458882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51">
          <p15:clr>
            <a:srgbClr val="FBAE40"/>
          </p15:clr>
        </p15:guide>
        <p15:guide id="2" pos="5311">
          <p15:clr>
            <a:srgbClr val="FBAE40"/>
          </p15:clr>
        </p15:guide>
        <p15:guide id="3" pos="2160">
          <p15:clr>
            <a:srgbClr val="FBAE40"/>
          </p15:clr>
        </p15:guide>
        <p15:guide id="4" pos="3871">
          <p15:clr>
            <a:srgbClr val="FBAE40"/>
          </p15:clr>
        </p15:guide>
        <p15:guide id="5" pos="1891">
          <p15:clr>
            <a:srgbClr val="FBAE40"/>
          </p15:clr>
        </p15:guide>
        <p15:guide id="6" pos="36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a:solidFill>
            <a:srgbClr val="1B4388"/>
          </a:solidFill>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rgbClr val="1B4388"/>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pic>
        <p:nvPicPr>
          <p:cNvPr id="5" name="Picture 4" descr="Blue text on a black background&#10;&#10;Description automatically generated">
            <a:extLst>
              <a:ext uri="{FF2B5EF4-FFF2-40B4-BE49-F238E27FC236}">
                <a16:creationId xmlns:a16="http://schemas.microsoft.com/office/drawing/2014/main" id="{2266D4FB-76F9-38E8-6765-410E345AAF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7299" y="5626315"/>
            <a:ext cx="2941326" cy="947930"/>
          </a:xfrm>
          <a:prstGeom prst="rect">
            <a:avLst/>
          </a:prstGeom>
        </p:spPr>
      </p:pic>
      <p:sp>
        <p:nvSpPr>
          <p:cNvPr id="7" name="TextBox 6">
            <a:extLst>
              <a:ext uri="{FF2B5EF4-FFF2-40B4-BE49-F238E27FC236}">
                <a16:creationId xmlns:a16="http://schemas.microsoft.com/office/drawing/2014/main" id="{38FAD7C6-D8E8-4F48-3736-AC43115E7B7C}"/>
              </a:ext>
            </a:extLst>
          </p:cNvPr>
          <p:cNvSpPr txBox="1"/>
          <p:nvPr userDrawn="1"/>
        </p:nvSpPr>
        <p:spPr>
          <a:xfrm>
            <a:off x="60325" y="6435745"/>
            <a:ext cx="546100" cy="276999"/>
          </a:xfrm>
          <a:prstGeom prst="rect">
            <a:avLst/>
          </a:prstGeom>
          <a:noFill/>
        </p:spPr>
        <p:txBody>
          <a:bodyPr wrap="square" rtlCol="0">
            <a:spAutoFit/>
          </a:bodyPr>
          <a:lstStyle/>
          <a:p>
            <a:fld id="{69ED933B-A7CD-470B-AE21-D4AB51555875}" type="slidenum">
              <a:rPr lang="en-US" sz="1200" b="0" smtClean="0"/>
              <a:t>‹#›</a:t>
            </a:fld>
            <a:endParaRPr lang="en-US" sz="1200" b="0"/>
          </a:p>
        </p:txBody>
      </p:sp>
      <p:sp>
        <p:nvSpPr>
          <p:cNvPr id="4" name="Google Shape;11;p1">
            <a:extLst>
              <a:ext uri="{FF2B5EF4-FFF2-40B4-BE49-F238E27FC236}">
                <a16:creationId xmlns:a16="http://schemas.microsoft.com/office/drawing/2014/main" id="{A8A193D4-8CE6-8F0B-67D6-C1370913562E}"/>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114586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F819255D-5501-9FF8-1E03-5C2A34165456}"/>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3" name="Rectangle 2">
            <a:extLst>
              <a:ext uri="{FF2B5EF4-FFF2-40B4-BE49-F238E27FC236}">
                <a16:creationId xmlns:a16="http://schemas.microsoft.com/office/drawing/2014/main" id="{CED2D97F-B032-2B30-D87A-D7D8604ECD86}"/>
              </a:ext>
            </a:extLst>
          </p:cNvPr>
          <p:cNvSpPr/>
          <p:nvPr userDrawn="1"/>
        </p:nvSpPr>
        <p:spPr>
          <a:xfrm>
            <a:off x="964023" y="1526283"/>
            <a:ext cx="1680347" cy="74926"/>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Demi"/>
              <a:ea typeface="+mn-ea"/>
              <a:cs typeface="+mn-cs"/>
            </a:endParaRPr>
          </a:p>
        </p:txBody>
      </p:sp>
      <p:sp>
        <p:nvSpPr>
          <p:cNvPr id="4" name="TextBox 3">
            <a:extLst>
              <a:ext uri="{FF2B5EF4-FFF2-40B4-BE49-F238E27FC236}">
                <a16:creationId xmlns:a16="http://schemas.microsoft.com/office/drawing/2014/main" id="{FFDF2173-2A91-EC3D-195A-83C7104AE079}"/>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2" name="Google Shape;11;p1">
            <a:extLst>
              <a:ext uri="{FF2B5EF4-FFF2-40B4-BE49-F238E27FC236}">
                <a16:creationId xmlns:a16="http://schemas.microsoft.com/office/drawing/2014/main" id="{306202C4-47E1-B825-287B-325B0D2DC92F}"/>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2451371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cxnSp>
        <p:nvCxnSpPr>
          <p:cNvPr id="3" name="Straight Connector 2">
            <a:extLst>
              <a:ext uri="{FF2B5EF4-FFF2-40B4-BE49-F238E27FC236}">
                <a16:creationId xmlns:a16="http://schemas.microsoft.com/office/drawing/2014/main" id="{8ED2577E-0E41-6FFD-4283-2B421DDC07D0}"/>
              </a:ext>
            </a:extLst>
          </p:cNvPr>
          <p:cNvCxnSpPr>
            <a:cxnSpLocks/>
          </p:cNvCxnSpPr>
          <p:nvPr userDrawn="1"/>
        </p:nvCxnSpPr>
        <p:spPr>
          <a:xfrm>
            <a:off x="9066711" y="4246123"/>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5" name="Text Placeholder 29">
            <a:extLst>
              <a:ext uri="{FF2B5EF4-FFF2-40B4-BE49-F238E27FC236}">
                <a16:creationId xmlns:a16="http://schemas.microsoft.com/office/drawing/2014/main" id="{9796126E-EE7F-3E68-94CC-91CEE2F5059A}"/>
              </a:ext>
            </a:extLst>
          </p:cNvPr>
          <p:cNvSpPr>
            <a:spLocks noGrp="1"/>
          </p:cNvSpPr>
          <p:nvPr>
            <p:ph type="body" sz="quarter" idx="25"/>
          </p:nvPr>
        </p:nvSpPr>
        <p:spPr>
          <a:xfrm>
            <a:off x="9066710" y="5125311"/>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9" name="Text Placeholder 29">
            <a:extLst>
              <a:ext uri="{FF2B5EF4-FFF2-40B4-BE49-F238E27FC236}">
                <a16:creationId xmlns:a16="http://schemas.microsoft.com/office/drawing/2014/main" id="{DE716A0B-8E2F-2DA0-1EBD-182936A36BE0}"/>
              </a:ext>
            </a:extLst>
          </p:cNvPr>
          <p:cNvSpPr>
            <a:spLocks noGrp="1"/>
          </p:cNvSpPr>
          <p:nvPr>
            <p:ph type="body" sz="quarter" idx="26"/>
          </p:nvPr>
        </p:nvSpPr>
        <p:spPr>
          <a:xfrm>
            <a:off x="9066710" y="4516815"/>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30" name="Google Shape;11;p1">
            <a:extLst>
              <a:ext uri="{FF2B5EF4-FFF2-40B4-BE49-F238E27FC236}">
                <a16:creationId xmlns:a16="http://schemas.microsoft.com/office/drawing/2014/main" id="{4C2F9025-AEDC-FC34-1268-1FE2E6F5AD38}"/>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091967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3" name="Google Shape;11;p1">
            <a:extLst>
              <a:ext uri="{FF2B5EF4-FFF2-40B4-BE49-F238E27FC236}">
                <a16:creationId xmlns:a16="http://schemas.microsoft.com/office/drawing/2014/main" id="{45ADDA1E-FE83-1682-2D00-E95D1B440530}"/>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34101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4" y="879064"/>
            <a:ext cx="4941477" cy="610863"/>
          </a:xfrm>
          <a:prstGeom prst="rect">
            <a:avLst/>
          </a:prstGeom>
        </p:spPr>
        <p:txBody>
          <a:bodyPr lIns="0" tIns="0" rIns="0" bIns="0" anchor="b" anchorCtr="0">
            <a:normAutofit/>
          </a:bodyPr>
          <a:lstStyle>
            <a:lvl1pPr>
              <a:defRPr sz="3300" b="1" i="0" spc="38"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1"/>
            <a:ext cx="2133600"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3" y="2818296"/>
            <a:ext cx="2128157"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3" y="2209801"/>
            <a:ext cx="2128157"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4"/>
            <a:ext cx="2133600"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3" y="5131299"/>
            <a:ext cx="2128157"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3" y="4522804"/>
            <a:ext cx="2128157"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5" y="5131299"/>
            <a:ext cx="2129245"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5" y="4522804"/>
            <a:ext cx="2129245"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9" y="6387710"/>
            <a:ext cx="977463"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5" y="6425727"/>
            <a:ext cx="546100" cy="230832"/>
          </a:xfrm>
          <a:prstGeom prst="rect">
            <a:avLst/>
          </a:prstGeom>
          <a:noFill/>
        </p:spPr>
        <p:txBody>
          <a:bodyPr wrap="square" rtlCol="0">
            <a:spAutoFit/>
          </a:bodyPr>
          <a:lstStyle/>
          <a:p>
            <a:fld id="{69ED933B-A7CD-470B-AE21-D4AB51555875}" type="slidenum">
              <a:rPr lang="en-US" sz="900" b="0" smtClean="0">
                <a:solidFill>
                  <a:schemeClr val="bg1"/>
                </a:solidFill>
              </a:rPr>
              <a:t>‹#›</a:t>
            </a:fld>
            <a:endParaRPr lang="en-US" sz="900" b="0">
              <a:solidFill>
                <a:schemeClr val="bg1"/>
              </a:solidFill>
            </a:endParaRPr>
          </a:p>
        </p:txBody>
      </p:sp>
      <p:cxnSp>
        <p:nvCxnSpPr>
          <p:cNvPr id="3" name="Straight Connector 2">
            <a:extLst>
              <a:ext uri="{FF2B5EF4-FFF2-40B4-BE49-F238E27FC236}">
                <a16:creationId xmlns:a16="http://schemas.microsoft.com/office/drawing/2014/main" id="{8ED2577E-0E41-6FFD-4283-2B421DDC07D0}"/>
              </a:ext>
            </a:extLst>
          </p:cNvPr>
          <p:cNvCxnSpPr>
            <a:cxnSpLocks/>
          </p:cNvCxnSpPr>
          <p:nvPr userDrawn="1"/>
        </p:nvCxnSpPr>
        <p:spPr>
          <a:xfrm>
            <a:off x="9066711" y="4246123"/>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5" name="Text Placeholder 29">
            <a:extLst>
              <a:ext uri="{FF2B5EF4-FFF2-40B4-BE49-F238E27FC236}">
                <a16:creationId xmlns:a16="http://schemas.microsoft.com/office/drawing/2014/main" id="{9796126E-EE7F-3E68-94CC-91CEE2F5059A}"/>
              </a:ext>
            </a:extLst>
          </p:cNvPr>
          <p:cNvSpPr>
            <a:spLocks noGrp="1"/>
          </p:cNvSpPr>
          <p:nvPr>
            <p:ph type="body" sz="quarter" idx="25"/>
          </p:nvPr>
        </p:nvSpPr>
        <p:spPr>
          <a:xfrm>
            <a:off x="9066711" y="5125311"/>
            <a:ext cx="2129245"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19" name="Text Placeholder 29">
            <a:extLst>
              <a:ext uri="{FF2B5EF4-FFF2-40B4-BE49-F238E27FC236}">
                <a16:creationId xmlns:a16="http://schemas.microsoft.com/office/drawing/2014/main" id="{DE716A0B-8E2F-2DA0-1EBD-182936A36BE0}"/>
              </a:ext>
            </a:extLst>
          </p:cNvPr>
          <p:cNvSpPr>
            <a:spLocks noGrp="1"/>
          </p:cNvSpPr>
          <p:nvPr>
            <p:ph type="body" sz="quarter" idx="26"/>
          </p:nvPr>
        </p:nvSpPr>
        <p:spPr>
          <a:xfrm>
            <a:off x="9066711" y="4516816"/>
            <a:ext cx="2129245"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sp>
        <p:nvSpPr>
          <p:cNvPr id="30" name="Google Shape;11;p1">
            <a:extLst>
              <a:ext uri="{FF2B5EF4-FFF2-40B4-BE49-F238E27FC236}">
                <a16:creationId xmlns:a16="http://schemas.microsoft.com/office/drawing/2014/main" id="{4C2F9025-AEDC-FC34-1268-1FE2E6F5AD38}"/>
              </a:ext>
            </a:extLst>
          </p:cNvPr>
          <p:cNvSpPr txBox="1"/>
          <p:nvPr userDrawn="1"/>
        </p:nvSpPr>
        <p:spPr>
          <a:xfrm>
            <a:off x="9880030" y="0"/>
            <a:ext cx="2311971" cy="196185"/>
          </a:xfrm>
          <a:prstGeom prst="rect">
            <a:avLst/>
          </a:prstGeom>
          <a:noFill/>
          <a:ln>
            <a:noFill/>
          </a:ln>
        </p:spPr>
        <p:txBody>
          <a:bodyPr spcFirstLastPara="1" wrap="square" lIns="68569" tIns="68569" rIns="68569" bIns="68569" anchor="t" anchorCtr="0">
            <a:spAutoFit/>
          </a:bodyPr>
          <a:lstStyle/>
          <a:p>
            <a:pPr marL="0" lvl="0" indent="0" algn="r" rtl="0">
              <a:spcBef>
                <a:spcPts val="0"/>
              </a:spcBef>
              <a:spcAft>
                <a:spcPts val="0"/>
              </a:spcAft>
              <a:buNone/>
            </a:pPr>
            <a:r>
              <a:rPr lang="en" sz="375" b="1">
                <a:solidFill>
                  <a:srgbClr val="DC3545"/>
                </a:solidFill>
                <a:latin typeface="+mn-lt"/>
                <a:ea typeface="Roboto"/>
                <a:cs typeface="Arial" panose="020B0604020202020204" pitchFamily="34" charset="0"/>
                <a:sym typeface="Roboto"/>
              </a:rPr>
              <a:t>CONFIDENTIAL WORKING PAPERS OF THE GOVERNOR</a:t>
            </a:r>
            <a:endParaRPr sz="37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829133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3" name="TextBox 2">
            <a:extLst>
              <a:ext uri="{FF2B5EF4-FFF2-40B4-BE49-F238E27FC236}">
                <a16:creationId xmlns:a16="http://schemas.microsoft.com/office/drawing/2014/main" id="{446143E5-6E9C-ED61-ABE7-9CF61695BA11}"/>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2" name="Google Shape;11;p1">
            <a:extLst>
              <a:ext uri="{FF2B5EF4-FFF2-40B4-BE49-F238E27FC236}">
                <a16:creationId xmlns:a16="http://schemas.microsoft.com/office/drawing/2014/main" id="{96504B10-E919-D8A0-3288-B983848619F8}"/>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484660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1"/>
        </a:solidFill>
        <a:effectLst/>
      </p:bgPr>
    </p:bg>
    <p:spTree>
      <p:nvGrpSpPr>
        <p:cNvPr id="1" name=""/>
        <p:cNvGrpSpPr/>
        <p:nvPr/>
      </p:nvGrpSpPr>
      <p:grpSpPr>
        <a:xfrm>
          <a:off x="0" y="0"/>
          <a:ext cx="0" cy="0"/>
          <a:chOff x="0" y="0"/>
          <a:chExt cx="0" cy="0"/>
        </a:xfrm>
      </p:grpSpPr>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6105953" cy="725292"/>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a:grpSpLocks noChangeAspect="1"/>
          </p:cNvGrpSpPr>
          <p:nvPr userDrawn="1"/>
        </p:nvGrpSpPr>
        <p:grpSpPr>
          <a:xfrm>
            <a:off x="7661667" y="0"/>
            <a:ext cx="4530333" cy="2514600"/>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220307"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p>
        </p:txBody>
      </p:sp>
      <p:pic>
        <p:nvPicPr>
          <p:cNvPr id="3" name="Picture 2">
            <a:extLst>
              <a:ext uri="{FF2B5EF4-FFF2-40B4-BE49-F238E27FC236}">
                <a16:creationId xmlns:a16="http://schemas.microsoft.com/office/drawing/2014/main" id="{47E8AC3B-D55D-D32C-4F59-53D251B79280}"/>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4" name="TextBox 3">
            <a:extLst>
              <a:ext uri="{FF2B5EF4-FFF2-40B4-BE49-F238E27FC236}">
                <a16:creationId xmlns:a16="http://schemas.microsoft.com/office/drawing/2014/main" id="{C234EE0B-DFAF-9395-4B2E-34E8D7F2183D}"/>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2" name="Google Shape;11;p1">
            <a:extLst>
              <a:ext uri="{FF2B5EF4-FFF2-40B4-BE49-F238E27FC236}">
                <a16:creationId xmlns:a16="http://schemas.microsoft.com/office/drawing/2014/main" id="{807AF46C-4AD1-9A97-EF9F-3E767CDE29A4}"/>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1941299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0"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2" y="1"/>
            <a:ext cx="3918883"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7" name="Picture 6">
            <a:extLst>
              <a:ext uri="{FF2B5EF4-FFF2-40B4-BE49-F238E27FC236}">
                <a16:creationId xmlns:a16="http://schemas.microsoft.com/office/drawing/2014/main" id="{0A7967C6-4007-71C4-D957-48642C32CA73}"/>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7" y="3205174"/>
            <a:ext cx="4684990" cy="826999"/>
          </a:xfrm>
        </p:spPr>
        <p:txBody>
          <a:bodyPr>
            <a:normAutofit fontScale="90000"/>
          </a:bodyPr>
          <a:lstStyle/>
          <a:p>
            <a:r>
              <a:rPr lang="en-US">
                <a:solidFill>
                  <a:schemeClr val="tx1"/>
                </a:solidFill>
              </a:rPr>
              <a:t>Click to edit Master title style</a:t>
            </a:r>
          </a:p>
        </p:txBody>
      </p:sp>
      <p:sp>
        <p:nvSpPr>
          <p:cNvPr id="2" name="Google Shape;11;p1">
            <a:extLst>
              <a:ext uri="{FF2B5EF4-FFF2-40B4-BE49-F238E27FC236}">
                <a16:creationId xmlns:a16="http://schemas.microsoft.com/office/drawing/2014/main" id="{8E94E012-1B69-C892-F8D4-2FBC7D47B90C}"/>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012799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nsition No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0"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2" y="1"/>
            <a:ext cx="3918883"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7" y="3205174"/>
            <a:ext cx="4684990" cy="826999"/>
          </a:xfrm>
        </p:spPr>
        <p:txBody>
          <a:bodyPr>
            <a:normAutofit fontScale="90000"/>
          </a:bodyPr>
          <a:lstStyle/>
          <a:p>
            <a:r>
              <a:rPr lang="en-US">
                <a:solidFill>
                  <a:schemeClr val="tx1"/>
                </a:solidFill>
              </a:rPr>
              <a:t>Click to edit Master title style</a:t>
            </a:r>
          </a:p>
        </p:txBody>
      </p:sp>
      <p:sp>
        <p:nvSpPr>
          <p:cNvPr id="2" name="Google Shape;11;p1">
            <a:extLst>
              <a:ext uri="{FF2B5EF4-FFF2-40B4-BE49-F238E27FC236}">
                <a16:creationId xmlns:a16="http://schemas.microsoft.com/office/drawing/2014/main" id="{C91C9CA4-2704-84D9-606E-BA407AE871A6}"/>
              </a:ext>
            </a:extLst>
          </p:cNvPr>
          <p:cNvSpPr txBox="1"/>
          <p:nvPr userDrawn="1"/>
        </p:nvSpPr>
        <p:spPr>
          <a:xfrm>
            <a:off x="9880029" y="0"/>
            <a:ext cx="2311971"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631294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fault 1">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9" name="Picture 8">
            <a:extLst>
              <a:ext uri="{FF2B5EF4-FFF2-40B4-BE49-F238E27FC236}">
                <a16:creationId xmlns:a16="http://schemas.microsoft.com/office/drawing/2014/main" id="{44B7C244-11B9-EF5C-0843-7D44C38778F4}"/>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3" y="990618"/>
            <a:ext cx="10847408" cy="4884224"/>
          </a:xfrm>
        </p:spPr>
        <p:txBody>
          <a:bodyPr>
            <a:normAutofit/>
          </a:bodyPr>
          <a:lstStyle>
            <a:lvl1pPr marL="0" indent="0">
              <a:buFontTx/>
              <a:buNone/>
              <a:defRPr sz="1262"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62">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62">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62">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62">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76713782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Default 1">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B7C244-11B9-EF5C-0843-7D44C38778F4}"/>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3" y="990618"/>
            <a:ext cx="10847408" cy="4884224"/>
          </a:xfrm>
        </p:spPr>
        <p:txBody>
          <a:bodyPr>
            <a:normAutofit/>
          </a:bodyPr>
          <a:lstStyle>
            <a:lvl1pPr marL="0" indent="0">
              <a:buFontTx/>
              <a:buNone/>
              <a:defRPr sz="1262"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62">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62">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62">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62">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7" name="Google Shape;11;p1">
            <a:extLst>
              <a:ext uri="{FF2B5EF4-FFF2-40B4-BE49-F238E27FC236}">
                <a16:creationId xmlns:a16="http://schemas.microsoft.com/office/drawing/2014/main" id="{BEF705F4-EEC3-74C3-004D-9AD44F6B8CF8}"/>
              </a:ext>
            </a:extLst>
          </p:cNvPr>
          <p:cNvSpPr txBox="1"/>
          <p:nvPr userDrawn="1"/>
        </p:nvSpPr>
        <p:spPr>
          <a:xfrm>
            <a:off x="10311740" y="54065"/>
            <a:ext cx="1832759" cy="261580"/>
          </a:xfrm>
          <a:prstGeom prst="rect">
            <a:avLst/>
          </a:prstGeom>
          <a:solidFill>
            <a:schemeClr val="accent1">
              <a:lumMod val="20000"/>
              <a:lumOff val="80000"/>
              <a:alpha val="67000"/>
            </a:schemeClr>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73133204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fault 1_Short Logo">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3" y="990618"/>
            <a:ext cx="10847408" cy="4884224"/>
          </a:xfrm>
        </p:spPr>
        <p:txBody>
          <a:bodyPr>
            <a:normAutofit/>
          </a:bodyPr>
          <a:lstStyle>
            <a:lvl1pPr marL="0" indent="0">
              <a:buFontTx/>
              <a:buNone/>
              <a:defRPr sz="1262"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62">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62">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62">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62">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F814651C-D757-46E9-0514-387F1595C944}"/>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252997442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efaul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 Placeholder 10"/>
          <p:cNvSpPr>
            <a:spLocks noGrp="1"/>
          </p:cNvSpPr>
          <p:nvPr>
            <p:ph type="body" sz="quarter" idx="14"/>
          </p:nvPr>
        </p:nvSpPr>
        <p:spPr>
          <a:xfrm>
            <a:off x="328593" y="1564191"/>
            <a:ext cx="10847408" cy="4778420"/>
          </a:xfrm>
        </p:spPr>
        <p:txBody>
          <a:bodyPr>
            <a:normAutofit/>
          </a:bodyPr>
          <a:lstStyle>
            <a:lvl1pPr marL="0" indent="0">
              <a:buFontTx/>
              <a:buNone/>
              <a:defRPr sz="1200"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00">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00">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00">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1" y="922629"/>
            <a:ext cx="8981122" cy="548957"/>
          </a:xfrm>
        </p:spPr>
        <p:txBody>
          <a:bodyPr>
            <a:normAutofit/>
          </a:bodyPr>
          <a:lstStyle>
            <a:lvl1pPr marL="0" indent="0">
              <a:buNone/>
              <a:defRPr sz="1400"/>
            </a:lvl1pPr>
          </a:lstStyle>
          <a:p>
            <a:pPr lvl="0"/>
            <a:r>
              <a:rPr lang="en-US"/>
              <a:t>Click to edit Master text styles</a:t>
            </a:r>
          </a:p>
        </p:txBody>
      </p:sp>
      <p:pic>
        <p:nvPicPr>
          <p:cNvPr id="3" name="Picture 2">
            <a:extLst>
              <a:ext uri="{FF2B5EF4-FFF2-40B4-BE49-F238E27FC236}">
                <a16:creationId xmlns:a16="http://schemas.microsoft.com/office/drawing/2014/main" id="{6FEB1DC1-E230-3FCC-0D07-F2CE5406F7F5}"/>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4" name="TextBox 3">
            <a:extLst>
              <a:ext uri="{FF2B5EF4-FFF2-40B4-BE49-F238E27FC236}">
                <a16:creationId xmlns:a16="http://schemas.microsoft.com/office/drawing/2014/main" id="{5895C03A-C6C5-B837-CDE9-870D899DFB67}"/>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6" name="Google Shape;11;p1">
            <a:extLst>
              <a:ext uri="{FF2B5EF4-FFF2-40B4-BE49-F238E27FC236}">
                <a16:creationId xmlns:a16="http://schemas.microsoft.com/office/drawing/2014/main" id="{0C4514B1-2267-F883-0231-A1F0C872BDD4}"/>
              </a:ext>
            </a:extLst>
          </p:cNvPr>
          <p:cNvSpPr txBox="1"/>
          <p:nvPr userDrawn="1"/>
        </p:nvSpPr>
        <p:spPr>
          <a:xfrm>
            <a:off x="10311740" y="54065"/>
            <a:ext cx="1832759" cy="261580"/>
          </a:xfrm>
          <a:prstGeom prst="rect">
            <a:avLst/>
          </a:prstGeom>
          <a:solidFill>
            <a:schemeClr val="accent1">
              <a:lumMod val="20000"/>
              <a:lumOff val="80000"/>
              <a:alpha val="67000"/>
            </a:schemeClr>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92178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fault 2_Short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 Placeholder 10"/>
          <p:cNvSpPr>
            <a:spLocks noGrp="1"/>
          </p:cNvSpPr>
          <p:nvPr>
            <p:ph type="body" sz="quarter" idx="14"/>
          </p:nvPr>
        </p:nvSpPr>
        <p:spPr>
          <a:xfrm>
            <a:off x="328593" y="1564191"/>
            <a:ext cx="10847408" cy="4778420"/>
          </a:xfrm>
        </p:spPr>
        <p:txBody>
          <a:bodyPr>
            <a:normAutofit/>
          </a:bodyPr>
          <a:lstStyle>
            <a:lvl1pPr marL="0" indent="0">
              <a:buFontTx/>
              <a:buNone/>
              <a:defRPr sz="1200"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00">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00">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00">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1" y="922629"/>
            <a:ext cx="8981122" cy="548957"/>
          </a:xfrm>
        </p:spPr>
        <p:txBody>
          <a:bodyPr>
            <a:normAutofit/>
          </a:bodyPr>
          <a:lstStyle>
            <a:lvl1pPr marL="0" indent="0">
              <a:buNone/>
              <a:defRPr sz="1400"/>
            </a:lvl1pPr>
          </a:lstStyle>
          <a:p>
            <a:pPr lvl="0"/>
            <a:r>
              <a:rPr lang="en-US"/>
              <a:t>Click to edit Master text styles</a:t>
            </a:r>
          </a:p>
        </p:txBody>
      </p:sp>
      <p:sp>
        <p:nvSpPr>
          <p:cNvPr id="4" name="TextBox 3">
            <a:extLst>
              <a:ext uri="{FF2B5EF4-FFF2-40B4-BE49-F238E27FC236}">
                <a16:creationId xmlns:a16="http://schemas.microsoft.com/office/drawing/2014/main" id="{5895C03A-C6C5-B837-CDE9-870D899DFB67}"/>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3" name="Google Shape;11;p1">
            <a:extLst>
              <a:ext uri="{FF2B5EF4-FFF2-40B4-BE49-F238E27FC236}">
                <a16:creationId xmlns:a16="http://schemas.microsoft.com/office/drawing/2014/main" id="{E52E6024-A04D-2E84-8C78-BC6629716928}"/>
              </a:ext>
            </a:extLst>
          </p:cNvPr>
          <p:cNvSpPr txBox="1"/>
          <p:nvPr userDrawn="1"/>
        </p:nvSpPr>
        <p:spPr>
          <a:xfrm>
            <a:off x="10311740" y="54065"/>
            <a:ext cx="1832759" cy="261580"/>
          </a:xfrm>
          <a:prstGeom prst="rect">
            <a:avLst/>
          </a:prstGeom>
          <a:solidFill>
            <a:schemeClr val="accent1">
              <a:lumMod val="20000"/>
              <a:lumOff val="80000"/>
              <a:alpha val="67000"/>
            </a:schemeClr>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pic>
        <p:nvPicPr>
          <p:cNvPr id="7" name="Picture 6">
            <a:extLst>
              <a:ext uri="{FF2B5EF4-FFF2-40B4-BE49-F238E27FC236}">
                <a16:creationId xmlns:a16="http://schemas.microsoft.com/office/drawing/2014/main" id="{89E0DCCB-E9B0-8DEF-53EC-FF48C5D2F7D0}"/>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3697996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63" y="2116184"/>
            <a:ext cx="5491571" cy="1514019"/>
          </a:xfrm>
          <a:prstGeom prst="rect">
            <a:avLst/>
          </a:prstGeom>
        </p:spPr>
        <p:txBody>
          <a:bodyPr lIns="0" tIns="0" rIns="0" bIns="0" anchor="b">
            <a:noAutofit/>
          </a:bodyPr>
          <a:lstStyle>
            <a:lvl1pPr algn="l">
              <a:defRPr sz="2222" b="1" i="0" spc="37" baseline="0">
                <a:solidFill>
                  <a:schemeClr val="bg1"/>
                </a:solidFill>
                <a:latin typeface="+mj-lt"/>
              </a:defRPr>
            </a:lvl1pPr>
          </a:lstStyle>
          <a:p>
            <a:r>
              <a:rPr lang="en-US"/>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3" y="758755"/>
            <a:ext cx="6099248" cy="6099248"/>
            <a:chOff x="0" y="12289"/>
            <a:chExt cx="3550" cy="3551"/>
          </a:xfrm>
          <a:solidFill>
            <a:srgbClr val="1B4388"/>
          </a:solidFill>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4"/>
            <a:ext cx="5491570" cy="953338"/>
          </a:xfrm>
        </p:spPr>
        <p:txBody>
          <a:bodyPr lIns="0" tIns="0" rIns="0" bIns="0">
            <a:noAutofit/>
          </a:bodyPr>
          <a:lstStyle>
            <a:lvl1pPr marL="0" indent="0">
              <a:buNone/>
              <a:defRPr sz="667" b="0" i="0">
                <a:solidFill>
                  <a:srgbClr val="1B4388"/>
                </a:solidFill>
                <a:latin typeface="+mn-lt"/>
              </a:defRPr>
            </a:lvl1pPr>
            <a:lvl2pPr>
              <a:defRPr sz="1481"/>
            </a:lvl2pPr>
            <a:lvl3pPr>
              <a:defRPr sz="1481"/>
            </a:lvl3pPr>
            <a:lvl4pPr>
              <a:defRPr sz="1481"/>
            </a:lvl4pPr>
            <a:lvl5pPr>
              <a:defRPr sz="1481"/>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4"/>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pic>
        <p:nvPicPr>
          <p:cNvPr id="5" name="Picture 4" descr="Blue text on a black background&#10;&#10;Description automatically generated">
            <a:extLst>
              <a:ext uri="{FF2B5EF4-FFF2-40B4-BE49-F238E27FC236}">
                <a16:creationId xmlns:a16="http://schemas.microsoft.com/office/drawing/2014/main" id="{2266D4FB-76F9-38E8-6765-410E345AAF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7302" y="5626318"/>
            <a:ext cx="2941326" cy="947930"/>
          </a:xfrm>
          <a:prstGeom prst="rect">
            <a:avLst/>
          </a:prstGeom>
        </p:spPr>
      </p:pic>
      <p:sp>
        <p:nvSpPr>
          <p:cNvPr id="7" name="TextBox 6">
            <a:extLst>
              <a:ext uri="{FF2B5EF4-FFF2-40B4-BE49-F238E27FC236}">
                <a16:creationId xmlns:a16="http://schemas.microsoft.com/office/drawing/2014/main" id="{38FAD7C6-D8E8-4F48-3736-AC43115E7B7C}"/>
              </a:ext>
            </a:extLst>
          </p:cNvPr>
          <p:cNvSpPr txBox="1"/>
          <p:nvPr userDrawn="1"/>
        </p:nvSpPr>
        <p:spPr>
          <a:xfrm>
            <a:off x="60327" y="6435747"/>
            <a:ext cx="546100" cy="160685"/>
          </a:xfrm>
          <a:prstGeom prst="rect">
            <a:avLst/>
          </a:prstGeom>
          <a:noFill/>
        </p:spPr>
        <p:txBody>
          <a:bodyPr wrap="square" rtlCol="0">
            <a:spAutoFit/>
          </a:bodyPr>
          <a:lstStyle/>
          <a:p>
            <a:fld id="{69ED933B-A7CD-470B-AE21-D4AB51555875}" type="slidenum">
              <a:rPr lang="en-US" sz="444" b="0" smtClean="0"/>
              <a:t>‹#›</a:t>
            </a:fld>
            <a:endParaRPr lang="en-US" sz="444" b="0"/>
          </a:p>
        </p:txBody>
      </p:sp>
      <p:sp>
        <p:nvSpPr>
          <p:cNvPr id="4" name="Google Shape;11;p1">
            <a:extLst>
              <a:ext uri="{FF2B5EF4-FFF2-40B4-BE49-F238E27FC236}">
                <a16:creationId xmlns:a16="http://schemas.microsoft.com/office/drawing/2014/main" id="{A8A193D4-8CE6-8F0B-67D6-C1370913562E}"/>
              </a:ext>
            </a:extLst>
          </p:cNvPr>
          <p:cNvSpPr txBox="1"/>
          <p:nvPr userDrawn="1"/>
        </p:nvSpPr>
        <p:spPr>
          <a:xfrm>
            <a:off x="9880038" y="2"/>
            <a:ext cx="2311971" cy="96853"/>
          </a:xfrm>
          <a:prstGeom prst="rect">
            <a:avLst/>
          </a:prstGeom>
          <a:noFill/>
          <a:ln>
            <a:noFill/>
          </a:ln>
        </p:spPr>
        <p:txBody>
          <a:bodyPr spcFirstLastPara="1" wrap="square" lIns="33861" tIns="33861" rIns="33861" bIns="33861" anchor="t" anchorCtr="0">
            <a:spAutoFit/>
          </a:bodyPr>
          <a:lstStyle/>
          <a:p>
            <a:pPr marL="0" lvl="0" indent="0" algn="r" rtl="0">
              <a:spcBef>
                <a:spcPts val="0"/>
              </a:spcBef>
              <a:spcAft>
                <a:spcPts val="0"/>
              </a:spcAft>
              <a:buNone/>
            </a:pPr>
            <a:r>
              <a:rPr lang="en" sz="185" b="1">
                <a:solidFill>
                  <a:srgbClr val="DC3545"/>
                </a:solidFill>
                <a:latin typeface="+mn-lt"/>
                <a:ea typeface="Roboto"/>
                <a:cs typeface="Arial" panose="020B0604020202020204" pitchFamily="34" charset="0"/>
                <a:sym typeface="Roboto"/>
              </a:rPr>
              <a:t>CONFIDENTIAL WORKING PAPERS OF THE GOVERNOR</a:t>
            </a:r>
            <a:endParaRPr sz="18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93597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4" y="879064"/>
            <a:ext cx="4941477" cy="610863"/>
          </a:xfrm>
          <a:prstGeom prst="rect">
            <a:avLst/>
          </a:prstGeom>
        </p:spPr>
        <p:txBody>
          <a:bodyPr lIns="0" tIns="0" rIns="0" bIns="0" anchor="b" anchorCtr="0">
            <a:normAutofit/>
          </a:bodyPr>
          <a:lstStyle>
            <a:lvl1pPr>
              <a:defRPr sz="3300" b="1" i="0" spc="38"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1"/>
            <a:ext cx="2133600"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3" y="2818296"/>
            <a:ext cx="2128157"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3" y="2209801"/>
            <a:ext cx="2128157"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4"/>
            <a:ext cx="2133600"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3" y="5131299"/>
            <a:ext cx="2128157"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3" y="4522804"/>
            <a:ext cx="2128157"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5" y="5131299"/>
            <a:ext cx="2129245"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5" y="4522804"/>
            <a:ext cx="2129245"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9" y="6387710"/>
            <a:ext cx="977463"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5" y="6425727"/>
            <a:ext cx="546100" cy="230832"/>
          </a:xfrm>
          <a:prstGeom prst="rect">
            <a:avLst/>
          </a:prstGeom>
          <a:noFill/>
        </p:spPr>
        <p:txBody>
          <a:bodyPr wrap="square" rtlCol="0">
            <a:spAutoFit/>
          </a:bodyPr>
          <a:lstStyle/>
          <a:p>
            <a:fld id="{69ED933B-A7CD-470B-AE21-D4AB51555875}" type="slidenum">
              <a:rPr lang="en-US" sz="900" b="0" smtClean="0">
                <a:solidFill>
                  <a:schemeClr val="bg1"/>
                </a:solidFill>
              </a:rPr>
              <a:t>‹#›</a:t>
            </a:fld>
            <a:endParaRPr lang="en-US" sz="900" b="0">
              <a:solidFill>
                <a:schemeClr val="bg1"/>
              </a:solidFill>
            </a:endParaRPr>
          </a:p>
        </p:txBody>
      </p:sp>
      <p:sp>
        <p:nvSpPr>
          <p:cNvPr id="3" name="Google Shape;11;p1">
            <a:extLst>
              <a:ext uri="{FF2B5EF4-FFF2-40B4-BE49-F238E27FC236}">
                <a16:creationId xmlns:a16="http://schemas.microsoft.com/office/drawing/2014/main" id="{45ADDA1E-FE83-1682-2D00-E95D1B440530}"/>
              </a:ext>
            </a:extLst>
          </p:cNvPr>
          <p:cNvSpPr txBox="1"/>
          <p:nvPr userDrawn="1"/>
        </p:nvSpPr>
        <p:spPr>
          <a:xfrm>
            <a:off x="9880030" y="0"/>
            <a:ext cx="2311971" cy="196185"/>
          </a:xfrm>
          <a:prstGeom prst="rect">
            <a:avLst/>
          </a:prstGeom>
          <a:noFill/>
          <a:ln>
            <a:noFill/>
          </a:ln>
        </p:spPr>
        <p:txBody>
          <a:bodyPr spcFirstLastPara="1" wrap="square" lIns="68569" tIns="68569" rIns="68569" bIns="68569" anchor="t" anchorCtr="0">
            <a:spAutoFit/>
          </a:bodyPr>
          <a:lstStyle/>
          <a:p>
            <a:pPr marL="0" lvl="0" indent="0" algn="r" rtl="0">
              <a:spcBef>
                <a:spcPts val="0"/>
              </a:spcBef>
              <a:spcAft>
                <a:spcPts val="0"/>
              </a:spcAft>
              <a:buNone/>
            </a:pPr>
            <a:r>
              <a:rPr lang="en" sz="375" b="1">
                <a:solidFill>
                  <a:srgbClr val="DC3545"/>
                </a:solidFill>
                <a:latin typeface="+mn-lt"/>
                <a:ea typeface="Roboto"/>
                <a:cs typeface="Arial" panose="020B0604020202020204" pitchFamily="34" charset="0"/>
                <a:sym typeface="Roboto"/>
              </a:rPr>
              <a:t>CONFIDENTIAL WORKING PAPERS OF THE GOVERNOR</a:t>
            </a:r>
            <a:endParaRPr sz="37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789540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12"/>
            <a:ext cx="10352810" cy="4110703"/>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4" y="879065"/>
            <a:ext cx="4941477" cy="610863"/>
          </a:xfrm>
          <a:prstGeom prst="rect">
            <a:avLst/>
          </a:prstGeom>
        </p:spPr>
        <p:txBody>
          <a:bodyPr lIns="0" tIns="0" rIns="0" bIns="0" anchor="b" anchorCtr="0">
            <a:normAutofit/>
          </a:bodyPr>
          <a:lstStyle>
            <a:lvl1pPr>
              <a:defRPr sz="1630" b="1" i="0">
                <a:solidFill>
                  <a:schemeClr val="bg1"/>
                </a:solidFill>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F819255D-5501-9FF8-1E03-5C2A34165456}"/>
              </a:ext>
            </a:extLst>
          </p:cNvPr>
          <p:cNvPicPr>
            <a:picLocks noChangeAspect="1"/>
          </p:cNvPicPr>
          <p:nvPr userDrawn="1"/>
        </p:nvPicPr>
        <p:blipFill>
          <a:blip r:embed="rId2"/>
          <a:stretch>
            <a:fillRect/>
          </a:stretch>
        </p:blipFill>
        <p:spPr>
          <a:xfrm>
            <a:off x="11038838" y="6387716"/>
            <a:ext cx="977464" cy="315017"/>
          </a:xfrm>
          <a:prstGeom prst="rect">
            <a:avLst/>
          </a:prstGeom>
        </p:spPr>
      </p:pic>
      <p:sp>
        <p:nvSpPr>
          <p:cNvPr id="3" name="Rectangle 2">
            <a:extLst>
              <a:ext uri="{FF2B5EF4-FFF2-40B4-BE49-F238E27FC236}">
                <a16:creationId xmlns:a16="http://schemas.microsoft.com/office/drawing/2014/main" id="{CED2D97F-B032-2B30-D87A-D7D8604ECD86}"/>
              </a:ext>
            </a:extLst>
          </p:cNvPr>
          <p:cNvSpPr/>
          <p:nvPr userDrawn="1"/>
        </p:nvSpPr>
        <p:spPr>
          <a:xfrm>
            <a:off x="964024" y="1526286"/>
            <a:ext cx="1680347" cy="74926"/>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Demi"/>
              <a:ea typeface="+mn-ea"/>
              <a:cs typeface="+mn-cs"/>
            </a:endParaRPr>
          </a:p>
        </p:txBody>
      </p:sp>
      <p:sp>
        <p:nvSpPr>
          <p:cNvPr id="4" name="TextBox 3">
            <a:extLst>
              <a:ext uri="{FF2B5EF4-FFF2-40B4-BE49-F238E27FC236}">
                <a16:creationId xmlns:a16="http://schemas.microsoft.com/office/drawing/2014/main" id="{FFDF2173-2A91-EC3D-195A-83C7104AE079}"/>
              </a:ext>
            </a:extLst>
          </p:cNvPr>
          <p:cNvSpPr txBox="1"/>
          <p:nvPr userDrawn="1"/>
        </p:nvSpPr>
        <p:spPr>
          <a:xfrm>
            <a:off x="60327" y="6425732"/>
            <a:ext cx="546100" cy="160685"/>
          </a:xfrm>
          <a:prstGeom prst="rect">
            <a:avLst/>
          </a:prstGeom>
          <a:noFill/>
        </p:spPr>
        <p:txBody>
          <a:bodyPr wrap="square" rtlCol="0">
            <a:spAutoFit/>
          </a:bodyPr>
          <a:lstStyle/>
          <a:p>
            <a:fld id="{69ED933B-A7CD-470B-AE21-D4AB51555875}" type="slidenum">
              <a:rPr lang="en-US" sz="444" b="0" smtClean="0">
                <a:solidFill>
                  <a:schemeClr val="bg1"/>
                </a:solidFill>
              </a:rPr>
              <a:t>‹#›</a:t>
            </a:fld>
            <a:endParaRPr lang="en-US" sz="444" b="0">
              <a:solidFill>
                <a:schemeClr val="bg1"/>
              </a:solidFill>
            </a:endParaRPr>
          </a:p>
        </p:txBody>
      </p:sp>
      <p:sp>
        <p:nvSpPr>
          <p:cNvPr id="2" name="Google Shape;11;p1">
            <a:extLst>
              <a:ext uri="{FF2B5EF4-FFF2-40B4-BE49-F238E27FC236}">
                <a16:creationId xmlns:a16="http://schemas.microsoft.com/office/drawing/2014/main" id="{306202C4-47E1-B825-287B-325B0D2DC92F}"/>
              </a:ext>
            </a:extLst>
          </p:cNvPr>
          <p:cNvSpPr txBox="1"/>
          <p:nvPr userDrawn="1"/>
        </p:nvSpPr>
        <p:spPr>
          <a:xfrm>
            <a:off x="9880038" y="2"/>
            <a:ext cx="2311971" cy="96853"/>
          </a:xfrm>
          <a:prstGeom prst="rect">
            <a:avLst/>
          </a:prstGeom>
          <a:noFill/>
          <a:ln>
            <a:noFill/>
          </a:ln>
        </p:spPr>
        <p:txBody>
          <a:bodyPr spcFirstLastPara="1" wrap="square" lIns="33861" tIns="33861" rIns="33861" bIns="33861" anchor="t" anchorCtr="0">
            <a:spAutoFit/>
          </a:bodyPr>
          <a:lstStyle/>
          <a:p>
            <a:pPr marL="0" lvl="0" indent="0" algn="r" rtl="0">
              <a:spcBef>
                <a:spcPts val="0"/>
              </a:spcBef>
              <a:spcAft>
                <a:spcPts val="0"/>
              </a:spcAft>
              <a:buNone/>
            </a:pPr>
            <a:r>
              <a:rPr lang="en" sz="185" b="1">
                <a:solidFill>
                  <a:srgbClr val="DC3545"/>
                </a:solidFill>
                <a:latin typeface="+mn-lt"/>
                <a:ea typeface="Roboto"/>
                <a:cs typeface="Arial" panose="020B0604020202020204" pitchFamily="34" charset="0"/>
                <a:sym typeface="Roboto"/>
              </a:rPr>
              <a:t>CONFIDENTIAL WORKING PAPERS OF THE GOVERNOR</a:t>
            </a:r>
            <a:endParaRPr sz="18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4242939544"/>
      </p:ext>
    </p:extLst>
  </p:cSld>
  <p:clrMapOvr>
    <a:masterClrMapping/>
  </p:clrMapOvr>
  <p:extLst>
    <p:ext uri="{DCECCB84-F9BA-43D5-87BE-67443E8EF086}">
      <p15:sldGuideLst xmlns:p15="http://schemas.microsoft.com/office/powerpoint/2012/main">
        <p15:guide id="1" pos="810">
          <p15:clr>
            <a:srgbClr val="FBAE40"/>
          </p15:clr>
        </p15:guide>
        <p15:guide id="2" pos="9558">
          <p15:clr>
            <a:srgbClr val="FBAE40"/>
          </p15:clr>
        </p15:guide>
        <p15:guide id="3" pos="3888">
          <p15:clr>
            <a:srgbClr val="FBAE40"/>
          </p15:clr>
        </p15:guide>
        <p15:guide id="4" pos="6966">
          <p15:clr>
            <a:srgbClr val="FBAE40"/>
          </p15:clr>
        </p15:guide>
        <p15:guide id="5" pos="3402">
          <p15:clr>
            <a:srgbClr val="FBAE40"/>
          </p15:clr>
        </p15:guide>
        <p15:guide id="6" pos="6480">
          <p15:clr>
            <a:srgbClr val="FBAE40"/>
          </p15:clr>
        </p15:guide>
        <p15:guide id="7" orient="horz" pos="1632">
          <p15:clr>
            <a:srgbClr val="FBAE40"/>
          </p15:clr>
        </p15:guide>
        <p15:guide id="8" orient="horz" pos="1857">
          <p15:clr>
            <a:srgbClr val="FBAE40"/>
          </p15:clr>
        </p15:guide>
        <p15:guide id="10" orient="horz" pos="73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2" y="3"/>
            <a:ext cx="5829299" cy="3235603"/>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4" y="879065"/>
            <a:ext cx="4941477" cy="610863"/>
          </a:xfrm>
          <a:prstGeom prst="rect">
            <a:avLst/>
          </a:prstGeom>
        </p:spPr>
        <p:txBody>
          <a:bodyPr lIns="0" tIns="0" rIns="0" bIns="0" anchor="b" anchorCtr="0">
            <a:normAutofit/>
          </a:bodyPr>
          <a:lstStyle>
            <a:lvl1pPr>
              <a:defRPr sz="1630" b="1" i="0" spc="19"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6"/>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300"/>
            <a:ext cx="2133600"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7"/>
            <a:ext cx="2133600"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4" y="1939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300"/>
            <a:ext cx="2128157"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7"/>
            <a:ext cx="2128157"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2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303"/>
            <a:ext cx="2133600"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9"/>
            <a:ext cx="2133600"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4" y="4252114"/>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303"/>
            <a:ext cx="2128157"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9"/>
            <a:ext cx="2128157"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4"/>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60" y="5131303"/>
            <a:ext cx="2129245"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60" y="4522809"/>
            <a:ext cx="2129245"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16"/>
            <a:ext cx="977464"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7" y="6425732"/>
            <a:ext cx="546100" cy="160685"/>
          </a:xfrm>
          <a:prstGeom prst="rect">
            <a:avLst/>
          </a:prstGeom>
          <a:noFill/>
        </p:spPr>
        <p:txBody>
          <a:bodyPr wrap="square" rtlCol="0">
            <a:spAutoFit/>
          </a:bodyPr>
          <a:lstStyle/>
          <a:p>
            <a:fld id="{69ED933B-A7CD-470B-AE21-D4AB51555875}" type="slidenum">
              <a:rPr lang="en-US" sz="444" b="0" smtClean="0">
                <a:solidFill>
                  <a:schemeClr val="bg1"/>
                </a:solidFill>
              </a:rPr>
              <a:t>‹#›</a:t>
            </a:fld>
            <a:endParaRPr lang="en-US" sz="444" b="0">
              <a:solidFill>
                <a:schemeClr val="bg1"/>
              </a:solidFill>
            </a:endParaRPr>
          </a:p>
        </p:txBody>
      </p:sp>
      <p:cxnSp>
        <p:nvCxnSpPr>
          <p:cNvPr id="3" name="Straight Connector 2">
            <a:extLst>
              <a:ext uri="{FF2B5EF4-FFF2-40B4-BE49-F238E27FC236}">
                <a16:creationId xmlns:a16="http://schemas.microsoft.com/office/drawing/2014/main" id="{8ED2577E-0E41-6FFD-4283-2B421DDC07D0}"/>
              </a:ext>
            </a:extLst>
          </p:cNvPr>
          <p:cNvCxnSpPr>
            <a:cxnSpLocks/>
          </p:cNvCxnSpPr>
          <p:nvPr userDrawn="1"/>
        </p:nvCxnSpPr>
        <p:spPr>
          <a:xfrm>
            <a:off x="9066711" y="4246126"/>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5" name="Text Placeholder 29">
            <a:extLst>
              <a:ext uri="{FF2B5EF4-FFF2-40B4-BE49-F238E27FC236}">
                <a16:creationId xmlns:a16="http://schemas.microsoft.com/office/drawing/2014/main" id="{9796126E-EE7F-3E68-94CC-91CEE2F5059A}"/>
              </a:ext>
            </a:extLst>
          </p:cNvPr>
          <p:cNvSpPr>
            <a:spLocks noGrp="1"/>
          </p:cNvSpPr>
          <p:nvPr>
            <p:ph type="body" sz="quarter" idx="25"/>
          </p:nvPr>
        </p:nvSpPr>
        <p:spPr>
          <a:xfrm>
            <a:off x="9066717" y="5125315"/>
            <a:ext cx="2129245"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19" name="Text Placeholder 29">
            <a:extLst>
              <a:ext uri="{FF2B5EF4-FFF2-40B4-BE49-F238E27FC236}">
                <a16:creationId xmlns:a16="http://schemas.microsoft.com/office/drawing/2014/main" id="{DE716A0B-8E2F-2DA0-1EBD-182936A36BE0}"/>
              </a:ext>
            </a:extLst>
          </p:cNvPr>
          <p:cNvSpPr>
            <a:spLocks noGrp="1"/>
          </p:cNvSpPr>
          <p:nvPr>
            <p:ph type="body" sz="quarter" idx="26"/>
          </p:nvPr>
        </p:nvSpPr>
        <p:spPr>
          <a:xfrm>
            <a:off x="9066717" y="4516822"/>
            <a:ext cx="2129245"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sp>
        <p:nvSpPr>
          <p:cNvPr id="30" name="Google Shape;11;p1">
            <a:extLst>
              <a:ext uri="{FF2B5EF4-FFF2-40B4-BE49-F238E27FC236}">
                <a16:creationId xmlns:a16="http://schemas.microsoft.com/office/drawing/2014/main" id="{4C2F9025-AEDC-FC34-1268-1FE2E6F5AD38}"/>
              </a:ext>
            </a:extLst>
          </p:cNvPr>
          <p:cNvSpPr txBox="1"/>
          <p:nvPr userDrawn="1"/>
        </p:nvSpPr>
        <p:spPr>
          <a:xfrm>
            <a:off x="9880038" y="2"/>
            <a:ext cx="2311971" cy="96853"/>
          </a:xfrm>
          <a:prstGeom prst="rect">
            <a:avLst/>
          </a:prstGeom>
          <a:noFill/>
          <a:ln>
            <a:noFill/>
          </a:ln>
        </p:spPr>
        <p:txBody>
          <a:bodyPr spcFirstLastPara="1" wrap="square" lIns="33861" tIns="33861" rIns="33861" bIns="33861" anchor="t" anchorCtr="0">
            <a:spAutoFit/>
          </a:bodyPr>
          <a:lstStyle/>
          <a:p>
            <a:pPr marL="0" lvl="0" indent="0" algn="r" rtl="0">
              <a:spcBef>
                <a:spcPts val="0"/>
              </a:spcBef>
              <a:spcAft>
                <a:spcPts val="0"/>
              </a:spcAft>
              <a:buNone/>
            </a:pPr>
            <a:r>
              <a:rPr lang="en" sz="185" b="1">
                <a:solidFill>
                  <a:srgbClr val="DC3545"/>
                </a:solidFill>
                <a:latin typeface="+mn-lt"/>
                <a:ea typeface="Roboto"/>
                <a:cs typeface="Arial" panose="020B0604020202020204" pitchFamily="34" charset="0"/>
                <a:sym typeface="Roboto"/>
              </a:rPr>
              <a:t>CONFIDENTIAL WORKING PAPERS OF THE GOVERNOR</a:t>
            </a:r>
            <a:endParaRPr sz="18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378674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2" y="3"/>
            <a:ext cx="5829299" cy="3235603"/>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4" y="879065"/>
            <a:ext cx="4941477" cy="610863"/>
          </a:xfrm>
          <a:prstGeom prst="rect">
            <a:avLst/>
          </a:prstGeom>
        </p:spPr>
        <p:txBody>
          <a:bodyPr lIns="0" tIns="0" rIns="0" bIns="0" anchor="b" anchorCtr="0">
            <a:normAutofit/>
          </a:bodyPr>
          <a:lstStyle>
            <a:lvl1pPr>
              <a:defRPr sz="1630" b="1" i="0" spc="19"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6"/>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300"/>
            <a:ext cx="2133600"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7"/>
            <a:ext cx="2133600"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4" y="1939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300"/>
            <a:ext cx="2128157"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7"/>
            <a:ext cx="2128157"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2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303"/>
            <a:ext cx="2133600"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9"/>
            <a:ext cx="2133600"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4" y="4252114"/>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303"/>
            <a:ext cx="2128157"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9"/>
            <a:ext cx="2128157"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4"/>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60" y="5131303"/>
            <a:ext cx="2129245"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60" y="4522809"/>
            <a:ext cx="2129245"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16"/>
            <a:ext cx="977464"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7" y="6425732"/>
            <a:ext cx="546100" cy="160685"/>
          </a:xfrm>
          <a:prstGeom prst="rect">
            <a:avLst/>
          </a:prstGeom>
          <a:noFill/>
        </p:spPr>
        <p:txBody>
          <a:bodyPr wrap="square" rtlCol="0">
            <a:spAutoFit/>
          </a:bodyPr>
          <a:lstStyle/>
          <a:p>
            <a:fld id="{69ED933B-A7CD-470B-AE21-D4AB51555875}" type="slidenum">
              <a:rPr lang="en-US" sz="444" b="0" smtClean="0">
                <a:solidFill>
                  <a:schemeClr val="bg1"/>
                </a:solidFill>
              </a:rPr>
              <a:t>‹#›</a:t>
            </a:fld>
            <a:endParaRPr lang="en-US" sz="444" b="0">
              <a:solidFill>
                <a:schemeClr val="bg1"/>
              </a:solidFill>
            </a:endParaRPr>
          </a:p>
        </p:txBody>
      </p:sp>
      <p:sp>
        <p:nvSpPr>
          <p:cNvPr id="3" name="Google Shape;11;p1">
            <a:extLst>
              <a:ext uri="{FF2B5EF4-FFF2-40B4-BE49-F238E27FC236}">
                <a16:creationId xmlns:a16="http://schemas.microsoft.com/office/drawing/2014/main" id="{45ADDA1E-FE83-1682-2D00-E95D1B440530}"/>
              </a:ext>
            </a:extLst>
          </p:cNvPr>
          <p:cNvSpPr txBox="1"/>
          <p:nvPr userDrawn="1"/>
        </p:nvSpPr>
        <p:spPr>
          <a:xfrm>
            <a:off x="9880038" y="2"/>
            <a:ext cx="2311971" cy="96853"/>
          </a:xfrm>
          <a:prstGeom prst="rect">
            <a:avLst/>
          </a:prstGeom>
          <a:noFill/>
          <a:ln>
            <a:noFill/>
          </a:ln>
        </p:spPr>
        <p:txBody>
          <a:bodyPr spcFirstLastPara="1" wrap="square" lIns="33861" tIns="33861" rIns="33861" bIns="33861" anchor="t" anchorCtr="0">
            <a:spAutoFit/>
          </a:bodyPr>
          <a:lstStyle/>
          <a:p>
            <a:pPr marL="0" lvl="0" indent="0" algn="r" rtl="0">
              <a:spcBef>
                <a:spcPts val="0"/>
              </a:spcBef>
              <a:spcAft>
                <a:spcPts val="0"/>
              </a:spcAft>
              <a:buNone/>
            </a:pPr>
            <a:r>
              <a:rPr lang="en" sz="185" b="1">
                <a:solidFill>
                  <a:srgbClr val="DC3545"/>
                </a:solidFill>
                <a:latin typeface="+mn-lt"/>
                <a:ea typeface="Roboto"/>
                <a:cs typeface="Arial" panose="020B0604020202020204" pitchFamily="34" charset="0"/>
                <a:sym typeface="Roboto"/>
              </a:rPr>
              <a:t>CONFIDENTIAL WORKING PAPERS OF THE GOVERNOR</a:t>
            </a:r>
            <a:endParaRPr sz="18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836049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2" y="3"/>
            <a:ext cx="5829299" cy="3235603"/>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4" y="879065"/>
            <a:ext cx="4941477" cy="610863"/>
          </a:xfrm>
          <a:prstGeom prst="rect">
            <a:avLst/>
          </a:prstGeom>
        </p:spPr>
        <p:txBody>
          <a:bodyPr lIns="0" tIns="0" rIns="0" bIns="0" anchor="b" anchorCtr="0">
            <a:normAutofit/>
          </a:bodyPr>
          <a:lstStyle>
            <a:lvl1pPr>
              <a:defRPr sz="1630" b="1" i="0" spc="19"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6"/>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300"/>
            <a:ext cx="2133600"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7"/>
            <a:ext cx="2133600"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4" y="1939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300"/>
            <a:ext cx="2128157"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7"/>
            <a:ext cx="2128157"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2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303"/>
            <a:ext cx="2133600"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9"/>
            <a:ext cx="2133600"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4" y="4252114"/>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303"/>
            <a:ext cx="2128157" cy="369332"/>
          </a:xfrm>
        </p:spPr>
        <p:txBody>
          <a:bodyPr lIns="0" tIns="0" rIns="0" bIns="0">
            <a:noAutofit/>
          </a:bodyPr>
          <a:lstStyle>
            <a:lvl1pPr marL="0" indent="0">
              <a:lnSpc>
                <a:spcPct val="100000"/>
              </a:lnSpc>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9"/>
            <a:ext cx="2128157" cy="205837"/>
          </a:xfrm>
        </p:spPr>
        <p:txBody>
          <a:bodyPr lIns="0" tIns="0" rIns="0" bIns="0">
            <a:noAutofit/>
          </a:bodyPr>
          <a:lstStyle>
            <a:lvl1pPr marL="0" indent="0">
              <a:lnSpc>
                <a:spcPct val="100000"/>
              </a:lnSpc>
              <a:spcBef>
                <a:spcPts val="148"/>
              </a:spcBef>
              <a:buNone/>
              <a:defRPr sz="667" b="0" i="0">
                <a:solidFill>
                  <a:srgbClr val="1B4388"/>
                </a:solidFill>
                <a:latin typeface="+mj-lt"/>
              </a:defRPr>
            </a:lvl1pPr>
            <a:lvl2pPr>
              <a:defRPr sz="1481"/>
            </a:lvl2pPr>
            <a:lvl3pPr>
              <a:defRPr sz="1481"/>
            </a:lvl3pPr>
            <a:lvl4pPr>
              <a:defRPr sz="1481"/>
            </a:lvl4pPr>
            <a:lvl5pPr>
              <a:defRPr sz="1481"/>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16"/>
            <a:ext cx="977464" cy="315017"/>
          </a:xfrm>
          <a:prstGeom prst="rect">
            <a:avLst/>
          </a:prstGeom>
        </p:spPr>
      </p:pic>
      <p:sp>
        <p:nvSpPr>
          <p:cNvPr id="3" name="TextBox 2">
            <a:extLst>
              <a:ext uri="{FF2B5EF4-FFF2-40B4-BE49-F238E27FC236}">
                <a16:creationId xmlns:a16="http://schemas.microsoft.com/office/drawing/2014/main" id="{446143E5-6E9C-ED61-ABE7-9CF61695BA11}"/>
              </a:ext>
            </a:extLst>
          </p:cNvPr>
          <p:cNvSpPr txBox="1"/>
          <p:nvPr userDrawn="1"/>
        </p:nvSpPr>
        <p:spPr>
          <a:xfrm>
            <a:off x="60327" y="6425732"/>
            <a:ext cx="546100" cy="160685"/>
          </a:xfrm>
          <a:prstGeom prst="rect">
            <a:avLst/>
          </a:prstGeom>
          <a:noFill/>
        </p:spPr>
        <p:txBody>
          <a:bodyPr wrap="square" rtlCol="0">
            <a:spAutoFit/>
          </a:bodyPr>
          <a:lstStyle/>
          <a:p>
            <a:fld id="{69ED933B-A7CD-470B-AE21-D4AB51555875}" type="slidenum">
              <a:rPr lang="en-US" sz="444" b="0" smtClean="0">
                <a:solidFill>
                  <a:schemeClr val="bg1"/>
                </a:solidFill>
              </a:rPr>
              <a:t>‹#›</a:t>
            </a:fld>
            <a:endParaRPr lang="en-US" sz="444" b="0">
              <a:solidFill>
                <a:schemeClr val="bg1"/>
              </a:solidFill>
            </a:endParaRPr>
          </a:p>
        </p:txBody>
      </p:sp>
      <p:sp>
        <p:nvSpPr>
          <p:cNvPr id="2" name="Google Shape;11;p1">
            <a:extLst>
              <a:ext uri="{FF2B5EF4-FFF2-40B4-BE49-F238E27FC236}">
                <a16:creationId xmlns:a16="http://schemas.microsoft.com/office/drawing/2014/main" id="{96504B10-E919-D8A0-3288-B983848619F8}"/>
              </a:ext>
            </a:extLst>
          </p:cNvPr>
          <p:cNvSpPr txBox="1"/>
          <p:nvPr userDrawn="1"/>
        </p:nvSpPr>
        <p:spPr>
          <a:xfrm>
            <a:off x="9880038" y="2"/>
            <a:ext cx="2311971" cy="96853"/>
          </a:xfrm>
          <a:prstGeom prst="rect">
            <a:avLst/>
          </a:prstGeom>
          <a:noFill/>
          <a:ln>
            <a:noFill/>
          </a:ln>
        </p:spPr>
        <p:txBody>
          <a:bodyPr spcFirstLastPara="1" wrap="square" lIns="33861" tIns="33861" rIns="33861" bIns="33861" anchor="t" anchorCtr="0">
            <a:spAutoFit/>
          </a:bodyPr>
          <a:lstStyle/>
          <a:p>
            <a:pPr marL="0" lvl="0" indent="0" algn="r" rtl="0">
              <a:spcBef>
                <a:spcPts val="0"/>
              </a:spcBef>
              <a:spcAft>
                <a:spcPts val="0"/>
              </a:spcAft>
              <a:buNone/>
            </a:pPr>
            <a:r>
              <a:rPr lang="en" sz="185" b="1">
                <a:solidFill>
                  <a:srgbClr val="DC3545"/>
                </a:solidFill>
                <a:latin typeface="+mn-lt"/>
                <a:ea typeface="Roboto"/>
                <a:cs typeface="Arial" panose="020B0604020202020204" pitchFamily="34" charset="0"/>
                <a:sym typeface="Roboto"/>
              </a:rPr>
              <a:t>CONFIDENTIAL WORKING PAPERS OF THE GOVERNOR</a:t>
            </a:r>
            <a:endParaRPr sz="18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623151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1"/>
        </a:solidFill>
        <a:effectLst/>
      </p:bgPr>
    </p:bg>
    <p:spTree>
      <p:nvGrpSpPr>
        <p:cNvPr id="1" name=""/>
        <p:cNvGrpSpPr/>
        <p:nvPr/>
      </p:nvGrpSpPr>
      <p:grpSpPr>
        <a:xfrm>
          <a:off x="0" y="0"/>
          <a:ext cx="0" cy="0"/>
          <a:chOff x="0" y="0"/>
          <a:chExt cx="0" cy="0"/>
        </a:xfrm>
      </p:grpSpPr>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74" y="2572890"/>
            <a:ext cx="2118245" cy="2037217"/>
          </a:xfrm>
          <a:prstGeom prst="rect">
            <a:avLst/>
          </a:prstGeom>
        </p:spPr>
        <p:txBody>
          <a:bodyPr/>
          <a:lstStyle/>
          <a:p>
            <a:r>
              <a:rPr lang="en-US"/>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8" y="879067"/>
            <a:ext cx="6105953" cy="725293"/>
          </a:xfrm>
          <a:prstGeom prst="rect">
            <a:avLst/>
          </a:prstGeom>
        </p:spPr>
        <p:txBody>
          <a:bodyPr lIns="0" tIns="0" rIns="0" bIns="0" anchor="b" anchorCtr="0">
            <a:normAutofit/>
          </a:bodyPr>
          <a:lstStyle>
            <a:lvl1pPr>
              <a:defRPr sz="1630" b="1" i="0">
                <a:solidFill>
                  <a:schemeClr val="bg1"/>
                </a:solidFill>
                <a:latin typeface="+mj-lt"/>
              </a:defRPr>
            </a:lvl1pPr>
          </a:lstStyle>
          <a:p>
            <a:r>
              <a:rPr lang="en-US"/>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6" y="2572890"/>
            <a:ext cx="2118245" cy="2037217"/>
          </a:xfrm>
          <a:prstGeom prst="rect">
            <a:avLst/>
          </a:prstGeom>
        </p:spPr>
        <p:txBody>
          <a:bodyPr/>
          <a:lstStyle/>
          <a:p>
            <a:r>
              <a:rPr lang="en-US"/>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73"/>
            <a:ext cx="2133600" cy="369332"/>
          </a:xfrm>
        </p:spPr>
        <p:txBody>
          <a:bodyPr lIns="0" tIns="0" rIns="0" bIns="0">
            <a:noAutofit/>
          </a:bodyPr>
          <a:lstStyle>
            <a:lvl1pPr marL="0" indent="0">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50"/>
            <a:ext cx="2133600" cy="205837"/>
          </a:xfrm>
        </p:spPr>
        <p:txBody>
          <a:bodyPr lIns="0" tIns="0" rIns="0" bIns="0">
            <a:noAutofit/>
          </a:bodyPr>
          <a:lstStyle>
            <a:lvl1pPr marL="0" indent="0">
              <a:spcBef>
                <a:spcPts val="148"/>
              </a:spcBef>
              <a:buNone/>
              <a:defRPr sz="667" b="0" i="0" spc="0" baseline="0">
                <a:solidFill>
                  <a:schemeClr val="bg1"/>
                </a:solidFill>
                <a:latin typeface="+mj-lt"/>
              </a:defRPr>
            </a:lvl1pPr>
            <a:lvl2pPr>
              <a:defRPr sz="1481"/>
            </a:lvl2pPr>
            <a:lvl3pPr>
              <a:defRPr sz="1481"/>
            </a:lvl3pPr>
            <a:lvl4pPr>
              <a:defRPr sz="1481"/>
            </a:lvl4pPr>
            <a:lvl5pPr>
              <a:defRPr sz="1481"/>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73"/>
            <a:ext cx="2128157" cy="369332"/>
          </a:xfrm>
        </p:spPr>
        <p:txBody>
          <a:bodyPr lIns="0" tIns="0" rIns="0" bIns="0">
            <a:noAutofit/>
          </a:bodyPr>
          <a:lstStyle>
            <a:lvl1pPr marL="0" indent="0">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50"/>
            <a:ext cx="2128157" cy="205837"/>
          </a:xfrm>
        </p:spPr>
        <p:txBody>
          <a:bodyPr lIns="0" tIns="0" rIns="0" bIns="0">
            <a:noAutofit/>
          </a:bodyPr>
          <a:lstStyle>
            <a:lvl1pPr marL="0" indent="0">
              <a:spcBef>
                <a:spcPts val="148"/>
              </a:spcBef>
              <a:buNone/>
              <a:defRPr sz="667" b="0" i="0" spc="0" baseline="0">
                <a:solidFill>
                  <a:schemeClr val="bg1"/>
                </a:solidFill>
                <a:latin typeface="+mj-lt"/>
              </a:defRPr>
            </a:lvl1pPr>
            <a:lvl2pPr>
              <a:defRPr sz="1481"/>
            </a:lvl2pPr>
            <a:lvl3pPr>
              <a:defRPr sz="1481"/>
            </a:lvl3pPr>
            <a:lvl4pPr>
              <a:defRPr sz="1481"/>
            </a:lvl4pPr>
            <a:lvl5pPr>
              <a:defRPr sz="1481"/>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60" y="5393173"/>
            <a:ext cx="2129245" cy="369332"/>
          </a:xfrm>
        </p:spPr>
        <p:txBody>
          <a:bodyPr lIns="0" tIns="0" rIns="0" bIns="0">
            <a:noAutofit/>
          </a:bodyPr>
          <a:lstStyle>
            <a:lvl1pPr marL="0" indent="0">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60" y="4986750"/>
            <a:ext cx="2129245" cy="205837"/>
          </a:xfrm>
        </p:spPr>
        <p:txBody>
          <a:bodyPr lIns="0" tIns="0" rIns="0" bIns="0">
            <a:noAutofit/>
          </a:bodyPr>
          <a:lstStyle>
            <a:lvl1pPr marL="0" indent="0">
              <a:spcBef>
                <a:spcPts val="148"/>
              </a:spcBef>
              <a:buNone/>
              <a:defRPr sz="667" b="0" i="0" spc="0" baseline="0">
                <a:solidFill>
                  <a:schemeClr val="bg1"/>
                </a:solidFill>
                <a:latin typeface="+mj-lt"/>
              </a:defRPr>
            </a:lvl1pPr>
            <a:lvl2pPr>
              <a:defRPr sz="1481"/>
            </a:lvl2pPr>
            <a:lvl3pPr>
              <a:defRPr sz="1481"/>
            </a:lvl3pPr>
            <a:lvl4pPr>
              <a:defRPr sz="1481"/>
            </a:lvl4pPr>
            <a:lvl5pPr>
              <a:defRPr sz="1481"/>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60" y="5393173"/>
            <a:ext cx="2129245" cy="369332"/>
          </a:xfrm>
        </p:spPr>
        <p:txBody>
          <a:bodyPr lIns="0" tIns="0" rIns="0" bIns="0">
            <a:noAutofit/>
          </a:bodyPr>
          <a:lstStyle>
            <a:lvl1pPr marL="0" indent="0">
              <a:buNone/>
              <a:defRPr sz="519" b="0" i="0">
                <a:solidFill>
                  <a:schemeClr val="bg1"/>
                </a:solidFill>
                <a:latin typeface="+mn-lt"/>
              </a:defRPr>
            </a:lvl1pPr>
            <a:lvl2pPr>
              <a:defRPr sz="1481"/>
            </a:lvl2pPr>
            <a:lvl3pPr>
              <a:defRPr sz="1481"/>
            </a:lvl3pPr>
            <a:lvl4pPr>
              <a:defRPr sz="1481"/>
            </a:lvl4pPr>
            <a:lvl5pPr>
              <a:defRPr sz="1481"/>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60" y="4986750"/>
            <a:ext cx="2129245" cy="205837"/>
          </a:xfrm>
        </p:spPr>
        <p:txBody>
          <a:bodyPr lIns="0" tIns="0" rIns="0" bIns="0">
            <a:noAutofit/>
          </a:bodyPr>
          <a:lstStyle>
            <a:lvl1pPr marL="0" indent="0">
              <a:spcBef>
                <a:spcPts val="148"/>
              </a:spcBef>
              <a:buNone/>
              <a:defRPr sz="667" b="0" i="0" spc="0" baseline="0">
                <a:solidFill>
                  <a:schemeClr val="bg1"/>
                </a:solidFill>
                <a:latin typeface="+mj-lt"/>
              </a:defRPr>
            </a:lvl1pPr>
            <a:lvl2pPr>
              <a:defRPr sz="1481"/>
            </a:lvl2pPr>
            <a:lvl3pPr>
              <a:defRPr sz="1481"/>
            </a:lvl3pPr>
            <a:lvl4pPr>
              <a:defRPr sz="1481"/>
            </a:lvl4pPr>
            <a:lvl5pPr>
              <a:defRPr sz="1481"/>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a:grpSpLocks noChangeAspect="1"/>
          </p:cNvGrpSpPr>
          <p:nvPr userDrawn="1"/>
        </p:nvGrpSpPr>
        <p:grpSpPr>
          <a:xfrm>
            <a:off x="7661668" y="0"/>
            <a:ext cx="4530333" cy="2514600"/>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220307"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8" y="2572890"/>
            <a:ext cx="2118245" cy="2037217"/>
          </a:xfrm>
          <a:prstGeom prst="rect">
            <a:avLst/>
          </a:prstGeom>
        </p:spPr>
        <p:txBody>
          <a:bodyPr/>
          <a:lstStyle/>
          <a:p>
            <a:r>
              <a:rPr lang="en-US"/>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8" y="2572890"/>
            <a:ext cx="2118245" cy="2037217"/>
          </a:xfrm>
          <a:prstGeom prst="rect">
            <a:avLst/>
          </a:prstGeom>
        </p:spPr>
        <p:txBody>
          <a:bodyPr/>
          <a:lstStyle/>
          <a:p>
            <a:r>
              <a:rPr lang="en-US"/>
              <a:t>Click icon to add picture</a:t>
            </a:r>
          </a:p>
        </p:txBody>
      </p:sp>
      <p:pic>
        <p:nvPicPr>
          <p:cNvPr id="3" name="Picture 2">
            <a:extLst>
              <a:ext uri="{FF2B5EF4-FFF2-40B4-BE49-F238E27FC236}">
                <a16:creationId xmlns:a16="http://schemas.microsoft.com/office/drawing/2014/main" id="{47E8AC3B-D55D-D32C-4F59-53D251B79280}"/>
              </a:ext>
            </a:extLst>
          </p:cNvPr>
          <p:cNvPicPr>
            <a:picLocks noChangeAspect="1"/>
          </p:cNvPicPr>
          <p:nvPr userDrawn="1"/>
        </p:nvPicPr>
        <p:blipFill>
          <a:blip r:embed="rId2"/>
          <a:stretch>
            <a:fillRect/>
          </a:stretch>
        </p:blipFill>
        <p:spPr>
          <a:xfrm>
            <a:off x="11038838" y="6387716"/>
            <a:ext cx="977464" cy="315017"/>
          </a:xfrm>
          <a:prstGeom prst="rect">
            <a:avLst/>
          </a:prstGeom>
        </p:spPr>
      </p:pic>
      <p:sp>
        <p:nvSpPr>
          <p:cNvPr id="4" name="TextBox 3">
            <a:extLst>
              <a:ext uri="{FF2B5EF4-FFF2-40B4-BE49-F238E27FC236}">
                <a16:creationId xmlns:a16="http://schemas.microsoft.com/office/drawing/2014/main" id="{C234EE0B-DFAF-9395-4B2E-34E8D7F2183D}"/>
              </a:ext>
            </a:extLst>
          </p:cNvPr>
          <p:cNvSpPr txBox="1"/>
          <p:nvPr userDrawn="1"/>
        </p:nvSpPr>
        <p:spPr>
          <a:xfrm>
            <a:off x="60327" y="6425732"/>
            <a:ext cx="546100" cy="160685"/>
          </a:xfrm>
          <a:prstGeom prst="rect">
            <a:avLst/>
          </a:prstGeom>
          <a:noFill/>
        </p:spPr>
        <p:txBody>
          <a:bodyPr wrap="square" rtlCol="0">
            <a:spAutoFit/>
          </a:bodyPr>
          <a:lstStyle/>
          <a:p>
            <a:fld id="{69ED933B-A7CD-470B-AE21-D4AB51555875}" type="slidenum">
              <a:rPr lang="en-US" sz="444" b="0" smtClean="0">
                <a:solidFill>
                  <a:schemeClr val="bg1"/>
                </a:solidFill>
              </a:rPr>
              <a:t>‹#›</a:t>
            </a:fld>
            <a:endParaRPr lang="en-US" sz="444" b="0">
              <a:solidFill>
                <a:schemeClr val="bg1"/>
              </a:solidFill>
            </a:endParaRPr>
          </a:p>
        </p:txBody>
      </p:sp>
      <p:sp>
        <p:nvSpPr>
          <p:cNvPr id="2" name="Google Shape;11;p1">
            <a:extLst>
              <a:ext uri="{FF2B5EF4-FFF2-40B4-BE49-F238E27FC236}">
                <a16:creationId xmlns:a16="http://schemas.microsoft.com/office/drawing/2014/main" id="{807AF46C-4AD1-9A97-EF9F-3E767CDE29A4}"/>
              </a:ext>
            </a:extLst>
          </p:cNvPr>
          <p:cNvSpPr txBox="1"/>
          <p:nvPr userDrawn="1"/>
        </p:nvSpPr>
        <p:spPr>
          <a:xfrm>
            <a:off x="9880038" y="2"/>
            <a:ext cx="2311971" cy="96853"/>
          </a:xfrm>
          <a:prstGeom prst="rect">
            <a:avLst/>
          </a:prstGeom>
          <a:noFill/>
          <a:ln>
            <a:noFill/>
          </a:ln>
        </p:spPr>
        <p:txBody>
          <a:bodyPr spcFirstLastPara="1" wrap="square" lIns="33861" tIns="33861" rIns="33861" bIns="33861" anchor="t" anchorCtr="0">
            <a:spAutoFit/>
          </a:bodyPr>
          <a:lstStyle/>
          <a:p>
            <a:pPr marL="0" lvl="0" indent="0" algn="r" rtl="0">
              <a:spcBef>
                <a:spcPts val="0"/>
              </a:spcBef>
              <a:spcAft>
                <a:spcPts val="0"/>
              </a:spcAft>
              <a:buNone/>
            </a:pPr>
            <a:r>
              <a:rPr lang="en" sz="185" b="1">
                <a:solidFill>
                  <a:srgbClr val="DC3545"/>
                </a:solidFill>
                <a:latin typeface="+mn-lt"/>
                <a:ea typeface="Roboto"/>
                <a:cs typeface="Arial" panose="020B0604020202020204" pitchFamily="34" charset="0"/>
                <a:sym typeface="Roboto"/>
              </a:rPr>
              <a:t>CONFIDENTIAL WORKING PAPERS OF THE GOVERNOR</a:t>
            </a:r>
            <a:endParaRPr sz="18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4961101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810">
          <p15:clr>
            <a:srgbClr val="FBAE40"/>
          </p15:clr>
        </p15:guide>
        <p15:guide id="2" pos="9558">
          <p15:clr>
            <a:srgbClr val="FBAE40"/>
          </p15:clr>
        </p15:guide>
        <p15:guide id="3" pos="3110">
          <p15:clr>
            <a:srgbClr val="FBAE40"/>
          </p15:clr>
        </p15:guide>
        <p15:guide id="4" pos="5411">
          <p15:clr>
            <a:srgbClr val="FBAE40"/>
          </p15:clr>
        </p15:guide>
        <p15:guide id="5" pos="2624">
          <p15:clr>
            <a:srgbClr val="FBAE40"/>
          </p15:clr>
        </p15:guide>
        <p15:guide id="6" pos="4925">
          <p15:clr>
            <a:srgbClr val="FBAE40"/>
          </p15:clr>
        </p15:guide>
        <p15:guide id="7" orient="horz" pos="1857">
          <p15:clr>
            <a:srgbClr val="FBAE40"/>
          </p15:clr>
        </p15:guide>
        <p15:guide id="8" orient="horz" pos="737">
          <p15:clr>
            <a:srgbClr val="FBAE40"/>
          </p15:clr>
        </p15:guide>
        <p15:guide id="9" orient="horz" pos="1632">
          <p15:clr>
            <a:srgbClr val="FBAE40"/>
          </p15:clr>
        </p15:guide>
        <p15:guide id="10" pos="7225">
          <p15:clr>
            <a:srgbClr val="FBAE40"/>
          </p15:clr>
        </p15:guide>
        <p15:guide id="11" pos="7744">
          <p15:clr>
            <a:srgbClr val="FBAE40"/>
          </p15:clr>
        </p15:guide>
        <p15:guide id="12" orient="horz" pos="3872">
          <p15:clr>
            <a:srgbClr val="FBAE40"/>
          </p15:clr>
        </p15:guide>
        <p15:guide id="13" orient="horz" pos="214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6"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5" y="1"/>
            <a:ext cx="3918884"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7" name="Picture 6">
            <a:extLst>
              <a:ext uri="{FF2B5EF4-FFF2-40B4-BE49-F238E27FC236}">
                <a16:creationId xmlns:a16="http://schemas.microsoft.com/office/drawing/2014/main" id="{0A7967C6-4007-71C4-D957-48642C32CA73}"/>
              </a:ext>
            </a:extLst>
          </p:cNvPr>
          <p:cNvPicPr>
            <a:picLocks noChangeAspect="1"/>
          </p:cNvPicPr>
          <p:nvPr userDrawn="1"/>
        </p:nvPicPr>
        <p:blipFill>
          <a:blip r:embed="rId2"/>
          <a:stretch>
            <a:fillRect/>
          </a:stretch>
        </p:blipFill>
        <p:spPr>
          <a:xfrm>
            <a:off x="11038838" y="6387716"/>
            <a:ext cx="977464" cy="315017"/>
          </a:xfrm>
          <a:prstGeom prst="rect">
            <a:avLst/>
          </a:prstGeom>
        </p:spPr>
      </p:pic>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8" y="3205179"/>
            <a:ext cx="4684990" cy="826999"/>
          </a:xfrm>
        </p:spPr>
        <p:txBody>
          <a:bodyPr>
            <a:normAutofit fontScale="90000"/>
          </a:bodyPr>
          <a:lstStyle/>
          <a:p>
            <a:r>
              <a:rPr lang="en-US">
                <a:solidFill>
                  <a:schemeClr val="tx1"/>
                </a:solidFill>
              </a:rPr>
              <a:t>Click to edit Master title style</a:t>
            </a:r>
          </a:p>
        </p:txBody>
      </p:sp>
      <p:sp>
        <p:nvSpPr>
          <p:cNvPr id="2" name="Google Shape;11;p1">
            <a:extLst>
              <a:ext uri="{FF2B5EF4-FFF2-40B4-BE49-F238E27FC236}">
                <a16:creationId xmlns:a16="http://schemas.microsoft.com/office/drawing/2014/main" id="{8E94E012-1B69-C892-F8D4-2FBC7D47B90C}"/>
              </a:ext>
            </a:extLst>
          </p:cNvPr>
          <p:cNvSpPr txBox="1"/>
          <p:nvPr userDrawn="1"/>
        </p:nvSpPr>
        <p:spPr>
          <a:xfrm>
            <a:off x="9880038" y="2"/>
            <a:ext cx="2311971" cy="96853"/>
          </a:xfrm>
          <a:prstGeom prst="rect">
            <a:avLst/>
          </a:prstGeom>
          <a:noFill/>
          <a:ln>
            <a:noFill/>
          </a:ln>
        </p:spPr>
        <p:txBody>
          <a:bodyPr spcFirstLastPara="1" wrap="square" lIns="33861" tIns="33861" rIns="33861" bIns="33861" anchor="t" anchorCtr="0">
            <a:spAutoFit/>
          </a:bodyPr>
          <a:lstStyle/>
          <a:p>
            <a:pPr marL="0" lvl="0" indent="0" algn="r" rtl="0">
              <a:spcBef>
                <a:spcPts val="0"/>
              </a:spcBef>
              <a:spcAft>
                <a:spcPts val="0"/>
              </a:spcAft>
              <a:buNone/>
            </a:pPr>
            <a:r>
              <a:rPr lang="en" sz="185" b="1">
                <a:solidFill>
                  <a:srgbClr val="DC3545"/>
                </a:solidFill>
                <a:latin typeface="+mn-lt"/>
                <a:ea typeface="Roboto"/>
                <a:cs typeface="Arial" panose="020B0604020202020204" pitchFamily="34" charset="0"/>
                <a:sym typeface="Roboto"/>
              </a:rPr>
              <a:t>CONFIDENTIAL WORKING PAPERS OF THE GOVERNOR</a:t>
            </a:r>
            <a:endParaRPr sz="18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419781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ansition No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6"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5" y="1"/>
            <a:ext cx="3918884"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38629" rtl="0" eaLnBrk="1" fontAlgn="auto" latinLnBrk="0" hangingPunct="1">
              <a:lnSpc>
                <a:spcPct val="100000"/>
              </a:lnSpc>
              <a:spcBef>
                <a:spcPts val="0"/>
              </a:spcBef>
              <a:spcAft>
                <a:spcPts val="0"/>
              </a:spcAft>
              <a:buClrTx/>
              <a:buSzTx/>
              <a:buFontTx/>
              <a:buNone/>
              <a:tabLst/>
              <a:defRPr/>
            </a:pPr>
            <a:endParaRPr kumimoji="0" lang="en-US" sz="667"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8" y="3205179"/>
            <a:ext cx="4684990" cy="826999"/>
          </a:xfrm>
        </p:spPr>
        <p:txBody>
          <a:bodyPr>
            <a:normAutofit fontScale="90000"/>
          </a:bodyPr>
          <a:lstStyle/>
          <a:p>
            <a:r>
              <a:rPr lang="en-US">
                <a:solidFill>
                  <a:schemeClr val="tx1"/>
                </a:solidFill>
              </a:rPr>
              <a:t>Click to edit Master title style</a:t>
            </a:r>
          </a:p>
        </p:txBody>
      </p:sp>
      <p:sp>
        <p:nvSpPr>
          <p:cNvPr id="2" name="Google Shape;11;p1">
            <a:extLst>
              <a:ext uri="{FF2B5EF4-FFF2-40B4-BE49-F238E27FC236}">
                <a16:creationId xmlns:a16="http://schemas.microsoft.com/office/drawing/2014/main" id="{C91C9CA4-2704-84D9-606E-BA407AE871A6}"/>
              </a:ext>
            </a:extLst>
          </p:cNvPr>
          <p:cNvSpPr txBox="1"/>
          <p:nvPr userDrawn="1"/>
        </p:nvSpPr>
        <p:spPr>
          <a:xfrm>
            <a:off x="9880038" y="2"/>
            <a:ext cx="2311971" cy="96853"/>
          </a:xfrm>
          <a:prstGeom prst="rect">
            <a:avLst/>
          </a:prstGeom>
          <a:noFill/>
          <a:ln>
            <a:noFill/>
          </a:ln>
        </p:spPr>
        <p:txBody>
          <a:bodyPr spcFirstLastPara="1" wrap="square" lIns="33861" tIns="33861" rIns="33861" bIns="33861" anchor="t" anchorCtr="0">
            <a:spAutoFit/>
          </a:bodyPr>
          <a:lstStyle/>
          <a:p>
            <a:pPr marL="0" lvl="0" indent="0" algn="r" rtl="0">
              <a:spcBef>
                <a:spcPts val="0"/>
              </a:spcBef>
              <a:spcAft>
                <a:spcPts val="0"/>
              </a:spcAft>
              <a:buNone/>
            </a:pPr>
            <a:r>
              <a:rPr lang="en" sz="185" b="1">
                <a:solidFill>
                  <a:srgbClr val="DC3545"/>
                </a:solidFill>
                <a:latin typeface="+mn-lt"/>
                <a:ea typeface="Roboto"/>
                <a:cs typeface="Arial" panose="020B0604020202020204" pitchFamily="34" charset="0"/>
                <a:sym typeface="Roboto"/>
              </a:rPr>
              <a:t>CONFIDENTIAL WORKING PAPERS OF THE GOVERNOR</a:t>
            </a:r>
            <a:endParaRPr sz="18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492940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efault 1">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41"/>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2">
              <a:latin typeface="+mj-lt"/>
            </a:endParaRPr>
          </a:p>
        </p:txBody>
      </p:sp>
      <p:pic>
        <p:nvPicPr>
          <p:cNvPr id="9" name="Picture 8">
            <a:extLst>
              <a:ext uri="{FF2B5EF4-FFF2-40B4-BE49-F238E27FC236}">
                <a16:creationId xmlns:a16="http://schemas.microsoft.com/office/drawing/2014/main" id="{44B7C244-11B9-EF5C-0843-7D44C38778F4}"/>
              </a:ext>
            </a:extLst>
          </p:cNvPr>
          <p:cNvPicPr>
            <a:picLocks noChangeAspect="1"/>
          </p:cNvPicPr>
          <p:nvPr userDrawn="1"/>
        </p:nvPicPr>
        <p:blipFill>
          <a:blip r:embed="rId2"/>
          <a:stretch>
            <a:fillRect/>
          </a:stretch>
        </p:blipFill>
        <p:spPr>
          <a:xfrm>
            <a:off x="11038838" y="6387716"/>
            <a:ext cx="977464" cy="315017"/>
          </a:xfrm>
          <a:prstGeom prst="rect">
            <a:avLst/>
          </a:prstGeom>
        </p:spPr>
      </p:pic>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5" y="990620"/>
            <a:ext cx="10847408" cy="4884225"/>
          </a:xfrm>
        </p:spPr>
        <p:txBody>
          <a:bodyPr>
            <a:normAutofit/>
          </a:bodyPr>
          <a:lstStyle>
            <a:lvl1pPr marL="0" indent="0">
              <a:buFontTx/>
              <a:buNone/>
              <a:defRPr sz="467" b="0">
                <a:latin typeface="Segoe UI" panose="020B0502040204020203" pitchFamily="34" charset="0"/>
                <a:ea typeface="Open Sans" panose="020B0606030504020204" pitchFamily="34" charset="0"/>
                <a:cs typeface="Segoe UI" panose="020B0502040204020203" pitchFamily="34" charset="0"/>
              </a:defRPr>
            </a:lvl1pPr>
            <a:lvl2pPr marL="216978" indent="-83453">
              <a:buFont typeface="Arial" panose="020B0604020202020204" pitchFamily="34" charset="0"/>
              <a:buChar char="•"/>
              <a:defRPr sz="467">
                <a:latin typeface="Segoe UI" panose="020B0502040204020203" pitchFamily="34" charset="0"/>
                <a:cs typeface="Segoe UI" panose="020B0502040204020203" pitchFamily="34" charset="0"/>
              </a:defRPr>
            </a:lvl2pPr>
            <a:lvl3pPr marL="350503" indent="-83453">
              <a:buFont typeface="Arial" panose="020B0604020202020204" pitchFamily="34" charset="0"/>
              <a:buChar char="•"/>
              <a:defRPr sz="467">
                <a:latin typeface="Segoe UI" panose="020B0502040204020203" pitchFamily="34" charset="0"/>
                <a:cs typeface="Segoe UI" panose="020B0502040204020203" pitchFamily="34" charset="0"/>
              </a:defRPr>
            </a:lvl3pPr>
            <a:lvl4pPr marL="484028" indent="-83453">
              <a:buFont typeface="Arial" panose="020B0604020202020204" pitchFamily="34" charset="0"/>
              <a:buChar char="•"/>
              <a:defRPr sz="467">
                <a:latin typeface="Segoe UI" panose="020B0502040204020203" pitchFamily="34" charset="0"/>
                <a:cs typeface="Segoe UI" panose="020B0502040204020203" pitchFamily="34" charset="0"/>
              </a:defRPr>
            </a:lvl4pPr>
            <a:lvl5pPr marL="617553" indent="-83453">
              <a:buFont typeface="Arial" panose="020B0604020202020204" pitchFamily="34" charset="0"/>
              <a:buChar char="•"/>
              <a:defRPr sz="467">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7" y="6425732"/>
            <a:ext cx="546100" cy="160685"/>
          </a:xfrm>
          <a:prstGeom prst="rect">
            <a:avLst/>
          </a:prstGeom>
          <a:noFill/>
        </p:spPr>
        <p:txBody>
          <a:bodyPr wrap="square" rtlCol="0">
            <a:spAutoFit/>
          </a:bodyPr>
          <a:lstStyle/>
          <a:p>
            <a:fld id="{69ED933B-A7CD-470B-AE21-D4AB51555875}" type="slidenum">
              <a:rPr lang="en-US" sz="444" b="0" smtClean="0">
                <a:solidFill>
                  <a:schemeClr val="bg1"/>
                </a:solidFill>
              </a:rPr>
              <a:t>‹#›</a:t>
            </a:fld>
            <a:endParaRPr lang="en-US" sz="444"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6" y="203951"/>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296" b="1" kern="0" cap="all" spc="73"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66762" lvl="0" indent="-66762"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5"/>
            <a:ext cx="10515600" cy="465425"/>
          </a:xfrm>
        </p:spPr>
        <p:txBody>
          <a:bodyPr>
            <a:normAutofit/>
          </a:bodyPr>
          <a:lstStyle>
            <a:lvl1pPr>
              <a:defRPr sz="889"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7" name="Google Shape;11;p1">
            <a:extLst>
              <a:ext uri="{FF2B5EF4-FFF2-40B4-BE49-F238E27FC236}">
                <a16:creationId xmlns:a16="http://schemas.microsoft.com/office/drawing/2014/main" id="{BEF705F4-EEC3-74C3-004D-9AD44F6B8CF8}"/>
              </a:ext>
            </a:extLst>
          </p:cNvPr>
          <p:cNvSpPr txBox="1"/>
          <p:nvPr userDrawn="1"/>
        </p:nvSpPr>
        <p:spPr>
          <a:xfrm>
            <a:off x="10311749" y="54068"/>
            <a:ext cx="1832759" cy="96853"/>
          </a:xfrm>
          <a:prstGeom prst="rect">
            <a:avLst/>
          </a:prstGeom>
          <a:solidFill>
            <a:schemeClr val="accent1">
              <a:lumMod val="20000"/>
              <a:lumOff val="80000"/>
              <a:alpha val="67000"/>
            </a:schemeClr>
          </a:solidFill>
          <a:ln>
            <a:noFill/>
          </a:ln>
        </p:spPr>
        <p:txBody>
          <a:bodyPr spcFirstLastPara="1" wrap="square" lIns="33861" tIns="33861" rIns="33861" bIns="33861" anchor="t" anchorCtr="0">
            <a:spAutoFit/>
          </a:bodyPr>
          <a:lstStyle/>
          <a:p>
            <a:pPr marL="0" lvl="0" indent="0" algn="r" rtl="0">
              <a:spcBef>
                <a:spcPts val="0"/>
              </a:spcBef>
              <a:spcAft>
                <a:spcPts val="0"/>
              </a:spcAft>
              <a:buNone/>
            </a:pPr>
            <a:r>
              <a:rPr lang="en" sz="185" b="1">
                <a:solidFill>
                  <a:srgbClr val="DC3545"/>
                </a:solidFill>
                <a:latin typeface="+mn-lt"/>
                <a:ea typeface="Roboto"/>
                <a:cs typeface="Arial" panose="020B0604020202020204" pitchFamily="34" charset="0"/>
                <a:sym typeface="Roboto"/>
              </a:rPr>
              <a:t>CONFIDENTIAL WORKING PAPERS OF THE GOVERNOR</a:t>
            </a:r>
            <a:endParaRPr sz="18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528668954"/>
      </p:ext>
    </p:extLst>
  </p:cSld>
  <p:clrMapOvr>
    <a:masterClrMapping/>
  </p:clrMapOvr>
  <p:extLst>
    <p:ext uri="{DCECCB84-F9BA-43D5-87BE-67443E8EF086}">
      <p15:sldGuideLst xmlns:p15="http://schemas.microsoft.com/office/powerpoint/2012/main">
        <p15:guide id="1" pos="810">
          <p15:clr>
            <a:srgbClr val="FBAE40"/>
          </p15:clr>
        </p15:guide>
        <p15:guide id="2" pos="9558">
          <p15:clr>
            <a:srgbClr val="FBAE40"/>
          </p15:clr>
        </p15:guide>
        <p15:guide id="3" pos="3888">
          <p15:clr>
            <a:srgbClr val="FBAE40"/>
          </p15:clr>
        </p15:guide>
        <p15:guide id="4" pos="6966">
          <p15:clr>
            <a:srgbClr val="FBAE40"/>
          </p15:clr>
        </p15:guide>
        <p15:guide id="5" pos="3402">
          <p15:clr>
            <a:srgbClr val="FBAE40"/>
          </p15:clr>
        </p15:guide>
        <p15:guide id="6" pos="6480">
          <p15:clr>
            <a:srgbClr val="FBAE40"/>
          </p15:clr>
        </p15:guide>
        <p15:guide id="7" orient="horz" pos="1632">
          <p15:clr>
            <a:srgbClr val="FBAE40"/>
          </p15:clr>
        </p15:guide>
        <p15:guide id="8" orient="horz" pos="1857">
          <p15:clr>
            <a:srgbClr val="FBAE40"/>
          </p15:clr>
        </p15:guide>
        <p15:guide id="10" orient="horz" pos="73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efault 1_Short Logo">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43"/>
            <a:ext cx="12192000" cy="565552"/>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2">
              <a:latin typeface="+mj-lt"/>
            </a:endParaRPr>
          </a:p>
        </p:txBody>
      </p:sp>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5" y="990620"/>
            <a:ext cx="10847408" cy="4884225"/>
          </a:xfrm>
        </p:spPr>
        <p:txBody>
          <a:bodyPr>
            <a:normAutofit/>
          </a:bodyPr>
          <a:lstStyle>
            <a:lvl1pPr marL="0" indent="0">
              <a:buFontTx/>
              <a:buNone/>
              <a:defRPr sz="467" b="0">
                <a:latin typeface="Segoe UI" panose="020B0502040204020203" pitchFamily="34" charset="0"/>
                <a:ea typeface="Open Sans" panose="020B0606030504020204" pitchFamily="34" charset="0"/>
                <a:cs typeface="Segoe UI" panose="020B0502040204020203" pitchFamily="34" charset="0"/>
              </a:defRPr>
            </a:lvl1pPr>
            <a:lvl2pPr marL="216978" indent="-83453">
              <a:buFont typeface="Arial" panose="020B0604020202020204" pitchFamily="34" charset="0"/>
              <a:buChar char="•"/>
              <a:defRPr sz="467">
                <a:latin typeface="Segoe UI" panose="020B0502040204020203" pitchFamily="34" charset="0"/>
                <a:cs typeface="Segoe UI" panose="020B0502040204020203" pitchFamily="34" charset="0"/>
              </a:defRPr>
            </a:lvl2pPr>
            <a:lvl3pPr marL="350503" indent="-83453">
              <a:buFont typeface="Arial" panose="020B0604020202020204" pitchFamily="34" charset="0"/>
              <a:buChar char="•"/>
              <a:defRPr sz="467">
                <a:latin typeface="Segoe UI" panose="020B0502040204020203" pitchFamily="34" charset="0"/>
                <a:cs typeface="Segoe UI" panose="020B0502040204020203" pitchFamily="34" charset="0"/>
              </a:defRPr>
            </a:lvl3pPr>
            <a:lvl4pPr marL="484028" indent="-83453">
              <a:buFont typeface="Arial" panose="020B0604020202020204" pitchFamily="34" charset="0"/>
              <a:buChar char="•"/>
              <a:defRPr sz="467">
                <a:latin typeface="Segoe UI" panose="020B0502040204020203" pitchFamily="34" charset="0"/>
                <a:cs typeface="Segoe UI" panose="020B0502040204020203" pitchFamily="34" charset="0"/>
              </a:defRPr>
            </a:lvl4pPr>
            <a:lvl5pPr marL="617553" indent="-83453">
              <a:buFont typeface="Arial" panose="020B0604020202020204" pitchFamily="34" charset="0"/>
              <a:buChar char="•"/>
              <a:defRPr sz="467">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6" y="203951"/>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296" b="1" kern="0" cap="all" spc="73"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66762" lvl="0" indent="-66762"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5"/>
            <a:ext cx="10515600" cy="465425"/>
          </a:xfrm>
        </p:spPr>
        <p:txBody>
          <a:bodyPr>
            <a:normAutofit/>
          </a:bodyPr>
          <a:lstStyle>
            <a:lvl1pPr>
              <a:defRPr sz="889"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768442549"/>
      </p:ext>
    </p:extLst>
  </p:cSld>
  <p:clrMapOvr>
    <a:masterClrMapping/>
  </p:clrMapOvr>
  <p:extLst>
    <p:ext uri="{DCECCB84-F9BA-43D5-87BE-67443E8EF086}">
      <p15:sldGuideLst xmlns:p15="http://schemas.microsoft.com/office/powerpoint/2012/main">
        <p15:guide id="1" pos="810">
          <p15:clr>
            <a:srgbClr val="FBAE40"/>
          </p15:clr>
        </p15:guide>
        <p15:guide id="2" pos="9558">
          <p15:clr>
            <a:srgbClr val="FBAE40"/>
          </p15:clr>
        </p15:guide>
        <p15:guide id="3" pos="3888">
          <p15:clr>
            <a:srgbClr val="FBAE40"/>
          </p15:clr>
        </p15:guide>
        <p15:guide id="4" pos="6966">
          <p15:clr>
            <a:srgbClr val="FBAE40"/>
          </p15:clr>
        </p15:guide>
        <p15:guide id="5" pos="3402">
          <p15:clr>
            <a:srgbClr val="FBAE40"/>
          </p15:clr>
        </p15:guide>
        <p15:guide id="6" pos="6480">
          <p15:clr>
            <a:srgbClr val="FBAE40"/>
          </p15:clr>
        </p15:guide>
        <p15:guide id="7" orient="horz" pos="1632">
          <p15:clr>
            <a:srgbClr val="FBAE40"/>
          </p15:clr>
        </p15:guide>
        <p15:guide id="8" orient="horz" pos="1857">
          <p15:clr>
            <a:srgbClr val="FBAE40"/>
          </p15:clr>
        </p15:guide>
        <p15:guide id="10" orient="horz" pos="73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efaul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41"/>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2">
              <a:latin typeface="+mj-lt"/>
            </a:endParaRPr>
          </a:p>
        </p:txBody>
      </p:sp>
      <p:sp>
        <p:nvSpPr>
          <p:cNvPr id="12" name="Text Placeholder 10"/>
          <p:cNvSpPr>
            <a:spLocks noGrp="1"/>
          </p:cNvSpPr>
          <p:nvPr>
            <p:ph type="body" sz="quarter" idx="14"/>
          </p:nvPr>
        </p:nvSpPr>
        <p:spPr>
          <a:xfrm>
            <a:off x="328595" y="1564192"/>
            <a:ext cx="10847408" cy="4778420"/>
          </a:xfrm>
        </p:spPr>
        <p:txBody>
          <a:bodyPr>
            <a:normAutofit/>
          </a:bodyPr>
          <a:lstStyle>
            <a:lvl1pPr marL="0" indent="0">
              <a:buFontTx/>
              <a:buNone/>
              <a:defRPr sz="444" b="0">
                <a:latin typeface="Segoe UI" panose="020B0502040204020203" pitchFamily="34" charset="0"/>
                <a:ea typeface="Open Sans" panose="020B0606030504020204" pitchFamily="34" charset="0"/>
                <a:cs typeface="Segoe UI" panose="020B0502040204020203" pitchFamily="34" charset="0"/>
              </a:defRPr>
            </a:lvl1pPr>
            <a:lvl2pPr marL="216978" indent="-83453">
              <a:buFont typeface="Arial" panose="020B0604020202020204" pitchFamily="34" charset="0"/>
              <a:buChar char="•"/>
              <a:defRPr sz="444">
                <a:latin typeface="Segoe UI" panose="020B0502040204020203" pitchFamily="34" charset="0"/>
                <a:cs typeface="Segoe UI" panose="020B0502040204020203" pitchFamily="34" charset="0"/>
              </a:defRPr>
            </a:lvl2pPr>
            <a:lvl3pPr marL="350503" indent="-83453">
              <a:buFont typeface="Arial" panose="020B0604020202020204" pitchFamily="34" charset="0"/>
              <a:buChar char="•"/>
              <a:defRPr sz="444">
                <a:latin typeface="Segoe UI" panose="020B0502040204020203" pitchFamily="34" charset="0"/>
                <a:cs typeface="Segoe UI" panose="020B0502040204020203" pitchFamily="34" charset="0"/>
              </a:defRPr>
            </a:lvl3pPr>
            <a:lvl4pPr marL="484028" indent="-83453">
              <a:buFont typeface="Arial" panose="020B0604020202020204" pitchFamily="34" charset="0"/>
              <a:buChar char="•"/>
              <a:defRPr sz="444">
                <a:latin typeface="Segoe UI" panose="020B0502040204020203" pitchFamily="34" charset="0"/>
                <a:cs typeface="Segoe UI" panose="020B0502040204020203" pitchFamily="34" charset="0"/>
              </a:defRPr>
            </a:lvl4pPr>
            <a:lvl5pPr marL="617553" indent="-83453">
              <a:buFont typeface="Arial" panose="020B0604020202020204" pitchFamily="34" charset="0"/>
              <a:buChar char="•"/>
              <a:defRPr sz="444">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6" y="203951"/>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296" b="1" kern="0" cap="all" spc="73"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66762" lvl="0" indent="-66762"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5"/>
            <a:ext cx="10515600" cy="465425"/>
          </a:xfrm>
        </p:spPr>
        <p:txBody>
          <a:bodyPr>
            <a:normAutofit/>
          </a:bodyPr>
          <a:lstStyle>
            <a:lvl1pPr>
              <a:defRPr sz="889"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6" y="922635"/>
            <a:ext cx="8981121" cy="548957"/>
          </a:xfrm>
        </p:spPr>
        <p:txBody>
          <a:bodyPr>
            <a:normAutofit/>
          </a:bodyPr>
          <a:lstStyle>
            <a:lvl1pPr marL="0" indent="0">
              <a:buNone/>
              <a:defRPr sz="519"/>
            </a:lvl1pPr>
          </a:lstStyle>
          <a:p>
            <a:pPr lvl="0"/>
            <a:r>
              <a:rPr lang="en-US"/>
              <a:t>Click to edit Master text styles</a:t>
            </a:r>
          </a:p>
        </p:txBody>
      </p:sp>
      <p:sp>
        <p:nvSpPr>
          <p:cNvPr id="4" name="TextBox 3">
            <a:extLst>
              <a:ext uri="{FF2B5EF4-FFF2-40B4-BE49-F238E27FC236}">
                <a16:creationId xmlns:a16="http://schemas.microsoft.com/office/drawing/2014/main" id="{5895C03A-C6C5-B837-CDE9-870D899DFB67}"/>
              </a:ext>
            </a:extLst>
          </p:cNvPr>
          <p:cNvSpPr txBox="1"/>
          <p:nvPr userDrawn="1"/>
        </p:nvSpPr>
        <p:spPr>
          <a:xfrm>
            <a:off x="60327" y="6425732"/>
            <a:ext cx="546100" cy="160685"/>
          </a:xfrm>
          <a:prstGeom prst="rect">
            <a:avLst/>
          </a:prstGeom>
          <a:noFill/>
        </p:spPr>
        <p:txBody>
          <a:bodyPr wrap="square" rtlCol="0">
            <a:spAutoFit/>
          </a:bodyPr>
          <a:lstStyle/>
          <a:p>
            <a:fld id="{69ED933B-A7CD-470B-AE21-D4AB51555875}" type="slidenum">
              <a:rPr lang="en-US" sz="444" b="0" smtClean="0">
                <a:solidFill>
                  <a:schemeClr val="bg1"/>
                </a:solidFill>
              </a:rPr>
              <a:t>‹#›</a:t>
            </a:fld>
            <a:endParaRPr lang="en-US" sz="444" b="0">
              <a:solidFill>
                <a:schemeClr val="bg1"/>
              </a:solidFill>
            </a:endParaRPr>
          </a:p>
        </p:txBody>
      </p:sp>
      <p:sp>
        <p:nvSpPr>
          <p:cNvPr id="6" name="Google Shape;11;p1">
            <a:extLst>
              <a:ext uri="{FF2B5EF4-FFF2-40B4-BE49-F238E27FC236}">
                <a16:creationId xmlns:a16="http://schemas.microsoft.com/office/drawing/2014/main" id="{0C4514B1-2267-F883-0231-A1F0C872BDD4}"/>
              </a:ext>
            </a:extLst>
          </p:cNvPr>
          <p:cNvSpPr txBox="1"/>
          <p:nvPr userDrawn="1"/>
        </p:nvSpPr>
        <p:spPr>
          <a:xfrm>
            <a:off x="10311749" y="54068"/>
            <a:ext cx="1832759" cy="96853"/>
          </a:xfrm>
          <a:prstGeom prst="rect">
            <a:avLst/>
          </a:prstGeom>
          <a:solidFill>
            <a:schemeClr val="accent1">
              <a:lumMod val="20000"/>
              <a:lumOff val="80000"/>
              <a:alpha val="67000"/>
            </a:schemeClr>
          </a:solidFill>
          <a:ln>
            <a:noFill/>
          </a:ln>
        </p:spPr>
        <p:txBody>
          <a:bodyPr spcFirstLastPara="1" wrap="square" lIns="33861" tIns="33861" rIns="33861" bIns="33861" anchor="t" anchorCtr="0">
            <a:spAutoFit/>
          </a:bodyPr>
          <a:lstStyle/>
          <a:p>
            <a:pPr marL="0" lvl="0" indent="0" algn="r" rtl="0">
              <a:spcBef>
                <a:spcPts val="0"/>
              </a:spcBef>
              <a:spcAft>
                <a:spcPts val="0"/>
              </a:spcAft>
              <a:buNone/>
            </a:pPr>
            <a:r>
              <a:rPr lang="en" sz="185" b="1">
                <a:solidFill>
                  <a:srgbClr val="DC3545"/>
                </a:solidFill>
                <a:latin typeface="+mn-lt"/>
                <a:ea typeface="Roboto"/>
                <a:cs typeface="Arial" panose="020B0604020202020204" pitchFamily="34" charset="0"/>
                <a:sym typeface="Roboto"/>
              </a:rPr>
              <a:t>CONFIDENTIAL WORKING PAPERS OF THE GOVERNOR</a:t>
            </a:r>
            <a:endParaRPr sz="18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71656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4" y="879064"/>
            <a:ext cx="4941477" cy="610863"/>
          </a:xfrm>
          <a:prstGeom prst="rect">
            <a:avLst/>
          </a:prstGeom>
        </p:spPr>
        <p:txBody>
          <a:bodyPr lIns="0" tIns="0" rIns="0" bIns="0" anchor="b" anchorCtr="0">
            <a:normAutofit/>
          </a:bodyPr>
          <a:lstStyle>
            <a:lvl1pPr>
              <a:defRPr sz="3300" b="1" i="0" spc="38"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1"/>
            <a:ext cx="2133600"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3" y="2818296"/>
            <a:ext cx="2128157"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3" y="2209801"/>
            <a:ext cx="2128157"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4"/>
            <a:ext cx="2133600"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3" y="5131299"/>
            <a:ext cx="2128157" cy="369332"/>
          </a:xfrm>
        </p:spPr>
        <p:txBody>
          <a:bodyPr lIns="0" tIns="0" rIns="0" bIns="0">
            <a:noAutofit/>
          </a:bodyPr>
          <a:lstStyle>
            <a:lvl1pPr marL="0" indent="0">
              <a:lnSpc>
                <a:spcPct val="100000"/>
              </a:lnSpc>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3" y="4522804"/>
            <a:ext cx="2128157" cy="205837"/>
          </a:xfrm>
        </p:spPr>
        <p:txBody>
          <a:bodyPr lIns="0" tIns="0" rIns="0" bIns="0">
            <a:noAutofit/>
          </a:bodyPr>
          <a:lstStyle>
            <a:lvl1pPr marL="0" indent="0">
              <a:lnSpc>
                <a:spcPct val="100000"/>
              </a:lnSpc>
              <a:spcBef>
                <a:spcPts val="300"/>
              </a:spcBef>
              <a:buNone/>
              <a:defRPr sz="1350" b="0" i="0">
                <a:solidFill>
                  <a:srgbClr val="1B4388"/>
                </a:solidFill>
                <a:latin typeface="+mj-lt"/>
              </a:defRPr>
            </a:lvl1pPr>
            <a:lvl2pPr>
              <a:defRPr sz="3000"/>
            </a:lvl2pPr>
            <a:lvl3pPr>
              <a:defRPr sz="3000"/>
            </a:lvl3pPr>
            <a:lvl4pPr>
              <a:defRPr sz="3000"/>
            </a:lvl4pPr>
            <a:lvl5pPr>
              <a:defRPr sz="3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9" y="6387710"/>
            <a:ext cx="977463" cy="315017"/>
          </a:xfrm>
          <a:prstGeom prst="rect">
            <a:avLst/>
          </a:prstGeom>
        </p:spPr>
      </p:pic>
      <p:sp>
        <p:nvSpPr>
          <p:cNvPr id="3" name="TextBox 2">
            <a:extLst>
              <a:ext uri="{FF2B5EF4-FFF2-40B4-BE49-F238E27FC236}">
                <a16:creationId xmlns:a16="http://schemas.microsoft.com/office/drawing/2014/main" id="{446143E5-6E9C-ED61-ABE7-9CF61695BA11}"/>
              </a:ext>
            </a:extLst>
          </p:cNvPr>
          <p:cNvSpPr txBox="1"/>
          <p:nvPr userDrawn="1"/>
        </p:nvSpPr>
        <p:spPr>
          <a:xfrm>
            <a:off x="60325" y="6425727"/>
            <a:ext cx="546100" cy="230832"/>
          </a:xfrm>
          <a:prstGeom prst="rect">
            <a:avLst/>
          </a:prstGeom>
          <a:noFill/>
        </p:spPr>
        <p:txBody>
          <a:bodyPr wrap="square" rtlCol="0">
            <a:spAutoFit/>
          </a:bodyPr>
          <a:lstStyle/>
          <a:p>
            <a:fld id="{69ED933B-A7CD-470B-AE21-D4AB51555875}" type="slidenum">
              <a:rPr lang="en-US" sz="900" b="0" smtClean="0">
                <a:solidFill>
                  <a:schemeClr val="bg1"/>
                </a:solidFill>
              </a:rPr>
              <a:t>‹#›</a:t>
            </a:fld>
            <a:endParaRPr lang="en-US" sz="900" b="0">
              <a:solidFill>
                <a:schemeClr val="bg1"/>
              </a:solidFill>
            </a:endParaRPr>
          </a:p>
        </p:txBody>
      </p:sp>
      <p:sp>
        <p:nvSpPr>
          <p:cNvPr id="2" name="Google Shape;11;p1">
            <a:extLst>
              <a:ext uri="{FF2B5EF4-FFF2-40B4-BE49-F238E27FC236}">
                <a16:creationId xmlns:a16="http://schemas.microsoft.com/office/drawing/2014/main" id="{96504B10-E919-D8A0-3288-B983848619F8}"/>
              </a:ext>
            </a:extLst>
          </p:cNvPr>
          <p:cNvSpPr txBox="1"/>
          <p:nvPr userDrawn="1"/>
        </p:nvSpPr>
        <p:spPr>
          <a:xfrm>
            <a:off x="9880030" y="0"/>
            <a:ext cx="2311971" cy="196185"/>
          </a:xfrm>
          <a:prstGeom prst="rect">
            <a:avLst/>
          </a:prstGeom>
          <a:noFill/>
          <a:ln>
            <a:noFill/>
          </a:ln>
        </p:spPr>
        <p:txBody>
          <a:bodyPr spcFirstLastPara="1" wrap="square" lIns="68569" tIns="68569" rIns="68569" bIns="68569" anchor="t" anchorCtr="0">
            <a:spAutoFit/>
          </a:bodyPr>
          <a:lstStyle/>
          <a:p>
            <a:pPr marL="0" lvl="0" indent="0" algn="r" rtl="0">
              <a:spcBef>
                <a:spcPts val="0"/>
              </a:spcBef>
              <a:spcAft>
                <a:spcPts val="0"/>
              </a:spcAft>
              <a:buNone/>
            </a:pPr>
            <a:r>
              <a:rPr lang="en" sz="375" b="1">
                <a:solidFill>
                  <a:srgbClr val="DC3545"/>
                </a:solidFill>
                <a:latin typeface="+mn-lt"/>
                <a:ea typeface="Roboto"/>
                <a:cs typeface="Arial" panose="020B0604020202020204" pitchFamily="34" charset="0"/>
                <a:sym typeface="Roboto"/>
              </a:rPr>
              <a:t>CONFIDENTIAL WORKING PAPERS OF THE GOVERNOR</a:t>
            </a:r>
            <a:endParaRPr sz="37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48005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efault 2_Short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41"/>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2">
              <a:latin typeface="+mj-lt"/>
            </a:endParaRPr>
          </a:p>
        </p:txBody>
      </p:sp>
      <p:sp>
        <p:nvSpPr>
          <p:cNvPr id="12" name="Text Placeholder 10"/>
          <p:cNvSpPr>
            <a:spLocks noGrp="1"/>
          </p:cNvSpPr>
          <p:nvPr>
            <p:ph type="body" sz="quarter" idx="14"/>
          </p:nvPr>
        </p:nvSpPr>
        <p:spPr>
          <a:xfrm>
            <a:off x="328595" y="1564192"/>
            <a:ext cx="10847408" cy="4778420"/>
          </a:xfrm>
        </p:spPr>
        <p:txBody>
          <a:bodyPr>
            <a:normAutofit/>
          </a:bodyPr>
          <a:lstStyle>
            <a:lvl1pPr marL="0" indent="0">
              <a:buFontTx/>
              <a:buNone/>
              <a:defRPr sz="444" b="0">
                <a:latin typeface="Segoe UI" panose="020B0502040204020203" pitchFamily="34" charset="0"/>
                <a:ea typeface="Open Sans" panose="020B0606030504020204" pitchFamily="34" charset="0"/>
                <a:cs typeface="Segoe UI" panose="020B0502040204020203" pitchFamily="34" charset="0"/>
              </a:defRPr>
            </a:lvl1pPr>
            <a:lvl2pPr marL="216978" indent="-83453">
              <a:buFont typeface="Arial" panose="020B0604020202020204" pitchFamily="34" charset="0"/>
              <a:buChar char="•"/>
              <a:defRPr sz="444">
                <a:latin typeface="Segoe UI" panose="020B0502040204020203" pitchFamily="34" charset="0"/>
                <a:cs typeface="Segoe UI" panose="020B0502040204020203" pitchFamily="34" charset="0"/>
              </a:defRPr>
            </a:lvl2pPr>
            <a:lvl3pPr marL="350503" indent="-83453">
              <a:buFont typeface="Arial" panose="020B0604020202020204" pitchFamily="34" charset="0"/>
              <a:buChar char="•"/>
              <a:defRPr sz="444">
                <a:latin typeface="Segoe UI" panose="020B0502040204020203" pitchFamily="34" charset="0"/>
                <a:cs typeface="Segoe UI" panose="020B0502040204020203" pitchFamily="34" charset="0"/>
              </a:defRPr>
            </a:lvl3pPr>
            <a:lvl4pPr marL="484028" indent="-83453">
              <a:buFont typeface="Arial" panose="020B0604020202020204" pitchFamily="34" charset="0"/>
              <a:buChar char="•"/>
              <a:defRPr sz="444">
                <a:latin typeface="Segoe UI" panose="020B0502040204020203" pitchFamily="34" charset="0"/>
                <a:cs typeface="Segoe UI" panose="020B0502040204020203" pitchFamily="34" charset="0"/>
              </a:defRPr>
            </a:lvl4pPr>
            <a:lvl5pPr marL="617553" indent="-83453">
              <a:buFont typeface="Arial" panose="020B0604020202020204" pitchFamily="34" charset="0"/>
              <a:buChar char="•"/>
              <a:defRPr sz="444">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6" y="203951"/>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296" b="1" kern="0" cap="all" spc="73"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66762" lvl="0" indent="-66762"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5"/>
            <a:ext cx="10515600" cy="465425"/>
          </a:xfrm>
        </p:spPr>
        <p:txBody>
          <a:bodyPr>
            <a:normAutofit/>
          </a:bodyPr>
          <a:lstStyle>
            <a:lvl1pPr>
              <a:defRPr sz="889"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6" y="922635"/>
            <a:ext cx="8981121" cy="548957"/>
          </a:xfrm>
        </p:spPr>
        <p:txBody>
          <a:bodyPr>
            <a:normAutofit/>
          </a:bodyPr>
          <a:lstStyle>
            <a:lvl1pPr marL="0" indent="0">
              <a:buNone/>
              <a:defRPr sz="519"/>
            </a:lvl1pPr>
          </a:lstStyle>
          <a:p>
            <a:pPr lvl="0"/>
            <a:r>
              <a:rPr lang="en-US"/>
              <a:t>Click to edit Master text styles</a:t>
            </a:r>
          </a:p>
        </p:txBody>
      </p:sp>
      <p:sp>
        <p:nvSpPr>
          <p:cNvPr id="4" name="TextBox 3">
            <a:extLst>
              <a:ext uri="{FF2B5EF4-FFF2-40B4-BE49-F238E27FC236}">
                <a16:creationId xmlns:a16="http://schemas.microsoft.com/office/drawing/2014/main" id="{5895C03A-C6C5-B837-CDE9-870D899DFB67}"/>
              </a:ext>
            </a:extLst>
          </p:cNvPr>
          <p:cNvSpPr txBox="1"/>
          <p:nvPr userDrawn="1"/>
        </p:nvSpPr>
        <p:spPr>
          <a:xfrm>
            <a:off x="60327" y="6425732"/>
            <a:ext cx="546100" cy="160685"/>
          </a:xfrm>
          <a:prstGeom prst="rect">
            <a:avLst/>
          </a:prstGeom>
          <a:noFill/>
        </p:spPr>
        <p:txBody>
          <a:bodyPr wrap="square" rtlCol="0">
            <a:spAutoFit/>
          </a:bodyPr>
          <a:lstStyle/>
          <a:p>
            <a:fld id="{69ED933B-A7CD-470B-AE21-D4AB51555875}" type="slidenum">
              <a:rPr lang="en-US" sz="444" b="0" smtClean="0">
                <a:solidFill>
                  <a:schemeClr val="bg1"/>
                </a:solidFill>
              </a:rPr>
              <a:t>‹#›</a:t>
            </a:fld>
            <a:endParaRPr lang="en-US" sz="444" b="0">
              <a:solidFill>
                <a:schemeClr val="bg1"/>
              </a:solidFill>
            </a:endParaRPr>
          </a:p>
        </p:txBody>
      </p:sp>
      <p:sp>
        <p:nvSpPr>
          <p:cNvPr id="3" name="Google Shape;11;p1">
            <a:extLst>
              <a:ext uri="{FF2B5EF4-FFF2-40B4-BE49-F238E27FC236}">
                <a16:creationId xmlns:a16="http://schemas.microsoft.com/office/drawing/2014/main" id="{E52E6024-A04D-2E84-8C78-BC6629716928}"/>
              </a:ext>
            </a:extLst>
          </p:cNvPr>
          <p:cNvSpPr txBox="1"/>
          <p:nvPr userDrawn="1"/>
        </p:nvSpPr>
        <p:spPr>
          <a:xfrm>
            <a:off x="10311749" y="54068"/>
            <a:ext cx="1832759" cy="96853"/>
          </a:xfrm>
          <a:prstGeom prst="rect">
            <a:avLst/>
          </a:prstGeom>
          <a:solidFill>
            <a:schemeClr val="accent1">
              <a:lumMod val="20000"/>
              <a:lumOff val="80000"/>
              <a:alpha val="67000"/>
            </a:schemeClr>
          </a:solidFill>
          <a:ln>
            <a:noFill/>
          </a:ln>
        </p:spPr>
        <p:txBody>
          <a:bodyPr spcFirstLastPara="1" wrap="square" lIns="33861" tIns="33861" rIns="33861" bIns="33861" anchor="t" anchorCtr="0">
            <a:spAutoFit/>
          </a:bodyPr>
          <a:lstStyle/>
          <a:p>
            <a:pPr marL="0" lvl="0" indent="0" algn="r" rtl="0">
              <a:spcBef>
                <a:spcPts val="0"/>
              </a:spcBef>
              <a:spcAft>
                <a:spcPts val="0"/>
              </a:spcAft>
              <a:buNone/>
            </a:pPr>
            <a:r>
              <a:rPr lang="en" sz="185" b="1">
                <a:solidFill>
                  <a:srgbClr val="DC3545"/>
                </a:solidFill>
                <a:latin typeface="+mn-lt"/>
                <a:ea typeface="Roboto"/>
                <a:cs typeface="Arial" panose="020B0604020202020204" pitchFamily="34" charset="0"/>
                <a:sym typeface="Roboto"/>
              </a:rPr>
              <a:t>CONFIDENTIAL WORKING PAPERS OF THE GOVERNOR</a:t>
            </a:r>
            <a:endParaRPr sz="18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947361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Default 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43"/>
            <a:ext cx="12192000" cy="465425"/>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latin typeface="+mj-lt"/>
            </a:endParaRPr>
          </a:p>
        </p:txBody>
      </p:sp>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5" y="990619"/>
            <a:ext cx="10847408" cy="4884224"/>
          </a:xfrm>
        </p:spPr>
        <p:txBody>
          <a:bodyPr>
            <a:normAutofit/>
          </a:bodyPr>
          <a:lstStyle>
            <a:lvl1pPr marL="0" indent="0">
              <a:buFontTx/>
              <a:buNone/>
              <a:defRPr sz="526" b="0">
                <a:latin typeface="Segoe UI" panose="020B0502040204020203" pitchFamily="34" charset="0"/>
                <a:ea typeface="Open Sans" panose="020B0606030504020204" pitchFamily="34" charset="0"/>
                <a:cs typeface="Segoe UI" panose="020B0502040204020203" pitchFamily="34" charset="0"/>
              </a:defRPr>
            </a:lvl1pPr>
            <a:lvl2pPr marL="244120" indent="-93893">
              <a:buFont typeface="Arial" panose="020B0604020202020204" pitchFamily="34" charset="0"/>
              <a:buChar char="•"/>
              <a:defRPr sz="526">
                <a:latin typeface="Segoe UI" panose="020B0502040204020203" pitchFamily="34" charset="0"/>
                <a:cs typeface="Segoe UI" panose="020B0502040204020203" pitchFamily="34" charset="0"/>
              </a:defRPr>
            </a:lvl2pPr>
            <a:lvl3pPr marL="394348" indent="-93893">
              <a:buFont typeface="Arial" panose="020B0604020202020204" pitchFamily="34" charset="0"/>
              <a:buChar char="•"/>
              <a:defRPr sz="526">
                <a:latin typeface="Segoe UI" panose="020B0502040204020203" pitchFamily="34" charset="0"/>
                <a:cs typeface="Segoe UI" panose="020B0502040204020203" pitchFamily="34" charset="0"/>
              </a:defRPr>
            </a:lvl3pPr>
            <a:lvl4pPr marL="544576" indent="-93893">
              <a:buFont typeface="Arial" panose="020B0604020202020204" pitchFamily="34" charset="0"/>
              <a:buChar char="•"/>
              <a:defRPr sz="526">
                <a:latin typeface="Segoe UI" panose="020B0502040204020203" pitchFamily="34" charset="0"/>
                <a:cs typeface="Segoe UI" panose="020B0502040204020203" pitchFamily="34" charset="0"/>
              </a:defRPr>
            </a:lvl4pPr>
            <a:lvl5pPr marL="694803" indent="-93893">
              <a:buFont typeface="Arial" panose="020B0604020202020204" pitchFamily="34" charset="0"/>
              <a:buChar char="•"/>
              <a:defRPr sz="526">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7" y="6425728"/>
            <a:ext cx="546101" cy="169277"/>
          </a:xfrm>
          <a:prstGeom prst="rect">
            <a:avLst/>
          </a:prstGeom>
          <a:noFill/>
        </p:spPr>
        <p:txBody>
          <a:bodyPr wrap="square" rtlCol="0">
            <a:spAutoFit/>
          </a:bodyPr>
          <a:lstStyle/>
          <a:p>
            <a:fld id="{69ED933B-A7CD-470B-AE21-D4AB51555875}" type="slidenum">
              <a:rPr lang="en-US" sz="500" b="0" smtClean="0">
                <a:solidFill>
                  <a:schemeClr val="bg1"/>
                </a:solidFill>
              </a:rPr>
              <a:t>‹#›</a:t>
            </a:fld>
            <a:endParaRPr lang="en-US" sz="500" b="0">
              <a:solidFill>
                <a:schemeClr val="bg1"/>
              </a:solidFill>
            </a:endParaRP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5" y="17045"/>
            <a:ext cx="10515600" cy="465425"/>
          </a:xfrm>
        </p:spPr>
        <p:txBody>
          <a:bodyPr>
            <a:normAutofit/>
          </a:bodyPr>
          <a:lstStyle>
            <a:lvl1pPr>
              <a:defRPr sz="1000" b="1">
                <a:solidFill>
                  <a:schemeClr val="tx1"/>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024804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09">
          <p15:clr>
            <a:srgbClr val="FBAE40"/>
          </p15:clr>
        </p15:guide>
        <p15:guide id="2" pos="7170">
          <p15:clr>
            <a:srgbClr val="FBAE40"/>
          </p15:clr>
        </p15:guide>
        <p15:guide id="3" pos="2916">
          <p15:clr>
            <a:srgbClr val="FBAE40"/>
          </p15:clr>
        </p15:guide>
        <p15:guide id="4" pos="5226">
          <p15:clr>
            <a:srgbClr val="FBAE40"/>
          </p15:clr>
        </p15:guide>
        <p15:guide id="5" pos="2553">
          <p15:clr>
            <a:srgbClr val="FBAE40"/>
          </p15:clr>
        </p15:guide>
        <p15:guide id="6" pos="4860">
          <p15:clr>
            <a:srgbClr val="FBAE40"/>
          </p15:clr>
        </p15:guide>
        <p15:guide id="7" orient="horz" pos="1632">
          <p15:clr>
            <a:srgbClr val="FBAE40"/>
          </p15:clr>
        </p15:guide>
        <p15:guide id="8" orient="horz" pos="1856">
          <p15:clr>
            <a:srgbClr val="FBAE40"/>
          </p15:clr>
        </p15:guide>
        <p15:guide id="10" orient="horz" pos="73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6" y="2116184"/>
            <a:ext cx="5491570"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2" y="758752"/>
            <a:ext cx="6099248" cy="6099248"/>
            <a:chOff x="0" y="12289"/>
            <a:chExt cx="3550" cy="3551"/>
          </a:xfrm>
          <a:solidFill>
            <a:srgbClr val="1B4388"/>
          </a:solidFill>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6" y="4549555"/>
            <a:ext cx="5491570" cy="953337"/>
          </a:xfrm>
        </p:spPr>
        <p:txBody>
          <a:bodyPr lIns="0" tIns="0" rIns="0" bIns="0">
            <a:noAutofit/>
          </a:bodyPr>
          <a:lstStyle>
            <a:lvl1pPr marL="0" indent="0">
              <a:buNone/>
              <a:defRPr sz="1801" b="0" i="0">
                <a:solidFill>
                  <a:srgbClr val="1B4388"/>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pic>
        <p:nvPicPr>
          <p:cNvPr id="5" name="Picture 4" descr="Blue text on a black background&#10;&#10;Description automatically generated">
            <a:extLst>
              <a:ext uri="{FF2B5EF4-FFF2-40B4-BE49-F238E27FC236}">
                <a16:creationId xmlns:a16="http://schemas.microsoft.com/office/drawing/2014/main" id="{2266D4FB-76F9-38E8-6765-410E345AAF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7300" y="5626315"/>
            <a:ext cx="2941326" cy="947930"/>
          </a:xfrm>
          <a:prstGeom prst="rect">
            <a:avLst/>
          </a:prstGeom>
        </p:spPr>
      </p:pic>
      <p:sp>
        <p:nvSpPr>
          <p:cNvPr id="7" name="TextBox 6">
            <a:extLst>
              <a:ext uri="{FF2B5EF4-FFF2-40B4-BE49-F238E27FC236}">
                <a16:creationId xmlns:a16="http://schemas.microsoft.com/office/drawing/2014/main" id="{38FAD7C6-D8E8-4F48-3736-AC43115E7B7C}"/>
              </a:ext>
            </a:extLst>
          </p:cNvPr>
          <p:cNvSpPr txBox="1"/>
          <p:nvPr userDrawn="1"/>
        </p:nvSpPr>
        <p:spPr>
          <a:xfrm>
            <a:off x="60325" y="6435746"/>
            <a:ext cx="546100" cy="276999"/>
          </a:xfrm>
          <a:prstGeom prst="rect">
            <a:avLst/>
          </a:prstGeom>
          <a:noFill/>
        </p:spPr>
        <p:txBody>
          <a:bodyPr wrap="square" rtlCol="0">
            <a:spAutoFit/>
          </a:bodyPr>
          <a:lstStyle/>
          <a:p>
            <a:fld id="{69ED933B-A7CD-470B-AE21-D4AB51555875}" type="slidenum">
              <a:rPr lang="en-US" sz="1200" b="0" smtClean="0"/>
              <a:t>‹#›</a:t>
            </a:fld>
            <a:endParaRPr lang="en-US" sz="1200" b="0"/>
          </a:p>
        </p:txBody>
      </p:sp>
      <p:sp>
        <p:nvSpPr>
          <p:cNvPr id="4" name="Google Shape;11;p1">
            <a:extLst>
              <a:ext uri="{FF2B5EF4-FFF2-40B4-BE49-F238E27FC236}">
                <a16:creationId xmlns:a16="http://schemas.microsoft.com/office/drawing/2014/main" id="{A8A193D4-8CE6-8F0B-67D6-C1370913562E}"/>
              </a:ext>
            </a:extLst>
          </p:cNvPr>
          <p:cNvSpPr txBox="1"/>
          <p:nvPr userDrawn="1"/>
        </p:nvSpPr>
        <p:spPr>
          <a:xfrm>
            <a:off x="9880030" y="2"/>
            <a:ext cx="2311970"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234895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5"/>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F819255D-5501-9FF8-1E03-5C2A34165456}"/>
              </a:ext>
            </a:extLst>
          </p:cNvPr>
          <p:cNvPicPr>
            <a:picLocks noChangeAspect="1"/>
          </p:cNvPicPr>
          <p:nvPr userDrawn="1"/>
        </p:nvPicPr>
        <p:blipFill>
          <a:blip r:embed="rId2"/>
          <a:stretch>
            <a:fillRect/>
          </a:stretch>
        </p:blipFill>
        <p:spPr>
          <a:xfrm>
            <a:off x="11038839" y="6387711"/>
            <a:ext cx="977463" cy="315017"/>
          </a:xfrm>
          <a:prstGeom prst="rect">
            <a:avLst/>
          </a:prstGeom>
        </p:spPr>
      </p:pic>
      <p:sp>
        <p:nvSpPr>
          <p:cNvPr id="3" name="Rectangle 2">
            <a:extLst>
              <a:ext uri="{FF2B5EF4-FFF2-40B4-BE49-F238E27FC236}">
                <a16:creationId xmlns:a16="http://schemas.microsoft.com/office/drawing/2014/main" id="{CED2D97F-B032-2B30-D87A-D7D8604ECD86}"/>
              </a:ext>
            </a:extLst>
          </p:cNvPr>
          <p:cNvSpPr/>
          <p:nvPr userDrawn="1"/>
        </p:nvSpPr>
        <p:spPr>
          <a:xfrm>
            <a:off x="964023" y="1526283"/>
            <a:ext cx="1680347" cy="74926"/>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Demi"/>
              <a:ea typeface="+mn-ea"/>
              <a:cs typeface="+mn-cs"/>
            </a:endParaRPr>
          </a:p>
        </p:txBody>
      </p:sp>
      <p:sp>
        <p:nvSpPr>
          <p:cNvPr id="4" name="TextBox 3">
            <a:extLst>
              <a:ext uri="{FF2B5EF4-FFF2-40B4-BE49-F238E27FC236}">
                <a16:creationId xmlns:a16="http://schemas.microsoft.com/office/drawing/2014/main" id="{FFDF2173-2A91-EC3D-195A-83C7104AE079}"/>
              </a:ext>
            </a:extLst>
          </p:cNvPr>
          <p:cNvSpPr txBox="1"/>
          <p:nvPr userDrawn="1"/>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2" name="Google Shape;11;p1">
            <a:extLst>
              <a:ext uri="{FF2B5EF4-FFF2-40B4-BE49-F238E27FC236}">
                <a16:creationId xmlns:a16="http://schemas.microsoft.com/office/drawing/2014/main" id="{306202C4-47E1-B825-287B-325B0D2DC92F}"/>
              </a:ext>
            </a:extLst>
          </p:cNvPr>
          <p:cNvSpPr txBox="1"/>
          <p:nvPr userDrawn="1"/>
        </p:nvSpPr>
        <p:spPr>
          <a:xfrm>
            <a:off x="9880030" y="2"/>
            <a:ext cx="2311970"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727968987"/>
      </p:ext>
    </p:extLst>
  </p:cSld>
  <p:clrMapOvr>
    <a:masterClrMapping/>
  </p:clrMapOvr>
  <p:extLst>
    <p:ext uri="{DCECCB84-F9BA-43D5-87BE-67443E8EF086}">
      <p15:sldGuideLst xmlns:p15="http://schemas.microsoft.com/office/powerpoint/2012/main">
        <p15:guide id="1" pos="601">
          <p15:clr>
            <a:srgbClr val="FBAE40"/>
          </p15:clr>
        </p15:guide>
        <p15:guide id="2" pos="7081">
          <p15:clr>
            <a:srgbClr val="FBAE40"/>
          </p15:clr>
        </p15:guide>
        <p15:guide id="3" pos="2880">
          <p15:clr>
            <a:srgbClr val="FBAE40"/>
          </p15:clr>
        </p15:guide>
        <p15:guide id="4" pos="5161">
          <p15:clr>
            <a:srgbClr val="FBAE40"/>
          </p15:clr>
        </p15:guide>
        <p15:guide id="5" pos="2521">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1"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5"/>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2"/>
            <a:ext cx="2133600"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2"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8"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2"/>
            <a:ext cx="2128158"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5"/>
            <a:ext cx="2133600"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2"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8"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5"/>
            <a:ext cx="2128158"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5" y="5131299"/>
            <a:ext cx="2129246"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5" y="4522805"/>
            <a:ext cx="2129246"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9" y="6387711"/>
            <a:ext cx="977463"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cxnSp>
        <p:nvCxnSpPr>
          <p:cNvPr id="3" name="Straight Connector 2">
            <a:extLst>
              <a:ext uri="{FF2B5EF4-FFF2-40B4-BE49-F238E27FC236}">
                <a16:creationId xmlns:a16="http://schemas.microsoft.com/office/drawing/2014/main" id="{8ED2577E-0E41-6FFD-4283-2B421DDC07D0}"/>
              </a:ext>
            </a:extLst>
          </p:cNvPr>
          <p:cNvCxnSpPr>
            <a:cxnSpLocks/>
          </p:cNvCxnSpPr>
          <p:nvPr userDrawn="1"/>
        </p:nvCxnSpPr>
        <p:spPr>
          <a:xfrm>
            <a:off x="9066711" y="4246123"/>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5" name="Text Placeholder 29">
            <a:extLst>
              <a:ext uri="{FF2B5EF4-FFF2-40B4-BE49-F238E27FC236}">
                <a16:creationId xmlns:a16="http://schemas.microsoft.com/office/drawing/2014/main" id="{9796126E-EE7F-3E68-94CC-91CEE2F5059A}"/>
              </a:ext>
            </a:extLst>
          </p:cNvPr>
          <p:cNvSpPr>
            <a:spLocks noGrp="1"/>
          </p:cNvSpPr>
          <p:nvPr>
            <p:ph type="body" sz="quarter" idx="25"/>
          </p:nvPr>
        </p:nvSpPr>
        <p:spPr>
          <a:xfrm>
            <a:off x="9066710" y="5125311"/>
            <a:ext cx="2129246"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9" name="Text Placeholder 29">
            <a:extLst>
              <a:ext uri="{FF2B5EF4-FFF2-40B4-BE49-F238E27FC236}">
                <a16:creationId xmlns:a16="http://schemas.microsoft.com/office/drawing/2014/main" id="{DE716A0B-8E2F-2DA0-1EBD-182936A36BE0}"/>
              </a:ext>
            </a:extLst>
          </p:cNvPr>
          <p:cNvSpPr>
            <a:spLocks noGrp="1"/>
          </p:cNvSpPr>
          <p:nvPr>
            <p:ph type="body" sz="quarter" idx="26"/>
          </p:nvPr>
        </p:nvSpPr>
        <p:spPr>
          <a:xfrm>
            <a:off x="9066710" y="4516817"/>
            <a:ext cx="2129246"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30" name="Google Shape;11;p1">
            <a:extLst>
              <a:ext uri="{FF2B5EF4-FFF2-40B4-BE49-F238E27FC236}">
                <a16:creationId xmlns:a16="http://schemas.microsoft.com/office/drawing/2014/main" id="{4C2F9025-AEDC-FC34-1268-1FE2E6F5AD38}"/>
              </a:ext>
            </a:extLst>
          </p:cNvPr>
          <p:cNvSpPr txBox="1"/>
          <p:nvPr userDrawn="1"/>
        </p:nvSpPr>
        <p:spPr>
          <a:xfrm>
            <a:off x="9880030" y="2"/>
            <a:ext cx="2311970"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14498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1"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5"/>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2"/>
            <a:ext cx="2133600"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2"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8"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2"/>
            <a:ext cx="2128158"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5"/>
            <a:ext cx="2133600"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2"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8"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5"/>
            <a:ext cx="2128158"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5" y="5131299"/>
            <a:ext cx="2129246"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5" y="4522805"/>
            <a:ext cx="2129246"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9" y="6387711"/>
            <a:ext cx="977463"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3" name="Google Shape;11;p1">
            <a:extLst>
              <a:ext uri="{FF2B5EF4-FFF2-40B4-BE49-F238E27FC236}">
                <a16:creationId xmlns:a16="http://schemas.microsoft.com/office/drawing/2014/main" id="{45ADDA1E-FE83-1682-2D00-E95D1B440530}"/>
              </a:ext>
            </a:extLst>
          </p:cNvPr>
          <p:cNvSpPr txBox="1"/>
          <p:nvPr userDrawn="1"/>
        </p:nvSpPr>
        <p:spPr>
          <a:xfrm>
            <a:off x="9880030" y="2"/>
            <a:ext cx="2311970"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9643769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1"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5"/>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2"/>
            <a:ext cx="2133600"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2"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8"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2"/>
            <a:ext cx="2128158"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5"/>
            <a:ext cx="2133600"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2"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8" cy="369332"/>
          </a:xfrm>
        </p:spPr>
        <p:txBody>
          <a:bodyPr lIns="0" tIns="0" rIns="0" bIns="0">
            <a:noAutofit/>
          </a:bodyPr>
          <a:lstStyle>
            <a:lvl1pPr marL="0" indent="0">
              <a:lnSpc>
                <a:spcPct val="100000"/>
              </a:lnSpc>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5"/>
            <a:ext cx="2128158" cy="205837"/>
          </a:xfrm>
        </p:spPr>
        <p:txBody>
          <a:bodyPr lIns="0" tIns="0" rIns="0" bIns="0">
            <a:noAutofit/>
          </a:bodyPr>
          <a:lstStyle>
            <a:lvl1pPr marL="0" indent="0">
              <a:lnSpc>
                <a:spcPct val="100000"/>
              </a:lnSpc>
              <a:spcBef>
                <a:spcPts val="400"/>
              </a:spcBef>
              <a:buNone/>
              <a:defRPr sz="1801"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9" y="6387711"/>
            <a:ext cx="977463" cy="315017"/>
          </a:xfrm>
          <a:prstGeom prst="rect">
            <a:avLst/>
          </a:prstGeom>
        </p:spPr>
      </p:pic>
      <p:sp>
        <p:nvSpPr>
          <p:cNvPr id="3" name="TextBox 2">
            <a:extLst>
              <a:ext uri="{FF2B5EF4-FFF2-40B4-BE49-F238E27FC236}">
                <a16:creationId xmlns:a16="http://schemas.microsoft.com/office/drawing/2014/main" id="{446143E5-6E9C-ED61-ABE7-9CF61695BA11}"/>
              </a:ext>
            </a:extLst>
          </p:cNvPr>
          <p:cNvSpPr txBox="1"/>
          <p:nvPr userDrawn="1"/>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2" name="Google Shape;11;p1">
            <a:extLst>
              <a:ext uri="{FF2B5EF4-FFF2-40B4-BE49-F238E27FC236}">
                <a16:creationId xmlns:a16="http://schemas.microsoft.com/office/drawing/2014/main" id="{96504B10-E919-D8A0-3288-B983848619F8}"/>
              </a:ext>
            </a:extLst>
          </p:cNvPr>
          <p:cNvSpPr txBox="1"/>
          <p:nvPr userDrawn="1"/>
        </p:nvSpPr>
        <p:spPr>
          <a:xfrm>
            <a:off x="9880030" y="2"/>
            <a:ext cx="2311970"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1422326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1"/>
        </a:solidFill>
        <a:effectLst/>
      </p:bgPr>
    </p:bg>
    <p:spTree>
      <p:nvGrpSpPr>
        <p:cNvPr id="1" name=""/>
        <p:cNvGrpSpPr/>
        <p:nvPr/>
      </p:nvGrpSpPr>
      <p:grpSpPr>
        <a:xfrm>
          <a:off x="0" y="0"/>
          <a:ext cx="0" cy="0"/>
          <a:chOff x="0" y="0"/>
          <a:chExt cx="0" cy="0"/>
        </a:xfrm>
      </p:grpSpPr>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3" y="879063"/>
            <a:ext cx="6105953" cy="725292"/>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1" y="2572883"/>
            <a:ext cx="2118245" cy="2037217"/>
          </a:xfrm>
          <a:prstGeom prst="rect">
            <a:avLst/>
          </a:prstGeom>
        </p:spPr>
        <p:txBody>
          <a:bodyPr/>
          <a:lstStyle/>
          <a:p>
            <a:r>
              <a:rPr lang="en-US"/>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7"/>
            <a:ext cx="2133600" cy="205837"/>
          </a:xfrm>
        </p:spPr>
        <p:txBody>
          <a:bodyPr lIns="0" tIns="0" rIns="0" bIns="0">
            <a:noAutofit/>
          </a:bodyPr>
          <a:lstStyle>
            <a:lvl1pPr marL="0" indent="0">
              <a:spcBef>
                <a:spcPts val="400"/>
              </a:spcBef>
              <a:buNone/>
              <a:defRPr sz="1801"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8" cy="369332"/>
          </a:xfrm>
        </p:spPr>
        <p:txBody>
          <a:bodyPr lIns="0" tIns="0" rIns="0" bIns="0">
            <a:noAutofit/>
          </a:bodyPr>
          <a:lstStyle>
            <a:lvl1pPr marL="0" indent="0">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7"/>
            <a:ext cx="2128158" cy="205837"/>
          </a:xfrm>
        </p:spPr>
        <p:txBody>
          <a:bodyPr lIns="0" tIns="0" rIns="0" bIns="0">
            <a:noAutofit/>
          </a:bodyPr>
          <a:lstStyle>
            <a:lvl1pPr marL="0" indent="0">
              <a:spcBef>
                <a:spcPts val="400"/>
              </a:spcBef>
              <a:buNone/>
              <a:defRPr sz="1801"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5" y="5393169"/>
            <a:ext cx="2129246" cy="369332"/>
          </a:xfrm>
        </p:spPr>
        <p:txBody>
          <a:bodyPr lIns="0" tIns="0" rIns="0" bIns="0">
            <a:noAutofit/>
          </a:bodyPr>
          <a:lstStyle>
            <a:lvl1pPr marL="0" indent="0">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5" y="4986747"/>
            <a:ext cx="2129246" cy="205837"/>
          </a:xfrm>
        </p:spPr>
        <p:txBody>
          <a:bodyPr lIns="0" tIns="0" rIns="0" bIns="0">
            <a:noAutofit/>
          </a:bodyPr>
          <a:lstStyle>
            <a:lvl1pPr marL="0" indent="0">
              <a:spcBef>
                <a:spcPts val="400"/>
              </a:spcBef>
              <a:buNone/>
              <a:defRPr sz="1801"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5" y="5393169"/>
            <a:ext cx="2129246" cy="369332"/>
          </a:xfrm>
        </p:spPr>
        <p:txBody>
          <a:bodyPr lIns="0" tIns="0" rIns="0" bIns="0">
            <a:noAutofit/>
          </a:bodyPr>
          <a:lstStyle>
            <a:lvl1pPr marL="0" indent="0">
              <a:buNone/>
              <a:defRPr sz="1401"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5" y="4986747"/>
            <a:ext cx="2129246" cy="205837"/>
          </a:xfrm>
        </p:spPr>
        <p:txBody>
          <a:bodyPr lIns="0" tIns="0" rIns="0" bIns="0">
            <a:noAutofit/>
          </a:bodyPr>
          <a:lstStyle>
            <a:lvl1pPr marL="0" indent="0">
              <a:spcBef>
                <a:spcPts val="400"/>
              </a:spcBef>
              <a:buNone/>
              <a:defRPr sz="1801"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a:grpSpLocks noChangeAspect="1"/>
          </p:cNvGrpSpPr>
          <p:nvPr userDrawn="1"/>
        </p:nvGrpSpPr>
        <p:grpSpPr>
          <a:xfrm>
            <a:off x="7661667" y="0"/>
            <a:ext cx="4530334" cy="2514600"/>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220307"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3" y="2572883"/>
            <a:ext cx="2118245" cy="2037217"/>
          </a:xfrm>
          <a:prstGeom prst="rect">
            <a:avLst/>
          </a:prstGeom>
        </p:spPr>
        <p:txBody>
          <a:bodyPr/>
          <a:lstStyle/>
          <a:p>
            <a:r>
              <a:rPr lang="en-US"/>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p>
        </p:txBody>
      </p:sp>
      <p:pic>
        <p:nvPicPr>
          <p:cNvPr id="3" name="Picture 2">
            <a:extLst>
              <a:ext uri="{FF2B5EF4-FFF2-40B4-BE49-F238E27FC236}">
                <a16:creationId xmlns:a16="http://schemas.microsoft.com/office/drawing/2014/main" id="{47E8AC3B-D55D-D32C-4F59-53D251B79280}"/>
              </a:ext>
            </a:extLst>
          </p:cNvPr>
          <p:cNvPicPr>
            <a:picLocks noChangeAspect="1"/>
          </p:cNvPicPr>
          <p:nvPr userDrawn="1"/>
        </p:nvPicPr>
        <p:blipFill>
          <a:blip r:embed="rId2"/>
          <a:stretch>
            <a:fillRect/>
          </a:stretch>
        </p:blipFill>
        <p:spPr>
          <a:xfrm>
            <a:off x="11038839" y="6387711"/>
            <a:ext cx="977463" cy="315017"/>
          </a:xfrm>
          <a:prstGeom prst="rect">
            <a:avLst/>
          </a:prstGeom>
        </p:spPr>
      </p:pic>
      <p:sp>
        <p:nvSpPr>
          <p:cNvPr id="4" name="TextBox 3">
            <a:extLst>
              <a:ext uri="{FF2B5EF4-FFF2-40B4-BE49-F238E27FC236}">
                <a16:creationId xmlns:a16="http://schemas.microsoft.com/office/drawing/2014/main" id="{C234EE0B-DFAF-9395-4B2E-34E8D7F2183D}"/>
              </a:ext>
            </a:extLst>
          </p:cNvPr>
          <p:cNvSpPr txBox="1"/>
          <p:nvPr userDrawn="1"/>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2" name="Google Shape;11;p1">
            <a:extLst>
              <a:ext uri="{FF2B5EF4-FFF2-40B4-BE49-F238E27FC236}">
                <a16:creationId xmlns:a16="http://schemas.microsoft.com/office/drawing/2014/main" id="{807AF46C-4AD1-9A97-EF9F-3E767CDE29A4}"/>
              </a:ext>
            </a:extLst>
          </p:cNvPr>
          <p:cNvSpPr txBox="1"/>
          <p:nvPr userDrawn="1"/>
        </p:nvSpPr>
        <p:spPr>
          <a:xfrm>
            <a:off x="9880030" y="2"/>
            <a:ext cx="2311970" cy="26158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500" b="1">
                <a:solidFill>
                  <a:srgbClr val="DC3545"/>
                </a:solidFill>
                <a:latin typeface="+mn-lt"/>
                <a:ea typeface="Roboto"/>
                <a:cs typeface="Arial" panose="020B0604020202020204" pitchFamily="34" charset="0"/>
                <a:sym typeface="Roboto"/>
              </a:rPr>
              <a:t>CONFIDENTIAL WORKING PAPERS OF THE GOVERNOR</a:t>
            </a:r>
            <a:endParaRPr sz="500"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8208091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1">
          <p15:clr>
            <a:srgbClr val="FBAE40"/>
          </p15:clr>
        </p15:guide>
        <p15:guide id="2" pos="7081">
          <p15:clr>
            <a:srgbClr val="FBAE40"/>
          </p15:clr>
        </p15:guide>
        <p15:guide id="3" pos="2304">
          <p15:clr>
            <a:srgbClr val="FBAE40"/>
          </p15:clr>
        </p15:guide>
        <p15:guide id="4" pos="4009">
          <p15:clr>
            <a:srgbClr val="FBAE40"/>
          </p15:clr>
        </p15:guide>
        <p15:guide id="5" pos="1945">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3">
          <p15:clr>
            <a:srgbClr val="FBAE40"/>
          </p15:clr>
        </p15:guide>
        <p15:guide id="11" pos="5737">
          <p15:clr>
            <a:srgbClr val="FBAE40"/>
          </p15:clr>
        </p15:guide>
        <p15:guide id="12" orient="horz" pos="2904">
          <p15:clr>
            <a:srgbClr val="FBAE40"/>
          </p15:clr>
        </p15:guide>
        <p15:guide id="13" orient="horz" pos="160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2"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3" y="1"/>
            <a:ext cx="3918882"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7" name="Picture 6">
            <a:extLst>
              <a:ext uri="{FF2B5EF4-FFF2-40B4-BE49-F238E27FC236}">
                <a16:creationId xmlns:a16="http://schemas.microsoft.com/office/drawing/2014/main" id="{0A7967C6-4007-71C4-D957-48642C32CA73}"/>
              </a:ext>
            </a:extLst>
          </p:cNvPr>
          <p:cNvPicPr>
            <a:picLocks noChangeAspect="1"/>
          </p:cNvPicPr>
          <p:nvPr userDrawn="1"/>
        </p:nvPicPr>
        <p:blipFill>
          <a:blip r:embed="rId2"/>
          <a:stretch>
            <a:fillRect/>
          </a:stretch>
        </p:blipFill>
        <p:spPr>
          <a:xfrm>
            <a:off x="11038839" y="6387711"/>
            <a:ext cx="977463" cy="315017"/>
          </a:xfrm>
          <a:prstGeom prst="rect">
            <a:avLst/>
          </a:prstGeom>
        </p:spPr>
      </p:pic>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7" y="3205176"/>
            <a:ext cx="4684990" cy="826999"/>
          </a:xfrm>
        </p:spPr>
        <p:txBody>
          <a:bodyPr>
            <a:normAutofit fontScale="90000"/>
          </a:bodyPr>
          <a:lstStyle/>
          <a:p>
            <a:r>
              <a:rPr lang="en-US">
                <a:solidFill>
                  <a:schemeClr val="tx1"/>
                </a:solidFill>
              </a:rPr>
              <a:t>Click to edit Master title style</a:t>
            </a:r>
          </a:p>
        </p:txBody>
      </p:sp>
    </p:spTree>
    <p:extLst>
      <p:ext uri="{BB962C8B-B14F-4D97-AF65-F5344CB8AC3E}">
        <p14:creationId xmlns:p14="http://schemas.microsoft.com/office/powerpoint/2010/main" val="987992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ansition No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2"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3" y="1"/>
            <a:ext cx="3918882"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7" y="3205176"/>
            <a:ext cx="4684990" cy="826999"/>
          </a:xfrm>
        </p:spPr>
        <p:txBody>
          <a:bodyPr>
            <a:normAutofit fontScale="90000"/>
          </a:bodyPr>
          <a:lstStyle/>
          <a:p>
            <a:r>
              <a:rPr lang="en-US">
                <a:solidFill>
                  <a:schemeClr val="tx1"/>
                </a:solidFill>
              </a:rPr>
              <a:t>Click to edit Master title style</a:t>
            </a:r>
          </a:p>
        </p:txBody>
      </p:sp>
    </p:spTree>
    <p:extLst>
      <p:ext uri="{BB962C8B-B14F-4D97-AF65-F5344CB8AC3E}">
        <p14:creationId xmlns:p14="http://schemas.microsoft.com/office/powerpoint/2010/main" val="166928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1"/>
        </a:solidFill>
        <a:effectLst/>
      </p:bgPr>
    </p:bg>
    <p:spTree>
      <p:nvGrpSpPr>
        <p:cNvPr id="1" name=""/>
        <p:cNvGrpSpPr/>
        <p:nvPr/>
      </p:nvGrpSpPr>
      <p:grpSpPr>
        <a:xfrm>
          <a:off x="0" y="0"/>
          <a:ext cx="0" cy="0"/>
          <a:chOff x="0" y="0"/>
          <a:chExt cx="0" cy="0"/>
        </a:xfrm>
      </p:grpSpPr>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3" y="879063"/>
            <a:ext cx="6105953" cy="725292"/>
          </a:xfrm>
          <a:prstGeom prst="rect">
            <a:avLst/>
          </a:prstGeom>
        </p:spPr>
        <p:txBody>
          <a:bodyPr lIns="0" tIns="0" rIns="0" bIns="0" anchor="b" anchorCtr="0">
            <a:normAutofit/>
          </a:bodyPr>
          <a:lstStyle>
            <a:lvl1pPr>
              <a:defRPr sz="3300" b="1" i="0">
                <a:solidFill>
                  <a:schemeClr val="bg1"/>
                </a:solidFill>
                <a:latin typeface="+mj-lt"/>
              </a:defRPr>
            </a:lvl1pPr>
          </a:lstStyle>
          <a:p>
            <a:r>
              <a:rPr lang="en-US"/>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1" y="2572883"/>
            <a:ext cx="2118245" cy="2037217"/>
          </a:xfrm>
          <a:prstGeom prst="rect">
            <a:avLst/>
          </a:prstGeom>
        </p:spPr>
        <p:txBody>
          <a:bodyPr/>
          <a:lstStyle/>
          <a:p>
            <a:r>
              <a:rPr lang="en-US"/>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6"/>
            <a:ext cx="2133600" cy="205837"/>
          </a:xfrm>
        </p:spPr>
        <p:txBody>
          <a:bodyPr lIns="0" tIns="0" rIns="0" bIns="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3" y="5393169"/>
            <a:ext cx="2128157" cy="369332"/>
          </a:xfrm>
        </p:spPr>
        <p:txBody>
          <a:bodyPr lIns="0" tIns="0" rIns="0" bIns="0">
            <a:no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3" y="4986746"/>
            <a:ext cx="2128157" cy="205837"/>
          </a:xfrm>
        </p:spPr>
        <p:txBody>
          <a:bodyPr lIns="0" tIns="0" rIns="0" bIns="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5" y="5393169"/>
            <a:ext cx="2129245" cy="369332"/>
          </a:xfrm>
        </p:spPr>
        <p:txBody>
          <a:bodyPr lIns="0" tIns="0" rIns="0" bIns="0">
            <a:no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5" y="4986746"/>
            <a:ext cx="2129245" cy="205837"/>
          </a:xfrm>
        </p:spPr>
        <p:txBody>
          <a:bodyPr lIns="0" tIns="0" rIns="0" bIns="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5" y="5393169"/>
            <a:ext cx="2129245" cy="369332"/>
          </a:xfrm>
        </p:spPr>
        <p:txBody>
          <a:bodyPr lIns="0" tIns="0" rIns="0" bIns="0">
            <a:no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5" y="4986746"/>
            <a:ext cx="2129245" cy="205837"/>
          </a:xfrm>
        </p:spPr>
        <p:txBody>
          <a:bodyPr lIns="0" tIns="0" rIns="0" bIns="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a:grpSpLocks noChangeAspect="1"/>
          </p:cNvGrpSpPr>
          <p:nvPr userDrawn="1"/>
        </p:nvGrpSpPr>
        <p:grpSpPr>
          <a:xfrm>
            <a:off x="7661668" y="0"/>
            <a:ext cx="4530333" cy="2514600"/>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220307"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3" y="2572883"/>
            <a:ext cx="2118245" cy="2037217"/>
          </a:xfrm>
          <a:prstGeom prst="rect">
            <a:avLst/>
          </a:prstGeom>
        </p:spPr>
        <p:txBody>
          <a:bodyPr/>
          <a:lstStyle/>
          <a:p>
            <a:r>
              <a:rPr lang="en-US"/>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4" y="2572883"/>
            <a:ext cx="2118245" cy="2037217"/>
          </a:xfrm>
          <a:prstGeom prst="rect">
            <a:avLst/>
          </a:prstGeom>
        </p:spPr>
        <p:txBody>
          <a:bodyPr/>
          <a:lstStyle/>
          <a:p>
            <a:r>
              <a:rPr lang="en-US"/>
              <a:t>Click icon to add picture</a:t>
            </a:r>
          </a:p>
        </p:txBody>
      </p:sp>
      <p:pic>
        <p:nvPicPr>
          <p:cNvPr id="3" name="Picture 2">
            <a:extLst>
              <a:ext uri="{FF2B5EF4-FFF2-40B4-BE49-F238E27FC236}">
                <a16:creationId xmlns:a16="http://schemas.microsoft.com/office/drawing/2014/main" id="{47E8AC3B-D55D-D32C-4F59-53D251B79280}"/>
              </a:ext>
            </a:extLst>
          </p:cNvPr>
          <p:cNvPicPr>
            <a:picLocks noChangeAspect="1"/>
          </p:cNvPicPr>
          <p:nvPr userDrawn="1"/>
        </p:nvPicPr>
        <p:blipFill>
          <a:blip r:embed="rId2"/>
          <a:stretch>
            <a:fillRect/>
          </a:stretch>
        </p:blipFill>
        <p:spPr>
          <a:xfrm>
            <a:off x="11038839" y="6387710"/>
            <a:ext cx="977463" cy="315017"/>
          </a:xfrm>
          <a:prstGeom prst="rect">
            <a:avLst/>
          </a:prstGeom>
        </p:spPr>
      </p:pic>
      <p:sp>
        <p:nvSpPr>
          <p:cNvPr id="4" name="TextBox 3">
            <a:extLst>
              <a:ext uri="{FF2B5EF4-FFF2-40B4-BE49-F238E27FC236}">
                <a16:creationId xmlns:a16="http://schemas.microsoft.com/office/drawing/2014/main" id="{C234EE0B-DFAF-9395-4B2E-34E8D7F2183D}"/>
              </a:ext>
            </a:extLst>
          </p:cNvPr>
          <p:cNvSpPr txBox="1"/>
          <p:nvPr userDrawn="1"/>
        </p:nvSpPr>
        <p:spPr>
          <a:xfrm>
            <a:off x="60325" y="6425727"/>
            <a:ext cx="546100" cy="230832"/>
          </a:xfrm>
          <a:prstGeom prst="rect">
            <a:avLst/>
          </a:prstGeom>
          <a:noFill/>
        </p:spPr>
        <p:txBody>
          <a:bodyPr wrap="square" rtlCol="0">
            <a:spAutoFit/>
          </a:bodyPr>
          <a:lstStyle/>
          <a:p>
            <a:fld id="{69ED933B-A7CD-470B-AE21-D4AB51555875}" type="slidenum">
              <a:rPr lang="en-US" sz="900" b="0" smtClean="0">
                <a:solidFill>
                  <a:schemeClr val="bg1"/>
                </a:solidFill>
              </a:rPr>
              <a:t>‹#›</a:t>
            </a:fld>
            <a:endParaRPr lang="en-US" sz="900" b="0">
              <a:solidFill>
                <a:schemeClr val="bg1"/>
              </a:solidFill>
            </a:endParaRPr>
          </a:p>
        </p:txBody>
      </p:sp>
      <p:sp>
        <p:nvSpPr>
          <p:cNvPr id="2" name="Google Shape;11;p1">
            <a:extLst>
              <a:ext uri="{FF2B5EF4-FFF2-40B4-BE49-F238E27FC236}">
                <a16:creationId xmlns:a16="http://schemas.microsoft.com/office/drawing/2014/main" id="{807AF46C-4AD1-9A97-EF9F-3E767CDE29A4}"/>
              </a:ext>
            </a:extLst>
          </p:cNvPr>
          <p:cNvSpPr txBox="1"/>
          <p:nvPr userDrawn="1"/>
        </p:nvSpPr>
        <p:spPr>
          <a:xfrm>
            <a:off x="9880030" y="0"/>
            <a:ext cx="2311971" cy="196185"/>
          </a:xfrm>
          <a:prstGeom prst="rect">
            <a:avLst/>
          </a:prstGeom>
          <a:noFill/>
          <a:ln>
            <a:noFill/>
          </a:ln>
        </p:spPr>
        <p:txBody>
          <a:bodyPr spcFirstLastPara="1" wrap="square" lIns="68569" tIns="68569" rIns="68569" bIns="68569" anchor="t" anchorCtr="0">
            <a:spAutoFit/>
          </a:bodyPr>
          <a:lstStyle/>
          <a:p>
            <a:pPr marL="0" lvl="0" indent="0" algn="r" rtl="0">
              <a:spcBef>
                <a:spcPts val="0"/>
              </a:spcBef>
              <a:spcAft>
                <a:spcPts val="0"/>
              </a:spcAft>
              <a:buNone/>
            </a:pPr>
            <a:r>
              <a:rPr lang="en" sz="375" b="1">
                <a:solidFill>
                  <a:srgbClr val="DC3545"/>
                </a:solidFill>
                <a:latin typeface="+mn-lt"/>
                <a:ea typeface="Roboto"/>
                <a:cs typeface="Arial" panose="020B0604020202020204" pitchFamily="34" charset="0"/>
                <a:sym typeface="Roboto"/>
              </a:rPr>
              <a:t>CONFIDENTIAL WORKING PAPERS OF THE GOVERNOR</a:t>
            </a:r>
            <a:endParaRPr sz="37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739233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efault 1">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mj-lt"/>
            </a:endParaRPr>
          </a:p>
        </p:txBody>
      </p:sp>
      <p:pic>
        <p:nvPicPr>
          <p:cNvPr id="9" name="Picture 8">
            <a:extLst>
              <a:ext uri="{FF2B5EF4-FFF2-40B4-BE49-F238E27FC236}">
                <a16:creationId xmlns:a16="http://schemas.microsoft.com/office/drawing/2014/main" id="{44B7C244-11B9-EF5C-0843-7D44C38778F4}"/>
              </a:ext>
            </a:extLst>
          </p:cNvPr>
          <p:cNvPicPr>
            <a:picLocks noChangeAspect="1"/>
          </p:cNvPicPr>
          <p:nvPr userDrawn="1"/>
        </p:nvPicPr>
        <p:blipFill>
          <a:blip r:embed="rId2"/>
          <a:stretch>
            <a:fillRect/>
          </a:stretch>
        </p:blipFill>
        <p:spPr>
          <a:xfrm>
            <a:off x="11038839" y="6387711"/>
            <a:ext cx="977463" cy="315017"/>
          </a:xfrm>
          <a:prstGeom prst="rect">
            <a:avLst/>
          </a:prstGeom>
        </p:spPr>
      </p:pic>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4" y="990618"/>
            <a:ext cx="10847408" cy="4884224"/>
          </a:xfrm>
        </p:spPr>
        <p:txBody>
          <a:bodyPr>
            <a:normAutofit/>
          </a:bodyPr>
          <a:lstStyle>
            <a:lvl1pPr marL="0" indent="0">
              <a:buFontTx/>
              <a:buNone/>
              <a:defRPr sz="1262" b="0">
                <a:latin typeface="Segoe UI" panose="020B0502040204020203" pitchFamily="34" charset="0"/>
                <a:ea typeface="Open Sans" panose="020B0606030504020204" pitchFamily="34" charset="0"/>
                <a:cs typeface="Segoe UI" panose="020B0502040204020203" pitchFamily="34" charset="0"/>
              </a:defRPr>
            </a:lvl1pPr>
            <a:lvl2pPr marL="585921" indent="-225355">
              <a:buFont typeface="Arial" panose="020B0604020202020204" pitchFamily="34" charset="0"/>
              <a:buChar char="•"/>
              <a:defRPr sz="1262">
                <a:latin typeface="Segoe UI" panose="020B0502040204020203" pitchFamily="34" charset="0"/>
                <a:cs typeface="Segoe UI" panose="020B0502040204020203" pitchFamily="34" charset="0"/>
              </a:defRPr>
            </a:lvl2pPr>
            <a:lvl3pPr marL="946486" indent="-225355">
              <a:buFont typeface="Arial" panose="020B0604020202020204" pitchFamily="34" charset="0"/>
              <a:buChar char="•"/>
              <a:defRPr sz="1262">
                <a:latin typeface="Segoe UI" panose="020B0502040204020203" pitchFamily="34" charset="0"/>
                <a:cs typeface="Segoe UI" panose="020B0502040204020203" pitchFamily="34" charset="0"/>
              </a:defRPr>
            </a:lvl3pPr>
            <a:lvl4pPr marL="1307054" indent="-225355">
              <a:buFont typeface="Arial" panose="020B0604020202020204" pitchFamily="34" charset="0"/>
              <a:buChar char="•"/>
              <a:defRPr sz="1262">
                <a:latin typeface="Segoe UI" panose="020B0502040204020203" pitchFamily="34" charset="0"/>
                <a:cs typeface="Segoe UI" panose="020B0502040204020203" pitchFamily="34" charset="0"/>
              </a:defRPr>
            </a:lvl4pPr>
            <a:lvl5pPr marL="1667620" indent="-225355">
              <a:buFont typeface="Arial" panose="020B0604020202020204" pitchFamily="34" charset="0"/>
              <a:buChar char="•"/>
              <a:defRPr sz="1262">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2" y="203949"/>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83" lvl="0" indent="-180283"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4" y="367372"/>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744107807"/>
      </p:ext>
    </p:extLst>
  </p:cSld>
  <p:clrMapOvr>
    <a:masterClrMapping/>
  </p:clrMapOvr>
  <p:extLst>
    <p:ext uri="{DCECCB84-F9BA-43D5-87BE-67443E8EF086}">
      <p15:sldGuideLst xmlns:p15="http://schemas.microsoft.com/office/powerpoint/2012/main">
        <p15:guide id="1" pos="601">
          <p15:clr>
            <a:srgbClr val="FBAE40"/>
          </p15:clr>
        </p15:guide>
        <p15:guide id="2" pos="7081">
          <p15:clr>
            <a:srgbClr val="FBAE40"/>
          </p15:clr>
        </p15:guide>
        <p15:guide id="3" pos="2880">
          <p15:clr>
            <a:srgbClr val="FBAE40"/>
          </p15:clr>
        </p15:guide>
        <p15:guide id="4" pos="5161">
          <p15:clr>
            <a:srgbClr val="FBAE40"/>
          </p15:clr>
        </p15:guide>
        <p15:guide id="5" pos="2521">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efault 1_Short Logo">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mj-lt"/>
            </a:endParaRPr>
          </a:p>
        </p:txBody>
      </p:sp>
      <p:pic>
        <p:nvPicPr>
          <p:cNvPr id="9" name="Picture 8">
            <a:extLst>
              <a:ext uri="{FF2B5EF4-FFF2-40B4-BE49-F238E27FC236}">
                <a16:creationId xmlns:a16="http://schemas.microsoft.com/office/drawing/2014/main" id="{44B7C244-11B9-EF5C-0843-7D44C38778F4}"/>
              </a:ext>
            </a:extLst>
          </p:cNvPr>
          <p:cNvPicPr>
            <a:picLocks noChangeAspect="1"/>
          </p:cNvPicPr>
          <p:nvPr userDrawn="1"/>
        </p:nvPicPr>
        <p:blipFill rotWithShape="1">
          <a:blip r:embed="rId2"/>
          <a:srcRect r="64639"/>
          <a:stretch/>
        </p:blipFill>
        <p:spPr>
          <a:xfrm>
            <a:off x="11731566" y="6387711"/>
            <a:ext cx="345641" cy="315017"/>
          </a:xfrm>
          <a:prstGeom prst="rect">
            <a:avLst/>
          </a:prstGeom>
        </p:spPr>
      </p:pic>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4" y="990618"/>
            <a:ext cx="10847408" cy="4884224"/>
          </a:xfrm>
        </p:spPr>
        <p:txBody>
          <a:bodyPr>
            <a:normAutofit/>
          </a:bodyPr>
          <a:lstStyle>
            <a:lvl1pPr marL="0" indent="0">
              <a:buFontTx/>
              <a:buNone/>
              <a:defRPr sz="1262" b="0">
                <a:latin typeface="Segoe UI" panose="020B0502040204020203" pitchFamily="34" charset="0"/>
                <a:ea typeface="Open Sans" panose="020B0606030504020204" pitchFamily="34" charset="0"/>
                <a:cs typeface="Segoe UI" panose="020B0502040204020203" pitchFamily="34" charset="0"/>
              </a:defRPr>
            </a:lvl1pPr>
            <a:lvl2pPr marL="585921" indent="-225355">
              <a:buFont typeface="Arial" panose="020B0604020202020204" pitchFamily="34" charset="0"/>
              <a:buChar char="•"/>
              <a:defRPr sz="1262">
                <a:latin typeface="Segoe UI" panose="020B0502040204020203" pitchFamily="34" charset="0"/>
                <a:cs typeface="Segoe UI" panose="020B0502040204020203" pitchFamily="34" charset="0"/>
              </a:defRPr>
            </a:lvl2pPr>
            <a:lvl3pPr marL="946486" indent="-225355">
              <a:buFont typeface="Arial" panose="020B0604020202020204" pitchFamily="34" charset="0"/>
              <a:buChar char="•"/>
              <a:defRPr sz="1262">
                <a:latin typeface="Segoe UI" panose="020B0502040204020203" pitchFamily="34" charset="0"/>
                <a:cs typeface="Segoe UI" panose="020B0502040204020203" pitchFamily="34" charset="0"/>
              </a:defRPr>
            </a:lvl3pPr>
            <a:lvl4pPr marL="1307054" indent="-225355">
              <a:buFont typeface="Arial" panose="020B0604020202020204" pitchFamily="34" charset="0"/>
              <a:buChar char="•"/>
              <a:defRPr sz="1262">
                <a:latin typeface="Segoe UI" panose="020B0502040204020203" pitchFamily="34" charset="0"/>
                <a:cs typeface="Segoe UI" panose="020B0502040204020203" pitchFamily="34" charset="0"/>
              </a:defRPr>
            </a:lvl4pPr>
            <a:lvl5pPr marL="1667620" indent="-225355">
              <a:buFont typeface="Arial" panose="020B0604020202020204" pitchFamily="34" charset="0"/>
              <a:buChar char="•"/>
              <a:defRPr sz="1262">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2" y="203949"/>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83" lvl="0" indent="-180283"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4" y="367372"/>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095813246"/>
      </p:ext>
    </p:extLst>
  </p:cSld>
  <p:clrMapOvr>
    <a:masterClrMapping/>
  </p:clrMapOvr>
  <p:extLst>
    <p:ext uri="{DCECCB84-F9BA-43D5-87BE-67443E8EF086}">
      <p15:sldGuideLst xmlns:p15="http://schemas.microsoft.com/office/powerpoint/2012/main">
        <p15:guide id="1" pos="601">
          <p15:clr>
            <a:srgbClr val="FBAE40"/>
          </p15:clr>
        </p15:guide>
        <p15:guide id="2" pos="7081">
          <p15:clr>
            <a:srgbClr val="FBAE40"/>
          </p15:clr>
        </p15:guide>
        <p15:guide id="3" pos="2880">
          <p15:clr>
            <a:srgbClr val="FBAE40"/>
          </p15:clr>
        </p15:guide>
        <p15:guide id="4" pos="5161">
          <p15:clr>
            <a:srgbClr val="FBAE40"/>
          </p15:clr>
        </p15:guide>
        <p15:guide id="5" pos="2521">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efaul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mj-lt"/>
            </a:endParaRPr>
          </a:p>
        </p:txBody>
      </p:sp>
      <p:sp>
        <p:nvSpPr>
          <p:cNvPr id="12" name="Text Placeholder 10"/>
          <p:cNvSpPr>
            <a:spLocks noGrp="1"/>
          </p:cNvSpPr>
          <p:nvPr>
            <p:ph type="body" sz="quarter" idx="14"/>
          </p:nvPr>
        </p:nvSpPr>
        <p:spPr>
          <a:xfrm>
            <a:off x="328594" y="1564191"/>
            <a:ext cx="10847408" cy="4778420"/>
          </a:xfrm>
        </p:spPr>
        <p:txBody>
          <a:bodyPr>
            <a:normAutofit/>
          </a:bodyPr>
          <a:lstStyle>
            <a:lvl1pPr marL="0" indent="0">
              <a:buFontTx/>
              <a:buNone/>
              <a:defRPr sz="1200" b="0">
                <a:latin typeface="Segoe UI" panose="020B0502040204020203" pitchFamily="34" charset="0"/>
                <a:ea typeface="Open Sans" panose="020B0606030504020204" pitchFamily="34" charset="0"/>
                <a:cs typeface="Segoe UI" panose="020B0502040204020203" pitchFamily="34" charset="0"/>
              </a:defRPr>
            </a:lvl1pPr>
            <a:lvl2pPr marL="585921" indent="-225355">
              <a:buFont typeface="Arial" panose="020B0604020202020204" pitchFamily="34" charset="0"/>
              <a:buChar char="•"/>
              <a:defRPr sz="1200">
                <a:latin typeface="Segoe UI" panose="020B0502040204020203" pitchFamily="34" charset="0"/>
                <a:cs typeface="Segoe UI" panose="020B0502040204020203" pitchFamily="34" charset="0"/>
              </a:defRPr>
            </a:lvl2pPr>
            <a:lvl3pPr marL="946486" indent="-225355">
              <a:buFont typeface="Arial" panose="020B0604020202020204" pitchFamily="34" charset="0"/>
              <a:buChar char="•"/>
              <a:defRPr sz="1200">
                <a:latin typeface="Segoe UI" panose="020B0502040204020203" pitchFamily="34" charset="0"/>
                <a:cs typeface="Segoe UI" panose="020B0502040204020203" pitchFamily="34" charset="0"/>
              </a:defRPr>
            </a:lvl3pPr>
            <a:lvl4pPr marL="1307054" indent="-225355">
              <a:buFont typeface="Arial" panose="020B0604020202020204" pitchFamily="34" charset="0"/>
              <a:buChar char="•"/>
              <a:defRPr sz="1200">
                <a:latin typeface="Segoe UI" panose="020B0502040204020203" pitchFamily="34" charset="0"/>
                <a:cs typeface="Segoe UI" panose="020B0502040204020203" pitchFamily="34" charset="0"/>
              </a:defRPr>
            </a:lvl4pPr>
            <a:lvl5pPr marL="1667620" indent="-225355">
              <a:buFont typeface="Arial" panose="020B0604020202020204" pitchFamily="34" charset="0"/>
              <a:buChar char="•"/>
              <a:defRPr sz="12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2" y="203949"/>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83" lvl="0" indent="-180283"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4" y="367372"/>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1" y="922631"/>
            <a:ext cx="8981122" cy="548957"/>
          </a:xfrm>
        </p:spPr>
        <p:txBody>
          <a:bodyPr>
            <a:normAutofit/>
          </a:bodyPr>
          <a:lstStyle>
            <a:lvl1pPr marL="0" indent="0">
              <a:buNone/>
              <a:defRPr sz="1401"/>
            </a:lvl1pPr>
          </a:lstStyle>
          <a:p>
            <a:pPr lvl="0"/>
            <a:r>
              <a:rPr lang="en-US"/>
              <a:t>Click to edit Master text styles</a:t>
            </a:r>
          </a:p>
        </p:txBody>
      </p:sp>
      <p:pic>
        <p:nvPicPr>
          <p:cNvPr id="3" name="Picture 2">
            <a:extLst>
              <a:ext uri="{FF2B5EF4-FFF2-40B4-BE49-F238E27FC236}">
                <a16:creationId xmlns:a16="http://schemas.microsoft.com/office/drawing/2014/main" id="{6FEB1DC1-E230-3FCC-0D07-F2CE5406F7F5}"/>
              </a:ext>
            </a:extLst>
          </p:cNvPr>
          <p:cNvPicPr>
            <a:picLocks noChangeAspect="1"/>
          </p:cNvPicPr>
          <p:nvPr userDrawn="1"/>
        </p:nvPicPr>
        <p:blipFill>
          <a:blip r:embed="rId2"/>
          <a:stretch>
            <a:fillRect/>
          </a:stretch>
        </p:blipFill>
        <p:spPr>
          <a:xfrm>
            <a:off x="11038839" y="6387711"/>
            <a:ext cx="977463" cy="315017"/>
          </a:xfrm>
          <a:prstGeom prst="rect">
            <a:avLst/>
          </a:prstGeom>
        </p:spPr>
      </p:pic>
      <p:sp>
        <p:nvSpPr>
          <p:cNvPr id="4" name="TextBox 3">
            <a:extLst>
              <a:ext uri="{FF2B5EF4-FFF2-40B4-BE49-F238E27FC236}">
                <a16:creationId xmlns:a16="http://schemas.microsoft.com/office/drawing/2014/main" id="{5895C03A-C6C5-B837-CDE9-870D899DFB67}"/>
              </a:ext>
            </a:extLst>
          </p:cNvPr>
          <p:cNvSpPr txBox="1"/>
          <p:nvPr userDrawn="1"/>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Tree>
    <p:extLst>
      <p:ext uri="{BB962C8B-B14F-4D97-AF65-F5344CB8AC3E}">
        <p14:creationId xmlns:p14="http://schemas.microsoft.com/office/powerpoint/2010/main" val="1357753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efault 2_Short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mj-lt"/>
            </a:endParaRPr>
          </a:p>
        </p:txBody>
      </p:sp>
      <p:sp>
        <p:nvSpPr>
          <p:cNvPr id="12" name="Text Placeholder 10"/>
          <p:cNvSpPr>
            <a:spLocks noGrp="1"/>
          </p:cNvSpPr>
          <p:nvPr>
            <p:ph type="body" sz="quarter" idx="14"/>
          </p:nvPr>
        </p:nvSpPr>
        <p:spPr>
          <a:xfrm>
            <a:off x="328594" y="1564191"/>
            <a:ext cx="10847408" cy="4778420"/>
          </a:xfrm>
        </p:spPr>
        <p:txBody>
          <a:bodyPr>
            <a:normAutofit/>
          </a:bodyPr>
          <a:lstStyle>
            <a:lvl1pPr marL="0" indent="0">
              <a:buFontTx/>
              <a:buNone/>
              <a:defRPr sz="1200" b="0">
                <a:latin typeface="Segoe UI" panose="020B0502040204020203" pitchFamily="34" charset="0"/>
                <a:ea typeface="Open Sans" panose="020B0606030504020204" pitchFamily="34" charset="0"/>
                <a:cs typeface="Segoe UI" panose="020B0502040204020203" pitchFamily="34" charset="0"/>
              </a:defRPr>
            </a:lvl1pPr>
            <a:lvl2pPr marL="585921" indent="-225355">
              <a:buFont typeface="Arial" panose="020B0604020202020204" pitchFamily="34" charset="0"/>
              <a:buChar char="•"/>
              <a:defRPr sz="1200">
                <a:latin typeface="Segoe UI" panose="020B0502040204020203" pitchFamily="34" charset="0"/>
                <a:cs typeface="Segoe UI" panose="020B0502040204020203" pitchFamily="34" charset="0"/>
              </a:defRPr>
            </a:lvl2pPr>
            <a:lvl3pPr marL="946486" indent="-225355">
              <a:buFont typeface="Arial" panose="020B0604020202020204" pitchFamily="34" charset="0"/>
              <a:buChar char="•"/>
              <a:defRPr sz="1200">
                <a:latin typeface="Segoe UI" panose="020B0502040204020203" pitchFamily="34" charset="0"/>
                <a:cs typeface="Segoe UI" panose="020B0502040204020203" pitchFamily="34" charset="0"/>
              </a:defRPr>
            </a:lvl3pPr>
            <a:lvl4pPr marL="1307054" indent="-225355">
              <a:buFont typeface="Arial" panose="020B0604020202020204" pitchFamily="34" charset="0"/>
              <a:buChar char="•"/>
              <a:defRPr sz="1200">
                <a:latin typeface="Segoe UI" panose="020B0502040204020203" pitchFamily="34" charset="0"/>
                <a:cs typeface="Segoe UI" panose="020B0502040204020203" pitchFamily="34" charset="0"/>
              </a:defRPr>
            </a:lvl4pPr>
            <a:lvl5pPr marL="1667620" indent="-225355">
              <a:buFont typeface="Arial" panose="020B0604020202020204" pitchFamily="34" charset="0"/>
              <a:buChar char="•"/>
              <a:defRPr sz="12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2" y="203949"/>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83" lvl="0" indent="-180283"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4" y="367372"/>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1" y="922631"/>
            <a:ext cx="8981122" cy="548957"/>
          </a:xfrm>
        </p:spPr>
        <p:txBody>
          <a:bodyPr>
            <a:normAutofit/>
          </a:bodyPr>
          <a:lstStyle>
            <a:lvl1pPr marL="0" indent="0">
              <a:buNone/>
              <a:defRPr sz="1401"/>
            </a:lvl1pPr>
          </a:lstStyle>
          <a:p>
            <a:pPr lvl="0"/>
            <a:r>
              <a:rPr lang="en-US"/>
              <a:t>Click to edit Master text styles</a:t>
            </a:r>
          </a:p>
        </p:txBody>
      </p:sp>
      <p:sp>
        <p:nvSpPr>
          <p:cNvPr id="4" name="TextBox 3">
            <a:extLst>
              <a:ext uri="{FF2B5EF4-FFF2-40B4-BE49-F238E27FC236}">
                <a16:creationId xmlns:a16="http://schemas.microsoft.com/office/drawing/2014/main" id="{5895C03A-C6C5-B837-CDE9-870D899DFB67}"/>
              </a:ext>
            </a:extLst>
          </p:cNvPr>
          <p:cNvSpPr txBox="1"/>
          <p:nvPr userDrawn="1"/>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pic>
        <p:nvPicPr>
          <p:cNvPr id="6" name="Picture 5">
            <a:extLst>
              <a:ext uri="{FF2B5EF4-FFF2-40B4-BE49-F238E27FC236}">
                <a16:creationId xmlns:a16="http://schemas.microsoft.com/office/drawing/2014/main" id="{EDA4A8B2-D0FA-4704-4DC9-48343BE8657C}"/>
              </a:ext>
            </a:extLst>
          </p:cNvPr>
          <p:cNvPicPr>
            <a:picLocks noChangeAspect="1"/>
          </p:cNvPicPr>
          <p:nvPr userDrawn="1"/>
        </p:nvPicPr>
        <p:blipFill rotWithShape="1">
          <a:blip r:embed="rId2"/>
          <a:srcRect r="64639"/>
          <a:stretch/>
        </p:blipFill>
        <p:spPr>
          <a:xfrm>
            <a:off x="11731566" y="6387711"/>
            <a:ext cx="345641" cy="315017"/>
          </a:xfrm>
          <a:prstGeom prst="rect">
            <a:avLst/>
          </a:prstGeom>
        </p:spPr>
      </p:pic>
    </p:spTree>
    <p:extLst>
      <p:ext uri="{BB962C8B-B14F-4D97-AF65-F5344CB8AC3E}">
        <p14:creationId xmlns:p14="http://schemas.microsoft.com/office/powerpoint/2010/main" val="34782833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219006858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a:solidFill>
            <a:srgbClr val="1B4388"/>
          </a:solidFill>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rgbClr val="1B4388"/>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8FAD7C6-D8E8-4F48-3736-AC43115E7B7C}"/>
              </a:ext>
            </a:extLst>
          </p:cNvPr>
          <p:cNvSpPr txBox="1"/>
          <p:nvPr userDrawn="1"/>
        </p:nvSpPr>
        <p:spPr>
          <a:xfrm>
            <a:off x="60325" y="6435745"/>
            <a:ext cx="546100" cy="276999"/>
          </a:xfrm>
          <a:prstGeom prst="rect">
            <a:avLst/>
          </a:prstGeom>
          <a:noFill/>
        </p:spPr>
        <p:txBody>
          <a:bodyPr wrap="square" rtlCol="0">
            <a:spAutoFit/>
          </a:bodyPr>
          <a:lstStyle/>
          <a:p>
            <a:fld id="{69ED933B-A7CD-470B-AE21-D4AB51555875}" type="slidenum">
              <a:rPr lang="en-US" sz="1200" b="0" smtClean="0"/>
              <a:t>‹#›</a:t>
            </a:fld>
            <a:endParaRPr lang="en-US" sz="1200" b="0"/>
          </a:p>
        </p:txBody>
      </p:sp>
    </p:spTree>
    <p:extLst>
      <p:ext uri="{BB962C8B-B14F-4D97-AF65-F5344CB8AC3E}">
        <p14:creationId xmlns:p14="http://schemas.microsoft.com/office/powerpoint/2010/main" val="2211492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F819255D-5501-9FF8-1E03-5C2A34165456}"/>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3" name="Rectangle 2">
            <a:extLst>
              <a:ext uri="{FF2B5EF4-FFF2-40B4-BE49-F238E27FC236}">
                <a16:creationId xmlns:a16="http://schemas.microsoft.com/office/drawing/2014/main" id="{CED2D97F-B032-2B30-D87A-D7D8604ECD86}"/>
              </a:ext>
            </a:extLst>
          </p:cNvPr>
          <p:cNvSpPr/>
          <p:nvPr userDrawn="1"/>
        </p:nvSpPr>
        <p:spPr>
          <a:xfrm>
            <a:off x="964023" y="1526283"/>
            <a:ext cx="1680347" cy="74926"/>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Demi"/>
              <a:ea typeface="+mn-ea"/>
              <a:cs typeface="+mn-cs"/>
            </a:endParaRPr>
          </a:p>
        </p:txBody>
      </p:sp>
      <p:sp>
        <p:nvSpPr>
          <p:cNvPr id="4" name="TextBox 3">
            <a:extLst>
              <a:ext uri="{FF2B5EF4-FFF2-40B4-BE49-F238E27FC236}">
                <a16:creationId xmlns:a16="http://schemas.microsoft.com/office/drawing/2014/main" id="{FFDF2173-2A91-EC3D-195A-83C7104AE079}"/>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Tree>
    <p:extLst>
      <p:ext uri="{BB962C8B-B14F-4D97-AF65-F5344CB8AC3E}">
        <p14:creationId xmlns:p14="http://schemas.microsoft.com/office/powerpoint/2010/main" val="188159855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cxnSp>
        <p:nvCxnSpPr>
          <p:cNvPr id="3" name="Straight Connector 2">
            <a:extLst>
              <a:ext uri="{FF2B5EF4-FFF2-40B4-BE49-F238E27FC236}">
                <a16:creationId xmlns:a16="http://schemas.microsoft.com/office/drawing/2014/main" id="{8ED2577E-0E41-6FFD-4283-2B421DDC07D0}"/>
              </a:ext>
            </a:extLst>
          </p:cNvPr>
          <p:cNvCxnSpPr>
            <a:cxnSpLocks/>
          </p:cNvCxnSpPr>
          <p:nvPr userDrawn="1"/>
        </p:nvCxnSpPr>
        <p:spPr>
          <a:xfrm>
            <a:off x="9066711" y="4246123"/>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5" name="Text Placeholder 29">
            <a:extLst>
              <a:ext uri="{FF2B5EF4-FFF2-40B4-BE49-F238E27FC236}">
                <a16:creationId xmlns:a16="http://schemas.microsoft.com/office/drawing/2014/main" id="{9796126E-EE7F-3E68-94CC-91CEE2F5059A}"/>
              </a:ext>
            </a:extLst>
          </p:cNvPr>
          <p:cNvSpPr>
            <a:spLocks noGrp="1"/>
          </p:cNvSpPr>
          <p:nvPr>
            <p:ph type="body" sz="quarter" idx="25"/>
          </p:nvPr>
        </p:nvSpPr>
        <p:spPr>
          <a:xfrm>
            <a:off x="9066710" y="5125311"/>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9" name="Text Placeholder 29">
            <a:extLst>
              <a:ext uri="{FF2B5EF4-FFF2-40B4-BE49-F238E27FC236}">
                <a16:creationId xmlns:a16="http://schemas.microsoft.com/office/drawing/2014/main" id="{DE716A0B-8E2F-2DA0-1EBD-182936A36BE0}"/>
              </a:ext>
            </a:extLst>
          </p:cNvPr>
          <p:cNvSpPr>
            <a:spLocks noGrp="1"/>
          </p:cNvSpPr>
          <p:nvPr>
            <p:ph type="body" sz="quarter" idx="26"/>
          </p:nvPr>
        </p:nvSpPr>
        <p:spPr>
          <a:xfrm>
            <a:off x="9066710" y="4516815"/>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spTree>
    <p:extLst>
      <p:ext uri="{BB962C8B-B14F-4D97-AF65-F5344CB8AC3E}">
        <p14:creationId xmlns:p14="http://schemas.microsoft.com/office/powerpoint/2010/main" val="37306672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2" name="TextBox 1">
            <a:extLst>
              <a:ext uri="{FF2B5EF4-FFF2-40B4-BE49-F238E27FC236}">
                <a16:creationId xmlns:a16="http://schemas.microsoft.com/office/drawing/2014/main" id="{FFE02B81-8D22-EF38-5890-2A2A61FA4563}"/>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Tree>
    <p:extLst>
      <p:ext uri="{BB962C8B-B14F-4D97-AF65-F5344CB8AC3E}">
        <p14:creationId xmlns:p14="http://schemas.microsoft.com/office/powerpoint/2010/main" val="33535177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 name="Picture 3">
            <a:extLst>
              <a:ext uri="{FF2B5EF4-FFF2-40B4-BE49-F238E27FC236}">
                <a16:creationId xmlns:a16="http://schemas.microsoft.com/office/drawing/2014/main" id="{0159B76D-F793-BD75-2C67-41FA808786C8}"/>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3" name="TextBox 2">
            <a:extLst>
              <a:ext uri="{FF2B5EF4-FFF2-40B4-BE49-F238E27FC236}">
                <a16:creationId xmlns:a16="http://schemas.microsoft.com/office/drawing/2014/main" id="{446143E5-6E9C-ED61-ABE7-9CF61695BA11}"/>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Tree>
    <p:extLst>
      <p:ext uri="{BB962C8B-B14F-4D97-AF65-F5344CB8AC3E}">
        <p14:creationId xmlns:p14="http://schemas.microsoft.com/office/powerpoint/2010/main" val="302709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1"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3" y="1"/>
            <a:ext cx="3918883"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7" name="Picture 6">
            <a:extLst>
              <a:ext uri="{FF2B5EF4-FFF2-40B4-BE49-F238E27FC236}">
                <a16:creationId xmlns:a16="http://schemas.microsoft.com/office/drawing/2014/main" id="{0A7967C6-4007-71C4-D957-48642C32CA73}"/>
              </a:ext>
            </a:extLst>
          </p:cNvPr>
          <p:cNvPicPr>
            <a:picLocks noChangeAspect="1"/>
          </p:cNvPicPr>
          <p:nvPr userDrawn="1"/>
        </p:nvPicPr>
        <p:blipFill>
          <a:blip r:embed="rId2"/>
          <a:stretch>
            <a:fillRect/>
          </a:stretch>
        </p:blipFill>
        <p:spPr>
          <a:xfrm>
            <a:off x="11038839" y="6387710"/>
            <a:ext cx="977463" cy="315017"/>
          </a:xfrm>
          <a:prstGeom prst="rect">
            <a:avLst/>
          </a:prstGeom>
        </p:spPr>
      </p:pic>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8" y="3205175"/>
            <a:ext cx="4684990" cy="826999"/>
          </a:xfrm>
        </p:spPr>
        <p:txBody>
          <a:bodyPr>
            <a:normAutofit fontScale="90000"/>
          </a:bodyPr>
          <a:lstStyle/>
          <a:p>
            <a:r>
              <a:rPr lang="en-US">
                <a:solidFill>
                  <a:schemeClr val="tx1"/>
                </a:solidFill>
              </a:rPr>
              <a:t>Click to edit Master title style</a:t>
            </a:r>
          </a:p>
        </p:txBody>
      </p:sp>
      <p:sp>
        <p:nvSpPr>
          <p:cNvPr id="2" name="Google Shape;11;p1">
            <a:extLst>
              <a:ext uri="{FF2B5EF4-FFF2-40B4-BE49-F238E27FC236}">
                <a16:creationId xmlns:a16="http://schemas.microsoft.com/office/drawing/2014/main" id="{8E94E012-1B69-C892-F8D4-2FBC7D47B90C}"/>
              </a:ext>
            </a:extLst>
          </p:cNvPr>
          <p:cNvSpPr txBox="1"/>
          <p:nvPr userDrawn="1"/>
        </p:nvSpPr>
        <p:spPr>
          <a:xfrm>
            <a:off x="9880030" y="0"/>
            <a:ext cx="2311971" cy="196185"/>
          </a:xfrm>
          <a:prstGeom prst="rect">
            <a:avLst/>
          </a:prstGeom>
          <a:noFill/>
          <a:ln>
            <a:noFill/>
          </a:ln>
        </p:spPr>
        <p:txBody>
          <a:bodyPr spcFirstLastPara="1" wrap="square" lIns="68569" tIns="68569" rIns="68569" bIns="68569" anchor="t" anchorCtr="0">
            <a:spAutoFit/>
          </a:bodyPr>
          <a:lstStyle/>
          <a:p>
            <a:pPr marL="0" lvl="0" indent="0" algn="r" rtl="0">
              <a:spcBef>
                <a:spcPts val="0"/>
              </a:spcBef>
              <a:spcAft>
                <a:spcPts val="0"/>
              </a:spcAft>
              <a:buNone/>
            </a:pPr>
            <a:r>
              <a:rPr lang="en" sz="375" b="1">
                <a:solidFill>
                  <a:srgbClr val="DC3545"/>
                </a:solidFill>
                <a:latin typeface="+mn-lt"/>
                <a:ea typeface="Roboto"/>
                <a:cs typeface="Arial" panose="020B0604020202020204" pitchFamily="34" charset="0"/>
                <a:sym typeface="Roboto"/>
              </a:rPr>
              <a:t>CONFIDENTIAL WORKING PAPERS OF THE GOVERNOR</a:t>
            </a:r>
            <a:endParaRPr sz="37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27772983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1"/>
        </a:solidFill>
        <a:effectLst/>
      </p:bgPr>
    </p:bg>
    <p:spTree>
      <p:nvGrpSpPr>
        <p:cNvPr id="1" name=""/>
        <p:cNvGrpSpPr/>
        <p:nvPr/>
      </p:nvGrpSpPr>
      <p:grpSpPr>
        <a:xfrm>
          <a:off x="0" y="0"/>
          <a:ext cx="0" cy="0"/>
          <a:chOff x="0" y="0"/>
          <a:chExt cx="0" cy="0"/>
        </a:xfrm>
      </p:grpSpPr>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6105953" cy="725292"/>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a:grpSpLocks noChangeAspect="1"/>
          </p:cNvGrpSpPr>
          <p:nvPr userDrawn="1"/>
        </p:nvGrpSpPr>
        <p:grpSpPr>
          <a:xfrm>
            <a:off x="7661667" y="0"/>
            <a:ext cx="4530333" cy="2514600"/>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220307"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p>
        </p:txBody>
      </p:sp>
      <p:pic>
        <p:nvPicPr>
          <p:cNvPr id="3" name="Picture 2">
            <a:extLst>
              <a:ext uri="{FF2B5EF4-FFF2-40B4-BE49-F238E27FC236}">
                <a16:creationId xmlns:a16="http://schemas.microsoft.com/office/drawing/2014/main" id="{47E8AC3B-D55D-D32C-4F59-53D251B79280}"/>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4" name="TextBox 3">
            <a:extLst>
              <a:ext uri="{FF2B5EF4-FFF2-40B4-BE49-F238E27FC236}">
                <a16:creationId xmlns:a16="http://schemas.microsoft.com/office/drawing/2014/main" id="{C234EE0B-DFAF-9395-4B2E-34E8D7F2183D}"/>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Tree>
    <p:extLst>
      <p:ext uri="{BB962C8B-B14F-4D97-AF65-F5344CB8AC3E}">
        <p14:creationId xmlns:p14="http://schemas.microsoft.com/office/powerpoint/2010/main" val="13168208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0"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2" y="1"/>
            <a:ext cx="3918883"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7" name="Picture 6">
            <a:extLst>
              <a:ext uri="{FF2B5EF4-FFF2-40B4-BE49-F238E27FC236}">
                <a16:creationId xmlns:a16="http://schemas.microsoft.com/office/drawing/2014/main" id="{0A7967C6-4007-71C4-D957-48642C32CA73}"/>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7" y="3205174"/>
            <a:ext cx="4684990" cy="826999"/>
          </a:xfrm>
        </p:spPr>
        <p:txBody>
          <a:bodyPr>
            <a:normAutofit fontScale="90000"/>
          </a:bodyPr>
          <a:lstStyle/>
          <a:p>
            <a:r>
              <a:rPr lang="en-US">
                <a:solidFill>
                  <a:schemeClr val="tx1"/>
                </a:solidFill>
              </a:rPr>
              <a:t>Click to edit Master title style</a:t>
            </a:r>
          </a:p>
        </p:txBody>
      </p:sp>
    </p:spTree>
    <p:extLst>
      <p:ext uri="{BB962C8B-B14F-4D97-AF65-F5344CB8AC3E}">
        <p14:creationId xmlns:p14="http://schemas.microsoft.com/office/powerpoint/2010/main" val="3382165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ransition No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0"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2" y="1"/>
            <a:ext cx="3918883"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7" y="3205174"/>
            <a:ext cx="4684990" cy="826999"/>
          </a:xfrm>
        </p:spPr>
        <p:txBody>
          <a:bodyPr>
            <a:normAutofit fontScale="90000"/>
          </a:bodyPr>
          <a:lstStyle/>
          <a:p>
            <a:r>
              <a:rPr lang="en-US">
                <a:solidFill>
                  <a:schemeClr val="tx1"/>
                </a:solidFill>
              </a:rPr>
              <a:t>Click to edit Master title style</a:t>
            </a:r>
          </a:p>
        </p:txBody>
      </p:sp>
    </p:spTree>
    <p:extLst>
      <p:ext uri="{BB962C8B-B14F-4D97-AF65-F5344CB8AC3E}">
        <p14:creationId xmlns:p14="http://schemas.microsoft.com/office/powerpoint/2010/main" val="39248300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efault 1">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9" name="Picture 8">
            <a:extLst>
              <a:ext uri="{FF2B5EF4-FFF2-40B4-BE49-F238E27FC236}">
                <a16:creationId xmlns:a16="http://schemas.microsoft.com/office/drawing/2014/main" id="{44B7C244-11B9-EF5C-0843-7D44C38778F4}"/>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3" y="990618"/>
            <a:ext cx="10847408" cy="4884224"/>
          </a:xfrm>
        </p:spPr>
        <p:txBody>
          <a:bodyPr>
            <a:normAutofit/>
          </a:bodyPr>
          <a:lstStyle>
            <a:lvl1pPr marL="0" indent="0">
              <a:buFontTx/>
              <a:buNone/>
              <a:defRPr sz="1262"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62">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62">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62">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62">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80059396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efault 1_Short Logo">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9" name="Picture 8">
            <a:extLst>
              <a:ext uri="{FF2B5EF4-FFF2-40B4-BE49-F238E27FC236}">
                <a16:creationId xmlns:a16="http://schemas.microsoft.com/office/drawing/2014/main" id="{44B7C244-11B9-EF5C-0843-7D44C38778F4}"/>
              </a:ext>
            </a:extLst>
          </p:cNvPr>
          <p:cNvPicPr>
            <a:picLocks noChangeAspect="1"/>
          </p:cNvPicPr>
          <p:nvPr userDrawn="1"/>
        </p:nvPicPr>
        <p:blipFill rotWithShape="1">
          <a:blip r:embed="rId2"/>
          <a:srcRect r="64639"/>
          <a:stretch/>
        </p:blipFill>
        <p:spPr>
          <a:xfrm>
            <a:off x="11731566" y="6387709"/>
            <a:ext cx="345640" cy="315017"/>
          </a:xfrm>
          <a:prstGeom prst="rect">
            <a:avLst/>
          </a:prstGeom>
        </p:spPr>
      </p:pic>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3" y="990618"/>
            <a:ext cx="10847408" cy="4884224"/>
          </a:xfrm>
        </p:spPr>
        <p:txBody>
          <a:bodyPr>
            <a:normAutofit/>
          </a:bodyPr>
          <a:lstStyle>
            <a:lvl1pPr marL="0" indent="0">
              <a:buFontTx/>
              <a:buNone/>
              <a:defRPr sz="1262"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62">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62">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62">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62">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17462797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efaul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 Placeholder 10"/>
          <p:cNvSpPr>
            <a:spLocks noGrp="1"/>
          </p:cNvSpPr>
          <p:nvPr>
            <p:ph type="body" sz="quarter" idx="14"/>
          </p:nvPr>
        </p:nvSpPr>
        <p:spPr>
          <a:xfrm>
            <a:off x="328593" y="1564191"/>
            <a:ext cx="10847408" cy="4778420"/>
          </a:xfrm>
        </p:spPr>
        <p:txBody>
          <a:bodyPr>
            <a:normAutofit/>
          </a:bodyPr>
          <a:lstStyle>
            <a:lvl1pPr marL="0" indent="0">
              <a:buFontTx/>
              <a:buNone/>
              <a:defRPr sz="1200"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00">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00">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00">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1" y="922629"/>
            <a:ext cx="8981122" cy="548957"/>
          </a:xfrm>
        </p:spPr>
        <p:txBody>
          <a:bodyPr>
            <a:normAutofit/>
          </a:bodyPr>
          <a:lstStyle>
            <a:lvl1pPr marL="0" indent="0">
              <a:buNone/>
              <a:defRPr sz="1400"/>
            </a:lvl1pPr>
          </a:lstStyle>
          <a:p>
            <a:pPr lvl="0"/>
            <a:r>
              <a:rPr lang="en-US"/>
              <a:t>Click to edit Master text styles</a:t>
            </a:r>
          </a:p>
        </p:txBody>
      </p:sp>
      <p:pic>
        <p:nvPicPr>
          <p:cNvPr id="3" name="Picture 2">
            <a:extLst>
              <a:ext uri="{FF2B5EF4-FFF2-40B4-BE49-F238E27FC236}">
                <a16:creationId xmlns:a16="http://schemas.microsoft.com/office/drawing/2014/main" id="{6FEB1DC1-E230-3FCC-0D07-F2CE5406F7F5}"/>
              </a:ext>
            </a:extLst>
          </p:cNvPr>
          <p:cNvPicPr>
            <a:picLocks noChangeAspect="1"/>
          </p:cNvPicPr>
          <p:nvPr userDrawn="1"/>
        </p:nvPicPr>
        <p:blipFill>
          <a:blip r:embed="rId2"/>
          <a:stretch>
            <a:fillRect/>
          </a:stretch>
        </p:blipFill>
        <p:spPr>
          <a:xfrm>
            <a:off x="11038838" y="6387709"/>
            <a:ext cx="977463" cy="315017"/>
          </a:xfrm>
          <a:prstGeom prst="rect">
            <a:avLst/>
          </a:prstGeom>
        </p:spPr>
      </p:pic>
      <p:sp>
        <p:nvSpPr>
          <p:cNvPr id="4" name="TextBox 3">
            <a:extLst>
              <a:ext uri="{FF2B5EF4-FFF2-40B4-BE49-F238E27FC236}">
                <a16:creationId xmlns:a16="http://schemas.microsoft.com/office/drawing/2014/main" id="{5895C03A-C6C5-B837-CDE9-870D899DFB67}"/>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spTree>
    <p:extLst>
      <p:ext uri="{BB962C8B-B14F-4D97-AF65-F5344CB8AC3E}">
        <p14:creationId xmlns:p14="http://schemas.microsoft.com/office/powerpoint/2010/main" val="20128765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efault 2_Short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4F7E94-E848-5830-F891-35A86CED0FA0}"/>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 Placeholder 10"/>
          <p:cNvSpPr>
            <a:spLocks noGrp="1"/>
          </p:cNvSpPr>
          <p:nvPr>
            <p:ph type="body" sz="quarter" idx="14"/>
          </p:nvPr>
        </p:nvSpPr>
        <p:spPr>
          <a:xfrm>
            <a:off x="328593" y="1564191"/>
            <a:ext cx="10847408" cy="4778420"/>
          </a:xfrm>
        </p:spPr>
        <p:txBody>
          <a:bodyPr>
            <a:normAutofit/>
          </a:bodyPr>
          <a:lstStyle>
            <a:lvl1pPr marL="0" indent="0">
              <a:buFontTx/>
              <a:buNone/>
              <a:defRPr sz="1200" b="0">
                <a:latin typeface="Segoe UI" panose="020B0502040204020203" pitchFamily="34" charset="0"/>
                <a:ea typeface="Open Sans" panose="020B0606030504020204" pitchFamily="34" charset="0"/>
                <a:cs typeface="Segoe UI" panose="020B0502040204020203" pitchFamily="34" charset="0"/>
              </a:defRPr>
            </a:lvl1pPr>
            <a:lvl2pPr marL="585906" indent="-225349">
              <a:buFont typeface="Arial" panose="020B0604020202020204" pitchFamily="34" charset="0"/>
              <a:buChar char="•"/>
              <a:defRPr sz="1200">
                <a:latin typeface="Segoe UI" panose="020B0502040204020203" pitchFamily="34" charset="0"/>
                <a:cs typeface="Segoe UI" panose="020B0502040204020203" pitchFamily="34" charset="0"/>
              </a:defRPr>
            </a:lvl2pPr>
            <a:lvl3pPr marL="946463" indent="-225349">
              <a:buFont typeface="Arial" panose="020B0604020202020204" pitchFamily="34" charset="0"/>
              <a:buChar char="•"/>
              <a:defRPr sz="1200">
                <a:latin typeface="Segoe UI" panose="020B0502040204020203" pitchFamily="34" charset="0"/>
                <a:cs typeface="Segoe UI" panose="020B0502040204020203" pitchFamily="34" charset="0"/>
              </a:defRPr>
            </a:lvl3pPr>
            <a:lvl4pPr marL="1307021" indent="-225349">
              <a:buFont typeface="Arial" panose="020B0604020202020204" pitchFamily="34" charset="0"/>
              <a:buChar char="•"/>
              <a:defRPr sz="1200">
                <a:latin typeface="Segoe UI" panose="020B0502040204020203" pitchFamily="34" charset="0"/>
                <a:cs typeface="Segoe UI" panose="020B0502040204020203" pitchFamily="34" charset="0"/>
              </a:defRPr>
            </a:lvl4pPr>
            <a:lvl5pPr marL="1667578" indent="-225349">
              <a:buFont typeface="Arial" panose="020B0604020202020204" pitchFamily="34" charset="0"/>
              <a:buChar char="•"/>
              <a:defRPr sz="1200">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Placeholder 10"/>
          <p:cNvSpPr>
            <a:spLocks noGrp="1"/>
          </p:cNvSpPr>
          <p:nvPr>
            <p:ph type="body" sz="quarter" idx="15"/>
          </p:nvPr>
        </p:nvSpPr>
        <p:spPr>
          <a:xfrm>
            <a:off x="328591" y="203947"/>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800" b="1"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80278" lvl="0" indent="-180278" eaLnBrk="0" hangingPunct="0"/>
            <a:r>
              <a:rPr lang="en-US"/>
              <a:t>Click to edit Master text styles</a:t>
            </a:r>
          </a:p>
        </p:txBody>
      </p:sp>
      <p:sp>
        <p:nvSpPr>
          <p:cNvPr id="2" name="Title 1">
            <a:extLst>
              <a:ext uri="{FF2B5EF4-FFF2-40B4-BE49-F238E27FC236}">
                <a16:creationId xmlns:a16="http://schemas.microsoft.com/office/drawing/2014/main" id="{D09E0A64-3341-4E6A-949B-C69E27AE3C7A}"/>
              </a:ext>
            </a:extLst>
          </p:cNvPr>
          <p:cNvSpPr>
            <a:spLocks noGrp="1"/>
          </p:cNvSpPr>
          <p:nvPr>
            <p:ph type="title"/>
          </p:nvPr>
        </p:nvSpPr>
        <p:spPr>
          <a:xfrm>
            <a:off x="328593" y="367370"/>
            <a:ext cx="10515600" cy="465425"/>
          </a:xfrm>
        </p:spPr>
        <p:txBody>
          <a:bodyPr>
            <a:normAutofit/>
          </a:bodyPr>
          <a:lstStyle>
            <a:lvl1pPr>
              <a:defRPr sz="24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F230BE6-4EA3-47C2-9120-989F2E43E57B}"/>
              </a:ext>
            </a:extLst>
          </p:cNvPr>
          <p:cNvSpPr>
            <a:spLocks noGrp="1"/>
          </p:cNvSpPr>
          <p:nvPr>
            <p:ph type="body" sz="quarter" idx="18"/>
          </p:nvPr>
        </p:nvSpPr>
        <p:spPr>
          <a:xfrm>
            <a:off x="328591" y="922629"/>
            <a:ext cx="8981122" cy="548957"/>
          </a:xfrm>
        </p:spPr>
        <p:txBody>
          <a:bodyPr>
            <a:normAutofit/>
          </a:bodyPr>
          <a:lstStyle>
            <a:lvl1pPr marL="0" indent="0">
              <a:buNone/>
              <a:defRPr sz="1400"/>
            </a:lvl1pPr>
          </a:lstStyle>
          <a:p>
            <a:pPr lvl="0"/>
            <a:r>
              <a:rPr lang="en-US"/>
              <a:t>Click to edit Master text styles</a:t>
            </a:r>
          </a:p>
        </p:txBody>
      </p:sp>
      <p:sp>
        <p:nvSpPr>
          <p:cNvPr id="4" name="TextBox 3">
            <a:extLst>
              <a:ext uri="{FF2B5EF4-FFF2-40B4-BE49-F238E27FC236}">
                <a16:creationId xmlns:a16="http://schemas.microsoft.com/office/drawing/2014/main" id="{5895C03A-C6C5-B837-CDE9-870D899DFB67}"/>
              </a:ext>
            </a:extLst>
          </p:cNvPr>
          <p:cNvSpPr txBox="1"/>
          <p:nvPr userDrawn="1"/>
        </p:nvSpPr>
        <p:spPr>
          <a:xfrm>
            <a:off x="60325" y="6425727"/>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a:t>
            </a:fld>
            <a:endParaRPr lang="en-US" sz="1200" b="0">
              <a:solidFill>
                <a:schemeClr val="bg1"/>
              </a:solidFill>
            </a:endParaRPr>
          </a:p>
        </p:txBody>
      </p:sp>
      <p:pic>
        <p:nvPicPr>
          <p:cNvPr id="6" name="Picture 5">
            <a:extLst>
              <a:ext uri="{FF2B5EF4-FFF2-40B4-BE49-F238E27FC236}">
                <a16:creationId xmlns:a16="http://schemas.microsoft.com/office/drawing/2014/main" id="{EDA4A8B2-D0FA-4704-4DC9-48343BE8657C}"/>
              </a:ext>
            </a:extLst>
          </p:cNvPr>
          <p:cNvPicPr>
            <a:picLocks noChangeAspect="1"/>
          </p:cNvPicPr>
          <p:nvPr userDrawn="1"/>
        </p:nvPicPr>
        <p:blipFill rotWithShape="1">
          <a:blip r:embed="rId2"/>
          <a:srcRect r="64639"/>
          <a:stretch/>
        </p:blipFill>
        <p:spPr>
          <a:xfrm>
            <a:off x="11731566" y="6387709"/>
            <a:ext cx="345640" cy="315017"/>
          </a:xfrm>
          <a:prstGeom prst="rect">
            <a:avLst/>
          </a:prstGeom>
        </p:spPr>
      </p:pic>
    </p:spTree>
    <p:extLst>
      <p:ext uri="{BB962C8B-B14F-4D97-AF65-F5344CB8AC3E}">
        <p14:creationId xmlns:p14="http://schemas.microsoft.com/office/powerpoint/2010/main" val="3941238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3" name="Picture 2">
            <a:extLst>
              <a:ext uri="{FF2B5EF4-FFF2-40B4-BE49-F238E27FC236}">
                <a16:creationId xmlns:a16="http://schemas.microsoft.com/office/drawing/2014/main" id="{3280FE43-7265-C8B1-DFEA-3A323D4050DA}"/>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384881387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a:solidFill>
            <a:srgbClr val="1B4388"/>
          </a:solidFill>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rgbClr val="1B4388"/>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D5B87B21-D972-F6F2-8870-8A765E8B83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7455" y="5646865"/>
            <a:ext cx="2941326" cy="947930"/>
          </a:xfrm>
          <a:prstGeom prst="rect">
            <a:avLst/>
          </a:prstGeom>
        </p:spPr>
      </p:pic>
    </p:spTree>
    <p:extLst>
      <p:ext uri="{BB962C8B-B14F-4D97-AF65-F5344CB8AC3E}">
        <p14:creationId xmlns:p14="http://schemas.microsoft.com/office/powerpoint/2010/main" val="20780580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a:xfrm>
            <a:off x="1494790" y="6332220"/>
            <a:ext cx="1497330" cy="247651"/>
          </a:xfrm>
          <a:prstGeom prst="rect">
            <a:avLst/>
          </a:prstGeom>
        </p:spPr>
        <p:txBody>
          <a:bodyPr/>
          <a:lstStyle/>
          <a:p>
            <a:endParaRPr lang="en-US" b="0"/>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a:extLst>
              <a:ext uri="{FF2B5EF4-FFF2-40B4-BE49-F238E27FC236}">
                <a16:creationId xmlns:a16="http://schemas.microsoft.com/office/drawing/2014/main" id="{9EA349B6-B2B7-9B86-C0FF-18CB214C00D0}"/>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204664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No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B326F-ECEA-3E11-2F57-D89D48F1BF76}"/>
              </a:ext>
            </a:extLst>
          </p:cNvPr>
          <p:cNvSpPr/>
          <p:nvPr userDrawn="1"/>
        </p:nvSpPr>
        <p:spPr>
          <a:xfrm>
            <a:off x="1"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ight Triangle 5">
            <a:extLst>
              <a:ext uri="{FF2B5EF4-FFF2-40B4-BE49-F238E27FC236}">
                <a16:creationId xmlns:a16="http://schemas.microsoft.com/office/drawing/2014/main" id="{D302E539-34AB-3C1A-A081-DD2544D57507}"/>
              </a:ext>
            </a:extLst>
          </p:cNvPr>
          <p:cNvSpPr/>
          <p:nvPr userDrawn="1"/>
        </p:nvSpPr>
        <p:spPr>
          <a:xfrm>
            <a:off x="5369673" y="1"/>
            <a:ext cx="3918883"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8" name="Title 14">
            <a:extLst>
              <a:ext uri="{FF2B5EF4-FFF2-40B4-BE49-F238E27FC236}">
                <a16:creationId xmlns:a16="http://schemas.microsoft.com/office/drawing/2014/main" id="{5F2B97BA-91F1-3E36-B4A2-8280BF574EFD}"/>
              </a:ext>
            </a:extLst>
          </p:cNvPr>
          <p:cNvSpPr>
            <a:spLocks noGrp="1"/>
          </p:cNvSpPr>
          <p:nvPr>
            <p:ph type="title"/>
          </p:nvPr>
        </p:nvSpPr>
        <p:spPr>
          <a:xfrm>
            <a:off x="283618" y="3205175"/>
            <a:ext cx="4684990" cy="826999"/>
          </a:xfrm>
        </p:spPr>
        <p:txBody>
          <a:bodyPr>
            <a:normAutofit fontScale="90000"/>
          </a:bodyPr>
          <a:lstStyle/>
          <a:p>
            <a:r>
              <a:rPr lang="en-US">
                <a:solidFill>
                  <a:schemeClr val="tx1"/>
                </a:solidFill>
              </a:rPr>
              <a:t>Click to edit Master title style</a:t>
            </a:r>
          </a:p>
        </p:txBody>
      </p:sp>
      <p:sp>
        <p:nvSpPr>
          <p:cNvPr id="2" name="Google Shape;11;p1">
            <a:extLst>
              <a:ext uri="{FF2B5EF4-FFF2-40B4-BE49-F238E27FC236}">
                <a16:creationId xmlns:a16="http://schemas.microsoft.com/office/drawing/2014/main" id="{C91C9CA4-2704-84D9-606E-BA407AE871A6}"/>
              </a:ext>
            </a:extLst>
          </p:cNvPr>
          <p:cNvSpPr txBox="1"/>
          <p:nvPr userDrawn="1"/>
        </p:nvSpPr>
        <p:spPr>
          <a:xfrm>
            <a:off x="9880030" y="0"/>
            <a:ext cx="2311971" cy="196185"/>
          </a:xfrm>
          <a:prstGeom prst="rect">
            <a:avLst/>
          </a:prstGeom>
          <a:noFill/>
          <a:ln>
            <a:noFill/>
          </a:ln>
        </p:spPr>
        <p:txBody>
          <a:bodyPr spcFirstLastPara="1" wrap="square" lIns="68569" tIns="68569" rIns="68569" bIns="68569" anchor="t" anchorCtr="0">
            <a:spAutoFit/>
          </a:bodyPr>
          <a:lstStyle/>
          <a:p>
            <a:pPr marL="0" lvl="0" indent="0" algn="r" rtl="0">
              <a:spcBef>
                <a:spcPts val="0"/>
              </a:spcBef>
              <a:spcAft>
                <a:spcPts val="0"/>
              </a:spcAft>
              <a:buNone/>
            </a:pPr>
            <a:r>
              <a:rPr lang="en" sz="375" b="1">
                <a:solidFill>
                  <a:srgbClr val="DC3545"/>
                </a:solidFill>
                <a:latin typeface="+mn-lt"/>
                <a:ea typeface="Roboto"/>
                <a:cs typeface="Arial" panose="020B0604020202020204" pitchFamily="34" charset="0"/>
                <a:sym typeface="Roboto"/>
              </a:rPr>
              <a:t>CONFIDENTIAL WORKING PAPERS OF THE GOVERNOR</a:t>
            </a:r>
            <a:endParaRPr sz="37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5269846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a:xfrm>
            <a:off x="1494790" y="6332220"/>
            <a:ext cx="1497330" cy="247651"/>
          </a:xfrm>
          <a:prstGeom prst="rect">
            <a:avLst/>
          </a:prstGeom>
        </p:spPr>
        <p:txBody>
          <a:bodyPr/>
          <a:lstStyle/>
          <a:p>
            <a:endParaRPr lang="en-US" b="0"/>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a:extLst>
              <a:ext uri="{FF2B5EF4-FFF2-40B4-BE49-F238E27FC236}">
                <a16:creationId xmlns:a16="http://schemas.microsoft.com/office/drawing/2014/main" id="{731EE18E-211C-4D65-D6B5-68EDD4F1C59C}"/>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7289377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hart">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sp>
        <p:nvSpPr>
          <p:cNvPr id="3" name="Rectangle 2">
            <a:extLst>
              <a:ext uri="{FF2B5EF4-FFF2-40B4-BE49-F238E27FC236}">
                <a16:creationId xmlns:a16="http://schemas.microsoft.com/office/drawing/2014/main" id="{9AD7DDF5-2B83-1A23-D407-B557F9C87EAA}"/>
              </a:ext>
            </a:extLst>
          </p:cNvPr>
          <p:cNvSpPr/>
          <p:nvPr userDrawn="1"/>
        </p:nvSpPr>
        <p:spPr>
          <a:xfrm>
            <a:off x="0" y="2682240"/>
            <a:ext cx="8158480" cy="149352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D5FCF6A5-C14F-DAA2-4EEB-94B3277FFC1D}"/>
              </a:ext>
            </a:extLst>
          </p:cNvPr>
          <p:cNvSpPr/>
          <p:nvPr userDrawn="1"/>
        </p:nvSpPr>
        <p:spPr>
          <a:xfrm flipH="1" flipV="1">
            <a:off x="6767922" y="2682240"/>
            <a:ext cx="1065437" cy="149352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E6369A-B6B9-1E70-8254-1CD8F741AEA6}"/>
              </a:ext>
            </a:extLst>
          </p:cNvPr>
          <p:cNvSpPr/>
          <p:nvPr userDrawn="1"/>
        </p:nvSpPr>
        <p:spPr>
          <a:xfrm>
            <a:off x="7833359" y="2682240"/>
            <a:ext cx="325121" cy="1493520"/>
          </a:xfrm>
          <a:prstGeom prst="rect">
            <a:avLst/>
          </a:prstGeom>
          <a:solidFill>
            <a:srgbClr val="F18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73A56A1F-B51A-4AD6-EC35-F7BA239E6B2E}"/>
              </a:ext>
            </a:extLst>
          </p:cNvPr>
          <p:cNvSpPr/>
          <p:nvPr userDrawn="1"/>
        </p:nvSpPr>
        <p:spPr>
          <a:xfrm flipH="1" flipV="1">
            <a:off x="6913878" y="2682240"/>
            <a:ext cx="817881" cy="1127760"/>
          </a:xfrm>
          <a:prstGeom prst="rtTriangle">
            <a:avLst/>
          </a:prstGeom>
          <a:solidFill>
            <a:srgbClr val="A22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1075783" y="3336928"/>
            <a:ext cx="4941477" cy="610863"/>
          </a:xfrm>
          <a:prstGeom prst="rect">
            <a:avLst/>
          </a:prstGeom>
        </p:spPr>
        <p:txBody>
          <a:bodyPr lIns="0" tIns="0" rIns="0" bIns="0" anchor="b" anchorCtr="0">
            <a:normAutofit/>
          </a:bodyPr>
          <a:lstStyle>
            <a:lvl1pPr>
              <a:defRPr sz="4400" b="1" i="0">
                <a:solidFill>
                  <a:schemeClr val="tx1"/>
                </a:solidFill>
                <a:latin typeface="+mj-lt"/>
              </a:defRPr>
            </a:lvl1pPr>
          </a:lstStyle>
          <a:p>
            <a:r>
              <a:rPr lang="en-US"/>
              <a:t>Click to edit Master title style</a:t>
            </a:r>
          </a:p>
        </p:txBody>
      </p:sp>
      <p:pic>
        <p:nvPicPr>
          <p:cNvPr id="6" name="Picture 5">
            <a:extLst>
              <a:ext uri="{FF2B5EF4-FFF2-40B4-BE49-F238E27FC236}">
                <a16:creationId xmlns:a16="http://schemas.microsoft.com/office/drawing/2014/main" id="{F8B55474-A90B-4E1A-9BA1-BC11925242F4}"/>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307575710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5400000" flipH="1" flipV="1">
            <a:off x="9232774" y="3898774"/>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a:xfrm>
            <a:off x="1494790" y="6332220"/>
            <a:ext cx="1497330" cy="247651"/>
          </a:xfrm>
          <a:prstGeom prst="rect">
            <a:avLst/>
          </a:prstGeom>
        </p:spPr>
        <p:txBody>
          <a:bodyPr/>
          <a:lstStyle/>
          <a:p>
            <a:endParaRPr lang="en-US" b="0"/>
          </a:p>
        </p:txBody>
      </p:sp>
      <p:sp>
        <p:nvSpPr>
          <p:cNvPr id="2" name="Slide Number Placeholder 41">
            <a:extLst>
              <a:ext uri="{FF2B5EF4-FFF2-40B4-BE49-F238E27FC236}">
                <a16:creationId xmlns:a16="http://schemas.microsoft.com/office/drawing/2014/main" id="{8DD6056F-4515-4330-FBDE-C9938BE8BCE2}"/>
              </a:ext>
            </a:extLst>
          </p:cNvPr>
          <p:cNvSpPr>
            <a:spLocks noGrp="1"/>
          </p:cNvSpPr>
          <p:nvPr>
            <p:ph type="sldNum" sz="quarter" idx="27"/>
          </p:nvPr>
        </p:nvSpPr>
        <p:spPr>
          <a:xfrm>
            <a:off x="175699" y="6456045"/>
            <a:ext cx="523240" cy="247651"/>
          </a:xfrm>
          <a:prstGeom prst="rect">
            <a:avLst/>
          </a:prstGeom>
        </p:spPr>
        <p:txBody>
          <a:bodyPr/>
          <a:lstStyle>
            <a:lvl1pPr>
              <a:defRPr sz="1200">
                <a:solidFill>
                  <a:schemeClr val="bg1"/>
                </a:solidFill>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98527423"/>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6184536E-AD08-4371-85E9-A816C30B6AE7}"/>
              </a:ext>
            </a:extLst>
          </p:cNvPr>
          <p:cNvSpPr>
            <a:spLocks noGrp="1"/>
          </p:cNvSpPr>
          <p:nvPr>
            <p:ph type="sldNum" sz="quarter" idx="16"/>
          </p:nvPr>
        </p:nvSpPr>
        <p:spPr>
          <a:xfrm>
            <a:off x="173736" y="6455664"/>
            <a:ext cx="523240" cy="247651"/>
          </a:xfrm>
          <a:prstGeom prst="rect">
            <a:avLst/>
          </a:prstGeom>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3473256363"/>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rgbClr val="1B4388"/>
          </a:solidFill>
        </p:spPr>
        <p:txBody>
          <a:bodyPr/>
          <a:lstStyle/>
          <a:p>
            <a:r>
              <a:rPr lang="en-US"/>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rgbClr val="F18C20"/>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929354533"/>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p>
        </p:txBody>
      </p:sp>
      <p:sp>
        <p:nvSpPr>
          <p:cNvPr id="4" name="Footer Placeholder 3">
            <a:extLst>
              <a:ext uri="{FF2B5EF4-FFF2-40B4-BE49-F238E27FC236}">
                <a16:creationId xmlns:a16="http://schemas.microsoft.com/office/drawing/2014/main" id="{DB42D896-6ACC-40D7-8D8B-F9AF3E7DE1A1}"/>
              </a:ext>
            </a:extLst>
          </p:cNvPr>
          <p:cNvSpPr>
            <a:spLocks noGrp="1"/>
          </p:cNvSpPr>
          <p:nvPr>
            <p:ph type="ftr" sz="quarter" idx="12"/>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E69F7A1E-B7E2-4E9C-A66C-BCE08900C5F1}"/>
              </a:ext>
            </a:extLst>
          </p:cNvPr>
          <p:cNvSpPr>
            <a:spLocks noGrp="1"/>
          </p:cNvSpPr>
          <p:nvPr>
            <p:ph type="sldNum" sz="quarter" idx="13"/>
          </p:nvPr>
        </p:nvSpPr>
        <p:spPr>
          <a:xfrm>
            <a:off x="173736" y="6455664"/>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6" name="Picture 5">
            <a:extLst>
              <a:ext uri="{FF2B5EF4-FFF2-40B4-BE49-F238E27FC236}">
                <a16:creationId xmlns:a16="http://schemas.microsoft.com/office/drawing/2014/main" id="{5A0BC6AE-E29B-769C-4CFB-987C7D11A4D8}"/>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93717605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endParaRPr lang="en-US"/>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3" name="Picture 2">
            <a:extLst>
              <a:ext uri="{FF2B5EF4-FFF2-40B4-BE49-F238E27FC236}">
                <a16:creationId xmlns:a16="http://schemas.microsoft.com/office/drawing/2014/main" id="{8046C95F-B2DD-A125-78FE-1E4798485547}"/>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10153060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endParaRPr lang="en-US"/>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209D529E-DB25-DE86-4D5D-9DA88842E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20620847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FF46DFD4-BF8C-4939-874D-85B7DF956768}"/>
              </a:ext>
            </a:extLst>
          </p:cNvPr>
          <p:cNvSpPr>
            <a:spLocks noGrp="1"/>
          </p:cNvSpPr>
          <p:nvPr>
            <p:ph type="ftr" sz="quarter" idx="37"/>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7373856F-38E9-4BBF-93D8-0F8AC2E0E6C7}"/>
              </a:ext>
            </a:extLst>
          </p:cNvPr>
          <p:cNvSpPr>
            <a:spLocks noGrp="1"/>
          </p:cNvSpPr>
          <p:nvPr>
            <p:ph type="sldNum" sz="quarter" idx="38"/>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4377608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31E5E30C-0586-B8F2-21C6-9FA21C51CE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2727281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fault 1">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56A72-4790-752A-3C6B-C9F1AE242EBB}"/>
              </a:ext>
            </a:extLst>
          </p:cNvPr>
          <p:cNvSpPr/>
          <p:nvPr userDrawn="1"/>
        </p:nvSpPr>
        <p:spPr>
          <a:xfrm>
            <a:off x="0" y="2339"/>
            <a:ext cx="12192000" cy="839888"/>
          </a:xfrm>
          <a:prstGeom prst="rect">
            <a:avLst/>
          </a:prstGeom>
          <a:gradFill flip="none" rotWithShape="1">
            <a:gsLst>
              <a:gs pos="0">
                <a:srgbClr val="003595">
                  <a:shade val="30000"/>
                  <a:satMod val="115000"/>
                </a:srgbClr>
              </a:gs>
              <a:gs pos="35000">
                <a:srgbClr val="003595">
                  <a:shade val="67500"/>
                  <a:satMod val="115000"/>
                </a:srgbClr>
              </a:gs>
              <a:gs pos="100000">
                <a:srgbClr val="223F8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0" name="Text Placeholder 10">
            <a:extLst>
              <a:ext uri="{FF2B5EF4-FFF2-40B4-BE49-F238E27FC236}">
                <a16:creationId xmlns:a16="http://schemas.microsoft.com/office/drawing/2014/main" id="{62C535B4-0880-251D-639F-88518BF98035}"/>
              </a:ext>
            </a:extLst>
          </p:cNvPr>
          <p:cNvSpPr>
            <a:spLocks noGrp="1"/>
          </p:cNvSpPr>
          <p:nvPr>
            <p:ph type="body" sz="quarter" idx="14"/>
          </p:nvPr>
        </p:nvSpPr>
        <p:spPr>
          <a:xfrm>
            <a:off x="328593" y="990618"/>
            <a:ext cx="10847408" cy="4884224"/>
          </a:xfrm>
        </p:spPr>
        <p:txBody>
          <a:bodyPr>
            <a:normAutofit/>
          </a:bodyPr>
          <a:lstStyle>
            <a:lvl1pPr marL="0" indent="0">
              <a:buFontTx/>
              <a:buNone/>
              <a:defRPr sz="947" b="0">
                <a:latin typeface="Segoe UI" panose="020B0502040204020203" pitchFamily="34" charset="0"/>
                <a:ea typeface="Open Sans" panose="020B0606030504020204" pitchFamily="34" charset="0"/>
                <a:cs typeface="Segoe UI" panose="020B0502040204020203" pitchFamily="34" charset="0"/>
              </a:defRPr>
            </a:lvl1pPr>
            <a:lvl2pPr marL="439430" indent="-169012">
              <a:buFont typeface="Arial" panose="020B0604020202020204" pitchFamily="34" charset="0"/>
              <a:buChar char="•"/>
              <a:defRPr sz="947">
                <a:latin typeface="Segoe UI" panose="020B0502040204020203" pitchFamily="34" charset="0"/>
                <a:cs typeface="Segoe UI" panose="020B0502040204020203" pitchFamily="34" charset="0"/>
              </a:defRPr>
            </a:lvl2pPr>
            <a:lvl3pPr marL="709848" indent="-169012">
              <a:buFont typeface="Arial" panose="020B0604020202020204" pitchFamily="34" charset="0"/>
              <a:buChar char="•"/>
              <a:defRPr sz="947">
                <a:latin typeface="Segoe UI" panose="020B0502040204020203" pitchFamily="34" charset="0"/>
                <a:cs typeface="Segoe UI" panose="020B0502040204020203" pitchFamily="34" charset="0"/>
              </a:defRPr>
            </a:lvl3pPr>
            <a:lvl4pPr marL="980266" indent="-169012">
              <a:buFont typeface="Arial" panose="020B0604020202020204" pitchFamily="34" charset="0"/>
              <a:buChar char="•"/>
              <a:defRPr sz="947">
                <a:latin typeface="Segoe UI" panose="020B0502040204020203" pitchFamily="34" charset="0"/>
                <a:cs typeface="Segoe UI" panose="020B0502040204020203" pitchFamily="34" charset="0"/>
              </a:defRPr>
            </a:lvl4pPr>
            <a:lvl5pPr marL="1250684" indent="-169012">
              <a:buFont typeface="Arial" panose="020B0604020202020204" pitchFamily="34" charset="0"/>
              <a:buChar char="•"/>
              <a:defRPr sz="947">
                <a:latin typeface="Segoe UI" panose="020B0502040204020203" pitchFamily="34" charset="0"/>
                <a:cs typeface="Segoe UI" panose="020B0502040204020203"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FD48731E-8059-FB85-2FA5-4E7ED61C33CE}"/>
              </a:ext>
            </a:extLst>
          </p:cNvPr>
          <p:cNvSpPr txBox="1"/>
          <p:nvPr userDrawn="1"/>
        </p:nvSpPr>
        <p:spPr>
          <a:xfrm>
            <a:off x="60325" y="6425727"/>
            <a:ext cx="546100" cy="230832"/>
          </a:xfrm>
          <a:prstGeom prst="rect">
            <a:avLst/>
          </a:prstGeom>
          <a:noFill/>
        </p:spPr>
        <p:txBody>
          <a:bodyPr wrap="square" rtlCol="0">
            <a:spAutoFit/>
          </a:bodyPr>
          <a:lstStyle/>
          <a:p>
            <a:fld id="{69ED933B-A7CD-470B-AE21-D4AB51555875}" type="slidenum">
              <a:rPr lang="en-US" sz="900" b="0" smtClean="0">
                <a:solidFill>
                  <a:schemeClr val="bg1"/>
                </a:solidFill>
              </a:rPr>
              <a:t>‹#›</a:t>
            </a:fld>
            <a:endParaRPr lang="en-US" sz="900" b="0">
              <a:solidFill>
                <a:schemeClr val="bg1"/>
              </a:solidFill>
            </a:endParaRPr>
          </a:p>
        </p:txBody>
      </p:sp>
      <p:sp>
        <p:nvSpPr>
          <p:cNvPr id="4" name="Text Placeholder 10">
            <a:extLst>
              <a:ext uri="{FF2B5EF4-FFF2-40B4-BE49-F238E27FC236}">
                <a16:creationId xmlns:a16="http://schemas.microsoft.com/office/drawing/2014/main" id="{9E0F7CA7-3CAA-022A-1B5F-759C75D0294B}"/>
              </a:ext>
            </a:extLst>
          </p:cNvPr>
          <p:cNvSpPr>
            <a:spLocks noGrp="1"/>
          </p:cNvSpPr>
          <p:nvPr>
            <p:ph type="body" sz="quarter" idx="15"/>
          </p:nvPr>
        </p:nvSpPr>
        <p:spPr>
          <a:xfrm>
            <a:off x="328592" y="203948"/>
            <a:ext cx="3355849" cy="1584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buNone/>
              <a:defRPr lang="en-US" sz="600" b="1" kern="0" cap="all" spc="148"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stStyle>
          <a:p>
            <a:pPr marL="135209" lvl="0" indent="-135209" eaLnBrk="0" hangingPunct="0"/>
            <a:r>
              <a:rPr lang="en-US"/>
              <a:t>Click to edit Master text styles</a:t>
            </a:r>
          </a:p>
        </p:txBody>
      </p:sp>
      <p:sp>
        <p:nvSpPr>
          <p:cNvPr id="5" name="Title 1">
            <a:extLst>
              <a:ext uri="{FF2B5EF4-FFF2-40B4-BE49-F238E27FC236}">
                <a16:creationId xmlns:a16="http://schemas.microsoft.com/office/drawing/2014/main" id="{802319E8-7F0E-F3AD-3DCF-2046219C6AFA}"/>
              </a:ext>
            </a:extLst>
          </p:cNvPr>
          <p:cNvSpPr>
            <a:spLocks noGrp="1"/>
          </p:cNvSpPr>
          <p:nvPr>
            <p:ph type="title"/>
          </p:nvPr>
        </p:nvSpPr>
        <p:spPr>
          <a:xfrm>
            <a:off x="328593" y="367371"/>
            <a:ext cx="10515600" cy="465425"/>
          </a:xfrm>
        </p:spPr>
        <p:txBody>
          <a:bodyPr>
            <a:normAutofit/>
          </a:bodyPr>
          <a:lstStyle>
            <a:lvl1pPr>
              <a:defRPr sz="1800" b="1">
                <a:solidFill>
                  <a:schemeClr val="tx1"/>
                </a:solidFill>
                <a:latin typeface="Franklin Gothic Demi" panose="020B0703020102020204" pitchFamily="34" charset="0"/>
                <a:cs typeface="Segoe UI" panose="020B0502040204020203" pitchFamily="34" charset="0"/>
              </a:defRPr>
            </a:lvl1pPr>
          </a:lstStyle>
          <a:p>
            <a:r>
              <a:rPr lang="en-US"/>
              <a:t>Click to edit Master title style</a:t>
            </a:r>
          </a:p>
        </p:txBody>
      </p:sp>
      <p:sp>
        <p:nvSpPr>
          <p:cNvPr id="7" name="Google Shape;11;p1">
            <a:extLst>
              <a:ext uri="{FF2B5EF4-FFF2-40B4-BE49-F238E27FC236}">
                <a16:creationId xmlns:a16="http://schemas.microsoft.com/office/drawing/2014/main" id="{BEF705F4-EEC3-74C3-004D-9AD44F6B8CF8}"/>
              </a:ext>
            </a:extLst>
          </p:cNvPr>
          <p:cNvSpPr txBox="1"/>
          <p:nvPr userDrawn="1"/>
        </p:nvSpPr>
        <p:spPr>
          <a:xfrm>
            <a:off x="10311741" y="54065"/>
            <a:ext cx="1832759" cy="196185"/>
          </a:xfrm>
          <a:prstGeom prst="rect">
            <a:avLst/>
          </a:prstGeom>
          <a:solidFill>
            <a:schemeClr val="accent1">
              <a:lumMod val="20000"/>
              <a:lumOff val="80000"/>
              <a:alpha val="67000"/>
            </a:schemeClr>
          </a:solidFill>
          <a:ln>
            <a:noFill/>
          </a:ln>
        </p:spPr>
        <p:txBody>
          <a:bodyPr spcFirstLastPara="1" wrap="square" lIns="68569" tIns="68569" rIns="68569" bIns="68569" anchor="t" anchorCtr="0">
            <a:spAutoFit/>
          </a:bodyPr>
          <a:lstStyle/>
          <a:p>
            <a:pPr marL="0" lvl="0" indent="0" algn="r" rtl="0">
              <a:spcBef>
                <a:spcPts val="0"/>
              </a:spcBef>
              <a:spcAft>
                <a:spcPts val="0"/>
              </a:spcAft>
              <a:buNone/>
            </a:pPr>
            <a:r>
              <a:rPr lang="en" sz="375" b="1">
                <a:solidFill>
                  <a:srgbClr val="DC3545"/>
                </a:solidFill>
                <a:latin typeface="+mn-lt"/>
                <a:ea typeface="Roboto"/>
                <a:cs typeface="Arial" panose="020B0604020202020204" pitchFamily="34" charset="0"/>
                <a:sym typeface="Roboto"/>
              </a:rPr>
              <a:t>CONFIDENTIAL WORKING PAPERS OF THE GOVERNOR</a:t>
            </a:r>
            <a:endParaRPr sz="375" b="1">
              <a:solidFill>
                <a:srgbClr val="DC3545"/>
              </a:solidFill>
              <a:latin typeface="+mn-lt"/>
              <a:ea typeface="Roboto"/>
              <a:cs typeface="Arial" panose="020B0604020202020204" pitchFamily="34" charset="0"/>
              <a:sym typeface="Roboto"/>
            </a:endParaRPr>
          </a:p>
        </p:txBody>
      </p:sp>
    </p:spTree>
    <p:extLst>
      <p:ext uri="{BB962C8B-B14F-4D97-AF65-F5344CB8AC3E}">
        <p14:creationId xmlns:p14="http://schemas.microsoft.com/office/powerpoint/2010/main" val="352477469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ECBD312A-D4B1-70FA-CEA8-A1D6FD9BB1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41696825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a:xfrm>
            <a:off x="1494790" y="6332220"/>
            <a:ext cx="1497330" cy="247651"/>
          </a:xfrm>
          <a:prstGeom prst="rect">
            <a:avLst/>
          </a:prstGeom>
        </p:spPr>
        <p:txBody>
          <a:bodyPr/>
          <a:lstStyle/>
          <a:p>
            <a:endParaRPr lang="en-US" b="0"/>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descr="A blue text on a black background&#10;&#10;Description automatically generated">
            <a:extLst>
              <a:ext uri="{FF2B5EF4-FFF2-40B4-BE49-F238E27FC236}">
                <a16:creationId xmlns:a16="http://schemas.microsoft.com/office/drawing/2014/main" id="{292725B7-72E9-F538-E83E-4EA76AE8A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41950739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 name="Picture 1" descr="A blue text on a black background&#10;&#10;Description automatically generated">
            <a:extLst>
              <a:ext uri="{FF2B5EF4-FFF2-40B4-BE49-F238E27FC236}">
                <a16:creationId xmlns:a16="http://schemas.microsoft.com/office/drawing/2014/main" id="{A4FA3848-8EE0-B7EA-63BA-6EDBDD475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5771" y="6216308"/>
            <a:ext cx="2162877" cy="380524"/>
          </a:xfrm>
          <a:prstGeom prst="rect">
            <a:avLst/>
          </a:prstGeom>
        </p:spPr>
      </p:pic>
    </p:spTree>
    <p:extLst>
      <p:ext uri="{BB962C8B-B14F-4D97-AF65-F5344CB8AC3E}">
        <p14:creationId xmlns:p14="http://schemas.microsoft.com/office/powerpoint/2010/main" val="4273406844"/>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a:solidFill>
            <a:srgbClr val="1B4388"/>
          </a:solidFill>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rgbClr val="1B4388"/>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D5B87B21-D972-F6F2-8870-8A765E8B83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7455" y="5646865"/>
            <a:ext cx="2941326" cy="947930"/>
          </a:xfrm>
          <a:prstGeom prst="rect">
            <a:avLst/>
          </a:prstGeom>
        </p:spPr>
      </p:pic>
    </p:spTree>
    <p:extLst>
      <p:ext uri="{BB962C8B-B14F-4D97-AF65-F5344CB8AC3E}">
        <p14:creationId xmlns:p14="http://schemas.microsoft.com/office/powerpoint/2010/main" val="19800358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a:xfrm>
            <a:off x="1494790" y="6332220"/>
            <a:ext cx="1497330" cy="247651"/>
          </a:xfrm>
          <a:prstGeom prst="rect">
            <a:avLst/>
          </a:prstGeom>
        </p:spPr>
        <p:txBody>
          <a:bodyPr/>
          <a:lstStyle/>
          <a:p>
            <a:endParaRPr lang="en-US" b="0"/>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a:extLst>
              <a:ext uri="{FF2B5EF4-FFF2-40B4-BE49-F238E27FC236}">
                <a16:creationId xmlns:a16="http://schemas.microsoft.com/office/drawing/2014/main" id="{9EA349B6-B2B7-9B86-C0FF-18CB214C00D0}"/>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38867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A22844"/>
            </a:solidFill>
            <a:ln>
              <a:noFill/>
            </a:ln>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rgbClr val="A22844"/>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rgbClr val="1B4388"/>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a:xfrm>
            <a:off x="1494790" y="6332220"/>
            <a:ext cx="1497330" cy="247651"/>
          </a:xfrm>
          <a:prstGeom prst="rect">
            <a:avLst/>
          </a:prstGeom>
        </p:spPr>
        <p:txBody>
          <a:bodyPr/>
          <a:lstStyle/>
          <a:p>
            <a:endParaRPr lang="en-US" b="0"/>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pic>
        <p:nvPicPr>
          <p:cNvPr id="2" name="Picture 1">
            <a:extLst>
              <a:ext uri="{FF2B5EF4-FFF2-40B4-BE49-F238E27FC236}">
                <a16:creationId xmlns:a16="http://schemas.microsoft.com/office/drawing/2014/main" id="{731EE18E-211C-4D65-D6B5-68EDD4F1C59C}"/>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39494980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hart">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a:xfrm>
            <a:off x="971550" y="6332220"/>
            <a:ext cx="523240" cy="247651"/>
          </a:xfrm>
          <a:prstGeom prst="rect">
            <a:avLst/>
          </a:prstGeom>
        </p:spPr>
        <p:txBody>
          <a:bodyPr/>
          <a:lstStyle/>
          <a:p>
            <a:fld id="{294A09A9-5501-47C1-A89A-A340965A2BE2}" type="slidenum">
              <a:rPr lang="en-US" smtClean="0"/>
              <a:pPr/>
              <a:t>‹#›</a:t>
            </a:fld>
            <a:endParaRPr lang="en-US">
              <a:latin typeface="+mn-lt"/>
            </a:endParaRPr>
          </a:p>
        </p:txBody>
      </p:sp>
      <p:sp>
        <p:nvSpPr>
          <p:cNvPr id="3" name="Rectangle 2">
            <a:extLst>
              <a:ext uri="{FF2B5EF4-FFF2-40B4-BE49-F238E27FC236}">
                <a16:creationId xmlns:a16="http://schemas.microsoft.com/office/drawing/2014/main" id="{9AD7DDF5-2B83-1A23-D407-B557F9C87EAA}"/>
              </a:ext>
            </a:extLst>
          </p:cNvPr>
          <p:cNvSpPr/>
          <p:nvPr userDrawn="1"/>
        </p:nvSpPr>
        <p:spPr>
          <a:xfrm>
            <a:off x="0" y="2682240"/>
            <a:ext cx="8158480" cy="149352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D5FCF6A5-C14F-DAA2-4EEB-94B3277FFC1D}"/>
              </a:ext>
            </a:extLst>
          </p:cNvPr>
          <p:cNvSpPr/>
          <p:nvPr userDrawn="1"/>
        </p:nvSpPr>
        <p:spPr>
          <a:xfrm flipH="1" flipV="1">
            <a:off x="6767922" y="2682240"/>
            <a:ext cx="1065437" cy="149352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E6369A-B6B9-1E70-8254-1CD8F741AEA6}"/>
              </a:ext>
            </a:extLst>
          </p:cNvPr>
          <p:cNvSpPr/>
          <p:nvPr userDrawn="1"/>
        </p:nvSpPr>
        <p:spPr>
          <a:xfrm>
            <a:off x="7833359" y="2682240"/>
            <a:ext cx="325121" cy="1493520"/>
          </a:xfrm>
          <a:prstGeom prst="rect">
            <a:avLst/>
          </a:prstGeom>
          <a:solidFill>
            <a:srgbClr val="F18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73A56A1F-B51A-4AD6-EC35-F7BA239E6B2E}"/>
              </a:ext>
            </a:extLst>
          </p:cNvPr>
          <p:cNvSpPr/>
          <p:nvPr userDrawn="1"/>
        </p:nvSpPr>
        <p:spPr>
          <a:xfrm flipH="1" flipV="1">
            <a:off x="6913878" y="2682240"/>
            <a:ext cx="817881" cy="1127760"/>
          </a:xfrm>
          <a:prstGeom prst="rtTriangle">
            <a:avLst/>
          </a:prstGeom>
          <a:solidFill>
            <a:srgbClr val="A22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1075783" y="3336928"/>
            <a:ext cx="4941477" cy="610863"/>
          </a:xfrm>
          <a:prstGeom prst="rect">
            <a:avLst/>
          </a:prstGeom>
        </p:spPr>
        <p:txBody>
          <a:bodyPr lIns="0" tIns="0" rIns="0" bIns="0" anchor="b" anchorCtr="0">
            <a:normAutofit/>
          </a:bodyPr>
          <a:lstStyle>
            <a:lvl1pPr>
              <a:defRPr sz="4400" b="1" i="0">
                <a:solidFill>
                  <a:schemeClr val="tx1"/>
                </a:solidFill>
                <a:latin typeface="+mj-lt"/>
              </a:defRPr>
            </a:lvl1pPr>
          </a:lstStyle>
          <a:p>
            <a:r>
              <a:rPr lang="en-US"/>
              <a:t>Click to edit Master title style</a:t>
            </a:r>
          </a:p>
        </p:txBody>
      </p:sp>
      <p:pic>
        <p:nvPicPr>
          <p:cNvPr id="6" name="Picture 5">
            <a:extLst>
              <a:ext uri="{FF2B5EF4-FFF2-40B4-BE49-F238E27FC236}">
                <a16:creationId xmlns:a16="http://schemas.microsoft.com/office/drawing/2014/main" id="{F8B55474-A90B-4E1A-9BA1-BC11925242F4}"/>
              </a:ext>
            </a:extLst>
          </p:cNvPr>
          <p:cNvPicPr>
            <a:picLocks noChangeAspect="1"/>
          </p:cNvPicPr>
          <p:nvPr userDrawn="1"/>
        </p:nvPicPr>
        <p:blipFill>
          <a:blip r:embed="rId2"/>
          <a:stretch>
            <a:fillRect/>
          </a:stretch>
        </p:blipFill>
        <p:spPr>
          <a:xfrm>
            <a:off x="11038838" y="6387709"/>
            <a:ext cx="977463" cy="315017"/>
          </a:xfrm>
          <a:prstGeom prst="rect">
            <a:avLst/>
          </a:prstGeom>
        </p:spPr>
      </p:pic>
    </p:spTree>
    <p:extLst>
      <p:ext uri="{BB962C8B-B14F-4D97-AF65-F5344CB8AC3E}">
        <p14:creationId xmlns:p14="http://schemas.microsoft.com/office/powerpoint/2010/main" val="55497574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5400000" flipH="1" flipV="1">
            <a:off x="9232774" y="3898774"/>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F18C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A2284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1B43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a:xfrm>
            <a:off x="1494790" y="6332220"/>
            <a:ext cx="1497330" cy="247651"/>
          </a:xfrm>
          <a:prstGeom prst="rect">
            <a:avLst/>
          </a:prstGeom>
        </p:spPr>
        <p:txBody>
          <a:bodyPr/>
          <a:lstStyle/>
          <a:p>
            <a:endParaRPr lang="en-US" b="0"/>
          </a:p>
        </p:txBody>
      </p:sp>
      <p:sp>
        <p:nvSpPr>
          <p:cNvPr id="2" name="Slide Number Placeholder 41">
            <a:extLst>
              <a:ext uri="{FF2B5EF4-FFF2-40B4-BE49-F238E27FC236}">
                <a16:creationId xmlns:a16="http://schemas.microsoft.com/office/drawing/2014/main" id="{8DD6056F-4515-4330-FBDE-C9938BE8BCE2}"/>
              </a:ext>
            </a:extLst>
          </p:cNvPr>
          <p:cNvSpPr>
            <a:spLocks noGrp="1"/>
          </p:cNvSpPr>
          <p:nvPr>
            <p:ph type="sldNum" sz="quarter" idx="27"/>
          </p:nvPr>
        </p:nvSpPr>
        <p:spPr>
          <a:xfrm>
            <a:off x="175699" y="6456045"/>
            <a:ext cx="523240" cy="247651"/>
          </a:xfrm>
          <a:prstGeom prst="rect">
            <a:avLst/>
          </a:prstGeom>
        </p:spPr>
        <p:txBody>
          <a:bodyPr/>
          <a:lstStyle>
            <a:lvl1pPr>
              <a:defRPr sz="1200">
                <a:solidFill>
                  <a:schemeClr val="bg1"/>
                </a:solidFill>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809317475"/>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a:xfrm>
            <a:off x="1494790" y="6332220"/>
            <a:ext cx="1497330" cy="247651"/>
          </a:xfrm>
          <a:prstGeom prst="rect">
            <a:avLst/>
          </a:prstGeom>
        </p:spPr>
        <p:txBody>
          <a:bodyPr/>
          <a:lstStyle/>
          <a:p>
            <a:endParaRPr lang="en-US" b="0"/>
          </a:p>
        </p:txBody>
      </p:sp>
      <p:sp>
        <p:nvSpPr>
          <p:cNvPr id="5" name="Slide Number Placeholder 4">
            <a:extLst>
              <a:ext uri="{FF2B5EF4-FFF2-40B4-BE49-F238E27FC236}">
                <a16:creationId xmlns:a16="http://schemas.microsoft.com/office/drawing/2014/main" id="{6184536E-AD08-4371-85E9-A816C30B6AE7}"/>
              </a:ext>
            </a:extLst>
          </p:cNvPr>
          <p:cNvSpPr>
            <a:spLocks noGrp="1"/>
          </p:cNvSpPr>
          <p:nvPr>
            <p:ph type="sldNum" sz="quarter" idx="16"/>
          </p:nvPr>
        </p:nvSpPr>
        <p:spPr>
          <a:xfrm>
            <a:off x="173736" y="6455664"/>
            <a:ext cx="523240" cy="247651"/>
          </a:xfrm>
          <a:prstGeom prst="rect">
            <a:avLst/>
          </a:prstGeom>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1402228051"/>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rgbClr val="1B4388"/>
          </a:solidFill>
        </p:spPr>
        <p:txBody>
          <a:bodyPr/>
          <a:lstStyle/>
          <a:p>
            <a:r>
              <a:rPr lang="en-US"/>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rgbClr val="F18C20"/>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477323616"/>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theme" Target="../theme/theme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8.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9.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6"/>
            <a:ext cx="104013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17610097"/>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685800" rtl="0" eaLnBrk="1" latinLnBrk="0" hangingPunct="1">
        <a:lnSpc>
          <a:spcPct val="90000"/>
        </a:lnSpc>
        <a:spcBef>
          <a:spcPct val="0"/>
        </a:spcBef>
        <a:buNone/>
        <a:defRPr sz="3300" b="1" i="0" kern="1200" spc="75"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1" y="365129"/>
            <a:ext cx="104013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92417747"/>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ftr="0" dt="0"/>
  <p:txStyles>
    <p:titleStyle>
      <a:lvl1pPr algn="l" defTabSz="457185" rtl="0" eaLnBrk="1" latinLnBrk="0" hangingPunct="1">
        <a:lnSpc>
          <a:spcPct val="90000"/>
        </a:lnSpc>
        <a:spcBef>
          <a:spcPct val="0"/>
        </a:spcBef>
        <a:buNone/>
        <a:defRPr sz="2200" b="1" i="0" kern="1200" spc="5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14297" indent="-114297" algn="l" defTabSz="457185" rtl="0" eaLnBrk="1" latinLnBrk="0" hangingPunct="1">
        <a:lnSpc>
          <a:spcPct val="90000"/>
        </a:lnSpc>
        <a:spcBef>
          <a:spcPts val="500"/>
        </a:spcBef>
        <a:buFont typeface="Arial" panose="020B0604020202020204" pitchFamily="34" charset="0"/>
        <a:buChar char="•"/>
        <a:defRPr sz="1400" b="0" i="0" kern="1200">
          <a:solidFill>
            <a:schemeClr val="bg1"/>
          </a:solidFill>
          <a:latin typeface="+mn-lt"/>
          <a:ea typeface="+mn-ea"/>
          <a:cs typeface="+mn-cs"/>
        </a:defRPr>
      </a:lvl1pPr>
      <a:lvl2pPr marL="342890" indent="-114297" algn="l" defTabSz="457185" rtl="0" eaLnBrk="1" latinLnBrk="0" hangingPunct="1">
        <a:lnSpc>
          <a:spcPct val="90000"/>
        </a:lnSpc>
        <a:spcBef>
          <a:spcPts val="250"/>
        </a:spcBef>
        <a:buFont typeface="Arial" panose="020B0604020202020204" pitchFamily="34" charset="0"/>
        <a:buChar char="•"/>
        <a:defRPr sz="1200" b="0" i="0" kern="1200">
          <a:solidFill>
            <a:schemeClr val="bg1"/>
          </a:solidFill>
          <a:latin typeface="+mn-lt"/>
          <a:ea typeface="+mn-ea"/>
          <a:cs typeface="+mn-cs"/>
        </a:defRPr>
      </a:lvl2pPr>
      <a:lvl3pPr marL="571482" indent="-114297" algn="l" defTabSz="457185" rtl="0" eaLnBrk="1" latinLnBrk="0" hangingPunct="1">
        <a:lnSpc>
          <a:spcPct val="90000"/>
        </a:lnSpc>
        <a:spcBef>
          <a:spcPts val="250"/>
        </a:spcBef>
        <a:buFont typeface="Arial" panose="020B0604020202020204" pitchFamily="34" charset="0"/>
        <a:buChar char="•"/>
        <a:defRPr sz="1001" b="0" i="0" kern="1200">
          <a:solidFill>
            <a:schemeClr val="bg1"/>
          </a:solidFill>
          <a:latin typeface="+mn-lt"/>
          <a:ea typeface="+mn-ea"/>
          <a:cs typeface="+mn-cs"/>
        </a:defRPr>
      </a:lvl3pPr>
      <a:lvl4pPr marL="800075" indent="-114297" algn="l" defTabSz="457185" rtl="0" eaLnBrk="1" latinLnBrk="0" hangingPunct="1">
        <a:lnSpc>
          <a:spcPct val="90000"/>
        </a:lnSpc>
        <a:spcBef>
          <a:spcPts val="250"/>
        </a:spcBef>
        <a:buFont typeface="Arial" panose="020B0604020202020204" pitchFamily="34" charset="0"/>
        <a:buChar char="•"/>
        <a:defRPr sz="900" b="0" i="0" kern="1200">
          <a:solidFill>
            <a:schemeClr val="bg1"/>
          </a:solidFill>
          <a:latin typeface="+mn-lt"/>
          <a:ea typeface="+mn-ea"/>
          <a:cs typeface="+mn-cs"/>
        </a:defRPr>
      </a:lvl4pPr>
      <a:lvl5pPr marL="1028668" indent="-114297" algn="l" defTabSz="457185" rtl="0" eaLnBrk="1" latinLnBrk="0" hangingPunct="1">
        <a:lnSpc>
          <a:spcPct val="90000"/>
        </a:lnSpc>
        <a:spcBef>
          <a:spcPts val="250"/>
        </a:spcBef>
        <a:buFont typeface="Arial" panose="020B0604020202020204" pitchFamily="34" charset="0"/>
        <a:buChar char="•"/>
        <a:defRPr sz="900" b="0" i="0" kern="1200">
          <a:solidFill>
            <a:schemeClr val="bg1"/>
          </a:solidFill>
          <a:latin typeface="+mn-lt"/>
          <a:ea typeface="+mn-ea"/>
          <a:cs typeface="+mn-cs"/>
        </a:defRPr>
      </a:lvl5pPr>
      <a:lvl6pPr marL="1257261" indent="-114297" algn="l" defTabSz="457185"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853" indent="-114297" algn="l" defTabSz="457185"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446" indent="-114297" algn="l" defTabSz="457185"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040" indent="-114297" algn="l" defTabSz="457185"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85" rtl="0" eaLnBrk="1" latinLnBrk="0" hangingPunct="1">
        <a:defRPr sz="900" kern="1200">
          <a:solidFill>
            <a:schemeClr val="tx1"/>
          </a:solidFill>
          <a:latin typeface="+mn-lt"/>
          <a:ea typeface="+mn-ea"/>
          <a:cs typeface="+mn-cs"/>
        </a:defRPr>
      </a:lvl1pPr>
      <a:lvl2pPr marL="228594" algn="l" defTabSz="457185" rtl="0" eaLnBrk="1" latinLnBrk="0" hangingPunct="1">
        <a:defRPr sz="900" kern="1200">
          <a:solidFill>
            <a:schemeClr val="tx1"/>
          </a:solidFill>
          <a:latin typeface="+mn-lt"/>
          <a:ea typeface="+mn-ea"/>
          <a:cs typeface="+mn-cs"/>
        </a:defRPr>
      </a:lvl2pPr>
      <a:lvl3pPr marL="457185" algn="l" defTabSz="457185" rtl="0" eaLnBrk="1" latinLnBrk="0" hangingPunct="1">
        <a:defRPr sz="900" kern="1200">
          <a:solidFill>
            <a:schemeClr val="tx1"/>
          </a:solidFill>
          <a:latin typeface="+mn-lt"/>
          <a:ea typeface="+mn-ea"/>
          <a:cs typeface="+mn-cs"/>
        </a:defRPr>
      </a:lvl3pPr>
      <a:lvl4pPr marL="685779" algn="l" defTabSz="457185" rtl="0" eaLnBrk="1" latinLnBrk="0" hangingPunct="1">
        <a:defRPr sz="900" kern="1200">
          <a:solidFill>
            <a:schemeClr val="tx1"/>
          </a:solidFill>
          <a:latin typeface="+mn-lt"/>
          <a:ea typeface="+mn-ea"/>
          <a:cs typeface="+mn-cs"/>
        </a:defRPr>
      </a:lvl4pPr>
      <a:lvl5pPr marL="914372" algn="l" defTabSz="457185" rtl="0" eaLnBrk="1" latinLnBrk="0" hangingPunct="1">
        <a:defRPr sz="900" kern="1200">
          <a:solidFill>
            <a:schemeClr val="tx1"/>
          </a:solidFill>
          <a:latin typeface="+mn-lt"/>
          <a:ea typeface="+mn-ea"/>
          <a:cs typeface="+mn-cs"/>
        </a:defRPr>
      </a:lvl5pPr>
      <a:lvl6pPr marL="1142965" algn="l" defTabSz="457185" rtl="0" eaLnBrk="1" latinLnBrk="0" hangingPunct="1">
        <a:defRPr sz="900" kern="1200">
          <a:solidFill>
            <a:schemeClr val="tx1"/>
          </a:solidFill>
          <a:latin typeface="+mn-lt"/>
          <a:ea typeface="+mn-ea"/>
          <a:cs typeface="+mn-cs"/>
        </a:defRPr>
      </a:lvl6pPr>
      <a:lvl7pPr marL="1371557" algn="l" defTabSz="457185" rtl="0" eaLnBrk="1" latinLnBrk="0" hangingPunct="1">
        <a:defRPr sz="900" kern="1200">
          <a:solidFill>
            <a:schemeClr val="tx1"/>
          </a:solidFill>
          <a:latin typeface="+mn-lt"/>
          <a:ea typeface="+mn-ea"/>
          <a:cs typeface="+mn-cs"/>
        </a:defRPr>
      </a:lvl7pPr>
      <a:lvl8pPr marL="1600150" algn="l" defTabSz="457185" rtl="0" eaLnBrk="1" latinLnBrk="0" hangingPunct="1">
        <a:defRPr sz="900" kern="1200">
          <a:solidFill>
            <a:schemeClr val="tx1"/>
          </a:solidFill>
          <a:latin typeface="+mn-lt"/>
          <a:ea typeface="+mn-ea"/>
          <a:cs typeface="+mn-cs"/>
        </a:defRPr>
      </a:lvl8pPr>
      <a:lvl9pPr marL="1828743" algn="l" defTabSz="457185"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67941323"/>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5" r:id="rId10"/>
    <p:sldLayoutId id="2147483722" r:id="rId11"/>
    <p:sldLayoutId id="2147483723" r:id="rId12"/>
    <p:sldLayoutId id="2147483724" r:id="rId13"/>
  </p:sldLayoutIdLst>
  <p:hf hdr="0" ft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1" y="365132"/>
            <a:ext cx="104013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13930011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ftr="0" dt="0"/>
  <p:txStyles>
    <p:titleStyle>
      <a:lvl1pPr algn="l" defTabSz="338629" rtl="0" eaLnBrk="1" latinLnBrk="0" hangingPunct="1">
        <a:lnSpc>
          <a:spcPct val="90000"/>
        </a:lnSpc>
        <a:spcBef>
          <a:spcPct val="0"/>
        </a:spcBef>
        <a:buNone/>
        <a:defRPr sz="1630" b="1" i="0" kern="1200" spc="37"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84658" indent="-84658" algn="l" defTabSz="338629" rtl="0" eaLnBrk="1" latinLnBrk="0" hangingPunct="1">
        <a:lnSpc>
          <a:spcPct val="90000"/>
        </a:lnSpc>
        <a:spcBef>
          <a:spcPts val="370"/>
        </a:spcBef>
        <a:buFont typeface="Arial" panose="020B0604020202020204" pitchFamily="34" charset="0"/>
        <a:buChar char="•"/>
        <a:defRPr sz="1037" b="0" i="0" kern="1200">
          <a:solidFill>
            <a:schemeClr val="bg1"/>
          </a:solidFill>
          <a:latin typeface="+mn-lt"/>
          <a:ea typeface="+mn-ea"/>
          <a:cs typeface="+mn-cs"/>
        </a:defRPr>
      </a:lvl1pPr>
      <a:lvl2pPr marL="253972" indent="-84658" algn="l" defTabSz="338629" rtl="0" eaLnBrk="1" latinLnBrk="0" hangingPunct="1">
        <a:lnSpc>
          <a:spcPct val="90000"/>
        </a:lnSpc>
        <a:spcBef>
          <a:spcPts val="185"/>
        </a:spcBef>
        <a:buFont typeface="Arial" panose="020B0604020202020204" pitchFamily="34" charset="0"/>
        <a:buChar char="•"/>
        <a:defRPr sz="889" b="0" i="0" kern="1200">
          <a:solidFill>
            <a:schemeClr val="bg1"/>
          </a:solidFill>
          <a:latin typeface="+mn-lt"/>
          <a:ea typeface="+mn-ea"/>
          <a:cs typeface="+mn-cs"/>
        </a:defRPr>
      </a:lvl2pPr>
      <a:lvl3pPr marL="423286" indent="-84658" algn="l" defTabSz="338629" rtl="0" eaLnBrk="1" latinLnBrk="0" hangingPunct="1">
        <a:lnSpc>
          <a:spcPct val="90000"/>
        </a:lnSpc>
        <a:spcBef>
          <a:spcPts val="185"/>
        </a:spcBef>
        <a:buFont typeface="Arial" panose="020B0604020202020204" pitchFamily="34" charset="0"/>
        <a:buChar char="•"/>
        <a:defRPr sz="741" b="0" i="0" kern="1200">
          <a:solidFill>
            <a:schemeClr val="bg1"/>
          </a:solidFill>
          <a:latin typeface="+mn-lt"/>
          <a:ea typeface="+mn-ea"/>
          <a:cs typeface="+mn-cs"/>
        </a:defRPr>
      </a:lvl3pPr>
      <a:lvl4pPr marL="592601" indent="-84658" algn="l" defTabSz="338629" rtl="0" eaLnBrk="1" latinLnBrk="0" hangingPunct="1">
        <a:lnSpc>
          <a:spcPct val="90000"/>
        </a:lnSpc>
        <a:spcBef>
          <a:spcPts val="185"/>
        </a:spcBef>
        <a:buFont typeface="Arial" panose="020B0604020202020204" pitchFamily="34" charset="0"/>
        <a:buChar char="•"/>
        <a:defRPr sz="667" b="0" i="0" kern="1200">
          <a:solidFill>
            <a:schemeClr val="bg1"/>
          </a:solidFill>
          <a:latin typeface="+mn-lt"/>
          <a:ea typeface="+mn-ea"/>
          <a:cs typeface="+mn-cs"/>
        </a:defRPr>
      </a:lvl4pPr>
      <a:lvl5pPr marL="761915" indent="-84658" algn="l" defTabSz="338629" rtl="0" eaLnBrk="1" latinLnBrk="0" hangingPunct="1">
        <a:lnSpc>
          <a:spcPct val="90000"/>
        </a:lnSpc>
        <a:spcBef>
          <a:spcPts val="185"/>
        </a:spcBef>
        <a:buFont typeface="Arial" panose="020B0604020202020204" pitchFamily="34" charset="0"/>
        <a:buChar char="•"/>
        <a:defRPr sz="667" b="0" i="0" kern="1200">
          <a:solidFill>
            <a:schemeClr val="bg1"/>
          </a:solidFill>
          <a:latin typeface="+mn-lt"/>
          <a:ea typeface="+mn-ea"/>
          <a:cs typeface="+mn-cs"/>
        </a:defRPr>
      </a:lvl5pPr>
      <a:lvl6pPr marL="931230" indent="-84658" algn="l" defTabSz="338629" rtl="0" eaLnBrk="1" latinLnBrk="0" hangingPunct="1">
        <a:lnSpc>
          <a:spcPct val="90000"/>
        </a:lnSpc>
        <a:spcBef>
          <a:spcPts val="185"/>
        </a:spcBef>
        <a:buFont typeface="Arial" panose="020B0604020202020204" pitchFamily="34" charset="0"/>
        <a:buChar char="•"/>
        <a:defRPr sz="667" kern="1200">
          <a:solidFill>
            <a:schemeClr val="tx1"/>
          </a:solidFill>
          <a:latin typeface="+mn-lt"/>
          <a:ea typeface="+mn-ea"/>
          <a:cs typeface="+mn-cs"/>
        </a:defRPr>
      </a:lvl6pPr>
      <a:lvl7pPr marL="1100544" indent="-84658" algn="l" defTabSz="338629" rtl="0" eaLnBrk="1" latinLnBrk="0" hangingPunct="1">
        <a:lnSpc>
          <a:spcPct val="90000"/>
        </a:lnSpc>
        <a:spcBef>
          <a:spcPts val="185"/>
        </a:spcBef>
        <a:buFont typeface="Arial" panose="020B0604020202020204" pitchFamily="34" charset="0"/>
        <a:buChar char="•"/>
        <a:defRPr sz="667" kern="1200">
          <a:solidFill>
            <a:schemeClr val="tx1"/>
          </a:solidFill>
          <a:latin typeface="+mn-lt"/>
          <a:ea typeface="+mn-ea"/>
          <a:cs typeface="+mn-cs"/>
        </a:defRPr>
      </a:lvl7pPr>
      <a:lvl8pPr marL="1269858" indent="-84658" algn="l" defTabSz="338629" rtl="0" eaLnBrk="1" latinLnBrk="0" hangingPunct="1">
        <a:lnSpc>
          <a:spcPct val="90000"/>
        </a:lnSpc>
        <a:spcBef>
          <a:spcPts val="185"/>
        </a:spcBef>
        <a:buFont typeface="Arial" panose="020B0604020202020204" pitchFamily="34" charset="0"/>
        <a:buChar char="•"/>
        <a:defRPr sz="667" kern="1200">
          <a:solidFill>
            <a:schemeClr val="tx1"/>
          </a:solidFill>
          <a:latin typeface="+mn-lt"/>
          <a:ea typeface="+mn-ea"/>
          <a:cs typeface="+mn-cs"/>
        </a:defRPr>
      </a:lvl8pPr>
      <a:lvl9pPr marL="1439173" indent="-84658" algn="l" defTabSz="338629" rtl="0" eaLnBrk="1" latinLnBrk="0" hangingPunct="1">
        <a:lnSpc>
          <a:spcPct val="90000"/>
        </a:lnSpc>
        <a:spcBef>
          <a:spcPts val="185"/>
        </a:spcBef>
        <a:buFont typeface="Arial" panose="020B0604020202020204" pitchFamily="34" charset="0"/>
        <a:buChar char="•"/>
        <a:defRPr sz="667" kern="1200">
          <a:solidFill>
            <a:schemeClr val="tx1"/>
          </a:solidFill>
          <a:latin typeface="+mn-lt"/>
          <a:ea typeface="+mn-ea"/>
          <a:cs typeface="+mn-cs"/>
        </a:defRPr>
      </a:lvl9pPr>
    </p:bodyStyle>
    <p:otherStyle>
      <a:defPPr>
        <a:defRPr lang="en-US"/>
      </a:defPPr>
      <a:lvl1pPr marL="0" algn="l" defTabSz="338629" rtl="0" eaLnBrk="1" latinLnBrk="0" hangingPunct="1">
        <a:defRPr sz="667" kern="1200">
          <a:solidFill>
            <a:schemeClr val="tx1"/>
          </a:solidFill>
          <a:latin typeface="+mn-lt"/>
          <a:ea typeface="+mn-ea"/>
          <a:cs typeface="+mn-cs"/>
        </a:defRPr>
      </a:lvl1pPr>
      <a:lvl2pPr marL="169315" algn="l" defTabSz="338629" rtl="0" eaLnBrk="1" latinLnBrk="0" hangingPunct="1">
        <a:defRPr sz="667" kern="1200">
          <a:solidFill>
            <a:schemeClr val="tx1"/>
          </a:solidFill>
          <a:latin typeface="+mn-lt"/>
          <a:ea typeface="+mn-ea"/>
          <a:cs typeface="+mn-cs"/>
        </a:defRPr>
      </a:lvl2pPr>
      <a:lvl3pPr marL="338629" algn="l" defTabSz="338629" rtl="0" eaLnBrk="1" latinLnBrk="0" hangingPunct="1">
        <a:defRPr sz="667" kern="1200">
          <a:solidFill>
            <a:schemeClr val="tx1"/>
          </a:solidFill>
          <a:latin typeface="+mn-lt"/>
          <a:ea typeface="+mn-ea"/>
          <a:cs typeface="+mn-cs"/>
        </a:defRPr>
      </a:lvl3pPr>
      <a:lvl4pPr marL="507944" algn="l" defTabSz="338629" rtl="0" eaLnBrk="1" latinLnBrk="0" hangingPunct="1">
        <a:defRPr sz="667" kern="1200">
          <a:solidFill>
            <a:schemeClr val="tx1"/>
          </a:solidFill>
          <a:latin typeface="+mn-lt"/>
          <a:ea typeface="+mn-ea"/>
          <a:cs typeface="+mn-cs"/>
        </a:defRPr>
      </a:lvl4pPr>
      <a:lvl5pPr marL="677258" algn="l" defTabSz="338629" rtl="0" eaLnBrk="1" latinLnBrk="0" hangingPunct="1">
        <a:defRPr sz="667" kern="1200">
          <a:solidFill>
            <a:schemeClr val="tx1"/>
          </a:solidFill>
          <a:latin typeface="+mn-lt"/>
          <a:ea typeface="+mn-ea"/>
          <a:cs typeface="+mn-cs"/>
        </a:defRPr>
      </a:lvl5pPr>
      <a:lvl6pPr marL="846573" algn="l" defTabSz="338629" rtl="0" eaLnBrk="1" latinLnBrk="0" hangingPunct="1">
        <a:defRPr sz="667" kern="1200">
          <a:solidFill>
            <a:schemeClr val="tx1"/>
          </a:solidFill>
          <a:latin typeface="+mn-lt"/>
          <a:ea typeface="+mn-ea"/>
          <a:cs typeface="+mn-cs"/>
        </a:defRPr>
      </a:lvl6pPr>
      <a:lvl7pPr marL="1015887" algn="l" defTabSz="338629" rtl="0" eaLnBrk="1" latinLnBrk="0" hangingPunct="1">
        <a:defRPr sz="667" kern="1200">
          <a:solidFill>
            <a:schemeClr val="tx1"/>
          </a:solidFill>
          <a:latin typeface="+mn-lt"/>
          <a:ea typeface="+mn-ea"/>
          <a:cs typeface="+mn-cs"/>
        </a:defRPr>
      </a:lvl7pPr>
      <a:lvl8pPr marL="1185201" algn="l" defTabSz="338629" rtl="0" eaLnBrk="1" latinLnBrk="0" hangingPunct="1">
        <a:defRPr sz="667" kern="1200">
          <a:solidFill>
            <a:schemeClr val="tx1"/>
          </a:solidFill>
          <a:latin typeface="+mn-lt"/>
          <a:ea typeface="+mn-ea"/>
          <a:cs typeface="+mn-cs"/>
        </a:defRPr>
      </a:lvl8pPr>
      <a:lvl9pPr marL="1354516" algn="l" defTabSz="338629" rtl="0" eaLnBrk="1" latinLnBrk="0" hangingPunct="1">
        <a:defRPr sz="6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p15:clr>
            <a:srgbClr val="A4A3A4"/>
          </p15:clr>
        </p15:guide>
        <p15:guide id="2" pos="5184">
          <p15:clr>
            <a:srgbClr val="A4A3A4"/>
          </p15:clr>
        </p15:guide>
        <p15:guide id="3" pos="324">
          <p15:clr>
            <a:srgbClr val="547EBF"/>
          </p15:clr>
        </p15:guide>
        <p15:guide id="4" orient="horz" pos="320">
          <p15:clr>
            <a:srgbClr val="547EBF"/>
          </p15:clr>
        </p15:guide>
        <p15:guide id="5" pos="10044">
          <p15:clr>
            <a:srgbClr val="547EBF"/>
          </p15:clr>
        </p15:guide>
        <p15:guide id="6" orient="horz" pos="5440">
          <p15:clr>
            <a:srgbClr val="547EBF"/>
          </p15:clr>
        </p15:guide>
        <p15:guide id="7" pos="810">
          <p15:clr>
            <a:srgbClr val="547EBF"/>
          </p15:clr>
        </p15:guide>
        <p15:guide id="8" pos="5022">
          <p15:clr>
            <a:srgbClr val="547EBF"/>
          </p15:clr>
        </p15:guide>
        <p15:guide id="9" pos="2851">
          <p15:clr>
            <a:srgbClr val="547EBF"/>
          </p15:clr>
        </p15:guide>
        <p15:guide id="10" pos="2495">
          <p15:clr>
            <a:srgbClr val="547EBF"/>
          </p15:clr>
        </p15:guide>
        <p15:guide id="11" pos="7517">
          <p15:clr>
            <a:srgbClr val="547EBF"/>
          </p15:clr>
        </p15:guide>
        <p15:guide id="12" pos="7873">
          <p15:clr>
            <a:srgbClr val="547EBF"/>
          </p15:clr>
        </p15:guide>
        <p15:guide id="13" pos="6707">
          <p15:clr>
            <a:srgbClr val="9FCC3B"/>
          </p15:clr>
        </p15:guide>
        <p15:guide id="14" pos="7031">
          <p15:clr>
            <a:srgbClr val="9FCC3B"/>
          </p15:clr>
        </p15:guide>
        <p15:guide id="15" pos="3661">
          <p15:clr>
            <a:srgbClr val="9FCC3B"/>
          </p15:clr>
        </p15:guide>
        <p15:guide id="16" pos="3337">
          <p15:clr>
            <a:srgbClr val="9FCC3B"/>
          </p15:clr>
        </p15:guide>
        <p15:guide id="17" pos="531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49"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7"/>
            <a:ext cx="104013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68013785"/>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812" r:id="rId13"/>
  </p:sldLayoutIdLst>
  <p:hf hdr="0" ftr="0" dt="0"/>
  <p:txStyles>
    <p:titleStyle>
      <a:lvl1pPr algn="l" defTabSz="914423"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b="0" i="0" kern="1200">
          <a:solidFill>
            <a:schemeClr val="bg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b="0" i="0" kern="1200">
          <a:solidFill>
            <a:schemeClr val="bg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b="0" i="0" kern="1200">
          <a:solidFill>
            <a:schemeClr val="bg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1">
          <p15:clr>
            <a:srgbClr val="547EBF"/>
          </p15:clr>
        </p15:guide>
        <p15:guide id="8" pos="3721">
          <p15:clr>
            <a:srgbClr val="547EBF"/>
          </p15:clr>
        </p15:guide>
        <p15:guide id="9" pos="2112">
          <p15:clr>
            <a:srgbClr val="547EBF"/>
          </p15:clr>
        </p15:guide>
        <p15:guide id="10" pos="1849">
          <p15:clr>
            <a:srgbClr val="547EBF"/>
          </p15:clr>
        </p15:guide>
        <p15:guide id="11" pos="5568">
          <p15:clr>
            <a:srgbClr val="547EBF"/>
          </p15:clr>
        </p15:guide>
        <p15:guide id="12" pos="5833">
          <p15:clr>
            <a:srgbClr val="547EBF"/>
          </p15:clr>
        </p15:guide>
        <p15:guide id="13" pos="4969">
          <p15:clr>
            <a:srgbClr val="9FCC3B"/>
          </p15:clr>
        </p15:guide>
        <p15:guide id="14" pos="5209">
          <p15:clr>
            <a:srgbClr val="9FCC3B"/>
          </p15:clr>
        </p15:guide>
        <p15:guide id="15" pos="2713">
          <p15:clr>
            <a:srgbClr val="9FCC3B"/>
          </p15:clr>
        </p15:guide>
        <p15:guide id="16" pos="2473">
          <p15:clr>
            <a:srgbClr val="9FCC3B"/>
          </p15:clr>
        </p15:guide>
        <p15:guide id="17" pos="39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0995100"/>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Lst>
  <p:hf hdr="0" ft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0C862178-63FE-4721-949A-6790D311FD65}" type="datetime4">
              <a:rPr lang="en-US" smtClean="0"/>
              <a:t>June 30, 2025</a:t>
            </a:fld>
            <a:endParaRPr lang="en-US">
              <a:latin typeface="+mn-lt"/>
            </a:endParaRPr>
          </a:p>
        </p:txBody>
      </p:sp>
      <p:sp>
        <p:nvSpPr>
          <p:cNvPr id="2" name="Slide Number Placeholder 41">
            <a:extLst>
              <a:ext uri="{FF2B5EF4-FFF2-40B4-BE49-F238E27FC236}">
                <a16:creationId xmlns:a16="http://schemas.microsoft.com/office/drawing/2014/main" id="{9D32B96C-BD13-3380-DA1F-5936DFF7DD8F}"/>
              </a:ext>
            </a:extLst>
          </p:cNvPr>
          <p:cNvSpPr>
            <a:spLocks noGrp="1"/>
          </p:cNvSpPr>
          <p:nvPr>
            <p:ph type="sldNum" sz="quarter" idx="4"/>
          </p:nvPr>
        </p:nvSpPr>
        <p:spPr>
          <a:xfrm>
            <a:off x="175699" y="6456045"/>
            <a:ext cx="523240" cy="247651"/>
          </a:xfrm>
          <a:prstGeom prst="rect">
            <a:avLst/>
          </a:prstGeom>
        </p:spPr>
        <p:txBody>
          <a:bodyPr/>
          <a:lstStyle>
            <a:lvl1pPr>
              <a:defRPr sz="1200">
                <a:solidFill>
                  <a:schemeClr val="bg1"/>
                </a:solidFill>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639826447"/>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813" r:id="rId11"/>
    <p:sldLayoutId id="2147483793" r:id="rId12"/>
    <p:sldLayoutId id="2147483794" r:id="rId13"/>
    <p:sldLayoutId id="2147483814" r:id="rId14"/>
    <p:sldLayoutId id="2147483815" r:id="rId15"/>
    <p:sldLayoutId id="2147483816" r:id="rId16"/>
    <p:sldLayoutId id="2147483817" r:id="rId17"/>
    <p:sldLayoutId id="2147483795" r:id="rId18"/>
    <p:sldLayoutId id="2147483796" r:id="rId19"/>
    <p:sldLayoutId id="2147483797" r:id="rId20"/>
    <p:sldLayoutId id="2147483798" r:id="rId21"/>
  </p:sldLayoutIdLst>
  <p:hf hdr="0" ft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98790256"/>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hdr="0" ft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p:nvPr/>
        </p:nvSpPr>
        <p:spPr>
          <a:xfrm>
            <a:off x="0" y="2339"/>
            <a:ext cx="12192000" cy="839888"/>
          </a:xfrm>
          <a:prstGeom prst="rect">
            <a:avLst/>
          </a:prstGeom>
          <a:gradFill>
            <a:gsLst>
              <a:gs pos="0">
                <a:srgbClr val="001F56"/>
              </a:gs>
              <a:gs pos="35000">
                <a:srgbClr val="002C7D"/>
              </a:gs>
              <a:gs pos="100000">
                <a:srgbClr val="223F8E"/>
              </a:gs>
            </a:gsLst>
            <a:lin ang="10800000"/>
          </a:gradFill>
          <a:ln w="12700">
            <a:miter lim="400000"/>
          </a:ln>
        </p:spPr>
        <p:txBody>
          <a:bodyPr lIns="45718" tIns="45718" rIns="45718" bIns="45718" anchor="ctr"/>
          <a:lstStyle/>
          <a:p>
            <a:pPr algn="ctr">
              <a:defRPr b="1">
                <a:solidFill>
                  <a:srgbClr val="FFFFFF"/>
                </a:solidFill>
                <a:latin typeface="Franklin Gothic Demi"/>
                <a:ea typeface="Franklin Gothic Demi"/>
                <a:cs typeface="Franklin Gothic Demi"/>
                <a:sym typeface="Franklin Gothic Demi"/>
              </a:defRPr>
            </a:pPr>
            <a:endParaRPr/>
          </a:p>
        </p:txBody>
      </p:sp>
      <p:pic>
        <p:nvPicPr>
          <p:cNvPr id="3" name="Picture 8" descr="Picture 8"/>
          <p:cNvPicPr>
            <a:picLocks noChangeAspect="1"/>
          </p:cNvPicPr>
          <p:nvPr/>
        </p:nvPicPr>
        <p:blipFill>
          <a:blip r:embed="rId14"/>
          <a:stretch>
            <a:fillRect/>
          </a:stretch>
        </p:blipFill>
        <p:spPr>
          <a:xfrm>
            <a:off x="11038839" y="6387710"/>
            <a:ext cx="977465" cy="315019"/>
          </a:xfrm>
          <a:prstGeom prst="rect">
            <a:avLst/>
          </a:prstGeom>
          <a:ln w="12700">
            <a:miter lim="400000"/>
          </a:ln>
        </p:spPr>
      </p:pic>
      <p:sp>
        <p:nvSpPr>
          <p:cNvPr id="4" name="Google Shape;11;p1"/>
          <p:cNvSpPr txBox="1"/>
          <p:nvPr/>
        </p:nvSpPr>
        <p:spPr>
          <a:xfrm>
            <a:off x="10311741" y="54066"/>
            <a:ext cx="1832761" cy="335249"/>
          </a:xfrm>
          <a:prstGeom prst="rect">
            <a:avLst/>
          </a:prstGeom>
          <a:solidFill>
            <a:srgbClr val="B7D0FF">
              <a:alpha val="67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r">
              <a:defRPr sz="500" b="1">
                <a:solidFill>
                  <a:srgbClr val="DC3545"/>
                </a:solidFill>
                <a:latin typeface="Segoe UI"/>
                <a:ea typeface="Segoe UI"/>
                <a:cs typeface="Segoe UI"/>
                <a:sym typeface="Segoe UI"/>
              </a:defRPr>
            </a:lvl1pPr>
          </a:lstStyle>
          <a:p>
            <a:r>
              <a:t>CONFIDENTIAL WORKING PAPERS OF THE GOVERNOR</a:t>
            </a:r>
          </a:p>
        </p:txBody>
      </p:sp>
      <p:sp>
        <p:nvSpPr>
          <p:cNvPr id="5" name="Body Level One…"/>
          <p:cNvSpPr txBox="1">
            <a:spLocks noGrp="1"/>
          </p:cNvSpPr>
          <p:nvPr>
            <p:ph type="body" idx="1"/>
          </p:nvPr>
        </p:nvSpPr>
        <p:spPr>
          <a:xfrm>
            <a:off x="328593" y="990618"/>
            <a:ext cx="10847410" cy="4884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Title Text"/>
          <p:cNvSpPr txBox="1">
            <a:spLocks noGrp="1"/>
          </p:cNvSpPr>
          <p:nvPr>
            <p:ph type="title"/>
          </p:nvPr>
        </p:nvSpPr>
        <p:spPr>
          <a:xfrm>
            <a:off x="328593" y="367372"/>
            <a:ext cx="10515601" cy="465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7" name="Slide Number"/>
          <p:cNvSpPr txBox="1">
            <a:spLocks noGrp="1"/>
          </p:cNvSpPr>
          <p:nvPr>
            <p:ph type="sldNum" sz="quarter" idx="2"/>
          </p:nvPr>
        </p:nvSpPr>
        <p:spPr>
          <a:xfrm>
            <a:off x="60325" y="6425727"/>
            <a:ext cx="297913" cy="281939"/>
          </a:xfrm>
          <a:prstGeom prst="rect">
            <a:avLst/>
          </a:prstGeom>
          <a:ln w="12700">
            <a:miter lim="400000"/>
          </a:ln>
        </p:spPr>
        <p:txBody>
          <a:bodyPr wrap="none" lIns="45718" tIns="45718" rIns="45718" bIns="45718">
            <a:spAutoFit/>
          </a:bodyPr>
          <a:lstStyle>
            <a:lvl1pPr>
              <a:defRPr sz="1200">
                <a:latin typeface="Segoe UI"/>
                <a:ea typeface="Segoe UI"/>
                <a:cs typeface="Segoe UI"/>
                <a:sym typeface="Segoe UI"/>
              </a:defRPr>
            </a:lvl1pPr>
          </a:lstStyle>
          <a:p>
            <a:fld id="{86CB4B4D-7CA3-9044-876B-883B54F8677D}" type="slidenum">
              <a:t>‹#›</a:t>
            </a:fld>
            <a:endParaRPr/>
          </a:p>
        </p:txBody>
      </p:sp>
    </p:spTree>
    <p:extLst>
      <p:ext uri="{BB962C8B-B14F-4D97-AF65-F5344CB8AC3E}">
        <p14:creationId xmlns:p14="http://schemas.microsoft.com/office/powerpoint/2010/main" val="152214304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ransition spd="med"/>
  <p:txStyles>
    <p:titleStyle>
      <a:lvl1pPr marL="0" marR="0" indent="0" algn="l" defTabSz="914421" rtl="0" latinLnBrk="0">
        <a:lnSpc>
          <a:spcPct val="90000"/>
        </a:lnSpc>
        <a:spcBef>
          <a:spcPts val="0"/>
        </a:spcBef>
        <a:spcAft>
          <a:spcPts val="0"/>
        </a:spcAft>
        <a:buClrTx/>
        <a:buSzTx/>
        <a:buFontTx/>
        <a:buNone/>
        <a:tabLst/>
        <a:defRPr sz="2400" b="1" i="0" u="none" strike="noStrike" cap="none" spc="100" baseline="0">
          <a:solidFill>
            <a:srgbClr val="FFFFFF"/>
          </a:solidFill>
          <a:uFillTx/>
          <a:latin typeface="Franklin Gothic Demi"/>
          <a:ea typeface="Franklin Gothic Demi"/>
          <a:cs typeface="Franklin Gothic Demi"/>
          <a:sym typeface="Franklin Gothic Demi"/>
        </a:defRPr>
      </a:lvl1pPr>
      <a:lvl2pPr marL="0" marR="0" indent="0" algn="l" defTabSz="914421" rtl="0" latinLnBrk="0">
        <a:lnSpc>
          <a:spcPct val="90000"/>
        </a:lnSpc>
        <a:spcBef>
          <a:spcPts val="0"/>
        </a:spcBef>
        <a:spcAft>
          <a:spcPts val="0"/>
        </a:spcAft>
        <a:buClrTx/>
        <a:buSzTx/>
        <a:buFontTx/>
        <a:buNone/>
        <a:tabLst/>
        <a:defRPr sz="2400" b="1" i="0" u="none" strike="noStrike" cap="none" spc="100" baseline="0">
          <a:solidFill>
            <a:srgbClr val="FFFFFF"/>
          </a:solidFill>
          <a:uFillTx/>
          <a:latin typeface="Franklin Gothic Demi"/>
          <a:ea typeface="Franklin Gothic Demi"/>
          <a:cs typeface="Franklin Gothic Demi"/>
          <a:sym typeface="Franklin Gothic Demi"/>
        </a:defRPr>
      </a:lvl2pPr>
      <a:lvl3pPr marL="0" marR="0" indent="0" algn="l" defTabSz="914421" rtl="0" latinLnBrk="0">
        <a:lnSpc>
          <a:spcPct val="90000"/>
        </a:lnSpc>
        <a:spcBef>
          <a:spcPts val="0"/>
        </a:spcBef>
        <a:spcAft>
          <a:spcPts val="0"/>
        </a:spcAft>
        <a:buClrTx/>
        <a:buSzTx/>
        <a:buFontTx/>
        <a:buNone/>
        <a:tabLst/>
        <a:defRPr sz="2400" b="1" i="0" u="none" strike="noStrike" cap="none" spc="100" baseline="0">
          <a:solidFill>
            <a:srgbClr val="FFFFFF"/>
          </a:solidFill>
          <a:uFillTx/>
          <a:latin typeface="Franklin Gothic Demi"/>
          <a:ea typeface="Franklin Gothic Demi"/>
          <a:cs typeface="Franklin Gothic Demi"/>
          <a:sym typeface="Franklin Gothic Demi"/>
        </a:defRPr>
      </a:lvl3pPr>
      <a:lvl4pPr marL="0" marR="0" indent="0" algn="l" defTabSz="914421" rtl="0" latinLnBrk="0">
        <a:lnSpc>
          <a:spcPct val="90000"/>
        </a:lnSpc>
        <a:spcBef>
          <a:spcPts val="0"/>
        </a:spcBef>
        <a:spcAft>
          <a:spcPts val="0"/>
        </a:spcAft>
        <a:buClrTx/>
        <a:buSzTx/>
        <a:buFontTx/>
        <a:buNone/>
        <a:tabLst/>
        <a:defRPr sz="2400" b="1" i="0" u="none" strike="noStrike" cap="none" spc="100" baseline="0">
          <a:solidFill>
            <a:srgbClr val="FFFFFF"/>
          </a:solidFill>
          <a:uFillTx/>
          <a:latin typeface="Franklin Gothic Demi"/>
          <a:ea typeface="Franklin Gothic Demi"/>
          <a:cs typeface="Franklin Gothic Demi"/>
          <a:sym typeface="Franklin Gothic Demi"/>
        </a:defRPr>
      </a:lvl4pPr>
      <a:lvl5pPr marL="0" marR="0" indent="0" algn="l" defTabSz="914421" rtl="0" latinLnBrk="0">
        <a:lnSpc>
          <a:spcPct val="90000"/>
        </a:lnSpc>
        <a:spcBef>
          <a:spcPts val="0"/>
        </a:spcBef>
        <a:spcAft>
          <a:spcPts val="0"/>
        </a:spcAft>
        <a:buClrTx/>
        <a:buSzTx/>
        <a:buFontTx/>
        <a:buNone/>
        <a:tabLst/>
        <a:defRPr sz="2400" b="1" i="0" u="none" strike="noStrike" cap="none" spc="100" baseline="0">
          <a:solidFill>
            <a:srgbClr val="FFFFFF"/>
          </a:solidFill>
          <a:uFillTx/>
          <a:latin typeface="Franklin Gothic Demi"/>
          <a:ea typeface="Franklin Gothic Demi"/>
          <a:cs typeface="Franklin Gothic Demi"/>
          <a:sym typeface="Franklin Gothic Demi"/>
        </a:defRPr>
      </a:lvl5pPr>
      <a:lvl6pPr marL="0" marR="0" indent="0" algn="l" defTabSz="914421" rtl="0" latinLnBrk="0">
        <a:lnSpc>
          <a:spcPct val="90000"/>
        </a:lnSpc>
        <a:spcBef>
          <a:spcPts val="0"/>
        </a:spcBef>
        <a:spcAft>
          <a:spcPts val="0"/>
        </a:spcAft>
        <a:buClrTx/>
        <a:buSzTx/>
        <a:buFontTx/>
        <a:buNone/>
        <a:tabLst/>
        <a:defRPr sz="2400" b="1" i="0" u="none" strike="noStrike" cap="none" spc="100" baseline="0">
          <a:solidFill>
            <a:srgbClr val="FFFFFF"/>
          </a:solidFill>
          <a:uFillTx/>
          <a:latin typeface="Franklin Gothic Demi"/>
          <a:ea typeface="Franklin Gothic Demi"/>
          <a:cs typeface="Franklin Gothic Demi"/>
          <a:sym typeface="Franklin Gothic Demi"/>
        </a:defRPr>
      </a:lvl6pPr>
      <a:lvl7pPr marL="0" marR="0" indent="0" algn="l" defTabSz="914421" rtl="0" latinLnBrk="0">
        <a:lnSpc>
          <a:spcPct val="90000"/>
        </a:lnSpc>
        <a:spcBef>
          <a:spcPts val="0"/>
        </a:spcBef>
        <a:spcAft>
          <a:spcPts val="0"/>
        </a:spcAft>
        <a:buClrTx/>
        <a:buSzTx/>
        <a:buFontTx/>
        <a:buNone/>
        <a:tabLst/>
        <a:defRPr sz="2400" b="1" i="0" u="none" strike="noStrike" cap="none" spc="100" baseline="0">
          <a:solidFill>
            <a:srgbClr val="FFFFFF"/>
          </a:solidFill>
          <a:uFillTx/>
          <a:latin typeface="Franklin Gothic Demi"/>
          <a:ea typeface="Franklin Gothic Demi"/>
          <a:cs typeface="Franklin Gothic Demi"/>
          <a:sym typeface="Franklin Gothic Demi"/>
        </a:defRPr>
      </a:lvl7pPr>
      <a:lvl8pPr marL="0" marR="0" indent="0" algn="l" defTabSz="914421" rtl="0" latinLnBrk="0">
        <a:lnSpc>
          <a:spcPct val="90000"/>
        </a:lnSpc>
        <a:spcBef>
          <a:spcPts val="0"/>
        </a:spcBef>
        <a:spcAft>
          <a:spcPts val="0"/>
        </a:spcAft>
        <a:buClrTx/>
        <a:buSzTx/>
        <a:buFontTx/>
        <a:buNone/>
        <a:tabLst/>
        <a:defRPr sz="2400" b="1" i="0" u="none" strike="noStrike" cap="none" spc="100" baseline="0">
          <a:solidFill>
            <a:srgbClr val="FFFFFF"/>
          </a:solidFill>
          <a:uFillTx/>
          <a:latin typeface="Franklin Gothic Demi"/>
          <a:ea typeface="Franklin Gothic Demi"/>
          <a:cs typeface="Franklin Gothic Demi"/>
          <a:sym typeface="Franklin Gothic Demi"/>
        </a:defRPr>
      </a:lvl8pPr>
      <a:lvl9pPr marL="0" marR="0" indent="0" algn="l" defTabSz="914421" rtl="0" latinLnBrk="0">
        <a:lnSpc>
          <a:spcPct val="90000"/>
        </a:lnSpc>
        <a:spcBef>
          <a:spcPts val="0"/>
        </a:spcBef>
        <a:spcAft>
          <a:spcPts val="0"/>
        </a:spcAft>
        <a:buClrTx/>
        <a:buSzTx/>
        <a:buFontTx/>
        <a:buNone/>
        <a:tabLst/>
        <a:defRPr sz="2400" b="1" i="0" u="none" strike="noStrike" cap="none" spc="100" baseline="0">
          <a:solidFill>
            <a:srgbClr val="FFFFFF"/>
          </a:solidFill>
          <a:uFillTx/>
          <a:latin typeface="Franklin Gothic Demi"/>
          <a:ea typeface="Franklin Gothic Demi"/>
          <a:cs typeface="Franklin Gothic Demi"/>
          <a:sym typeface="Franklin Gothic Demi"/>
        </a:defRPr>
      </a:lvl9pPr>
    </p:titleStyle>
    <p:bodyStyle>
      <a:lvl1pPr marL="0" marR="0" indent="0" algn="l" defTabSz="914421" rtl="0" latinLnBrk="0">
        <a:lnSpc>
          <a:spcPct val="90000"/>
        </a:lnSpc>
        <a:spcBef>
          <a:spcPts val="1000"/>
        </a:spcBef>
        <a:spcAft>
          <a:spcPts val="0"/>
        </a:spcAft>
        <a:buClrTx/>
        <a:buSzTx/>
        <a:buFontTx/>
        <a:buNone/>
        <a:tabLst/>
        <a:defRPr sz="1200" b="0" i="0" u="none" strike="noStrike" cap="none" spc="0" baseline="0">
          <a:solidFill>
            <a:srgbClr val="000000"/>
          </a:solidFill>
          <a:uFillTx/>
          <a:latin typeface="Segoe UI"/>
          <a:ea typeface="Segoe UI"/>
          <a:cs typeface="Segoe UI"/>
          <a:sym typeface="Segoe UI"/>
        </a:defRPr>
      </a:lvl1pPr>
      <a:lvl2pPr marL="585921" marR="0" indent="-225354" algn="l" defTabSz="914421" rtl="0" latinLnBrk="0">
        <a:lnSpc>
          <a:spcPct val="90000"/>
        </a:lnSpc>
        <a:spcBef>
          <a:spcPts val="1000"/>
        </a:spcBef>
        <a:spcAft>
          <a:spcPts val="0"/>
        </a:spcAft>
        <a:buClrTx/>
        <a:buSzPct val="100000"/>
        <a:buFontTx/>
        <a:buChar char="•"/>
        <a:tabLst/>
        <a:defRPr sz="1200" b="0" i="0" u="none" strike="noStrike" cap="none" spc="0" baseline="0">
          <a:solidFill>
            <a:srgbClr val="000000"/>
          </a:solidFill>
          <a:uFillTx/>
          <a:latin typeface="Segoe UI"/>
          <a:ea typeface="Segoe UI"/>
          <a:cs typeface="Segoe UI"/>
          <a:sym typeface="Segoe UI"/>
        </a:defRPr>
      </a:lvl2pPr>
      <a:lvl3pPr marL="946486" marR="0" indent="-225353" algn="l" defTabSz="914421" rtl="0" latinLnBrk="0">
        <a:lnSpc>
          <a:spcPct val="90000"/>
        </a:lnSpc>
        <a:spcBef>
          <a:spcPts val="1000"/>
        </a:spcBef>
        <a:spcAft>
          <a:spcPts val="0"/>
        </a:spcAft>
        <a:buClrTx/>
        <a:buSzPct val="100000"/>
        <a:buFontTx/>
        <a:buChar char="•"/>
        <a:tabLst/>
        <a:defRPr sz="1200" b="0" i="0" u="none" strike="noStrike" cap="none" spc="0" baseline="0">
          <a:solidFill>
            <a:srgbClr val="000000"/>
          </a:solidFill>
          <a:uFillTx/>
          <a:latin typeface="Segoe UI"/>
          <a:ea typeface="Segoe UI"/>
          <a:cs typeface="Segoe UI"/>
          <a:sym typeface="Segoe UI"/>
        </a:defRPr>
      </a:lvl3pPr>
      <a:lvl4pPr marL="1307054" marR="0" indent="-225353" algn="l" defTabSz="914421" rtl="0" latinLnBrk="0">
        <a:lnSpc>
          <a:spcPct val="90000"/>
        </a:lnSpc>
        <a:spcBef>
          <a:spcPts val="1000"/>
        </a:spcBef>
        <a:spcAft>
          <a:spcPts val="0"/>
        </a:spcAft>
        <a:buClrTx/>
        <a:buSzPct val="100000"/>
        <a:buFontTx/>
        <a:buChar char="•"/>
        <a:tabLst/>
        <a:defRPr sz="1200" b="0" i="0" u="none" strike="noStrike" cap="none" spc="0" baseline="0">
          <a:solidFill>
            <a:srgbClr val="000000"/>
          </a:solidFill>
          <a:uFillTx/>
          <a:latin typeface="Segoe UI"/>
          <a:ea typeface="Segoe UI"/>
          <a:cs typeface="Segoe UI"/>
          <a:sym typeface="Segoe UI"/>
        </a:defRPr>
      </a:lvl4pPr>
      <a:lvl5pPr marL="1667618" marR="0" indent="-225355" algn="l" defTabSz="914421" rtl="0" latinLnBrk="0">
        <a:lnSpc>
          <a:spcPct val="90000"/>
        </a:lnSpc>
        <a:spcBef>
          <a:spcPts val="1000"/>
        </a:spcBef>
        <a:spcAft>
          <a:spcPts val="0"/>
        </a:spcAft>
        <a:buClrTx/>
        <a:buSzPct val="100000"/>
        <a:buFontTx/>
        <a:buChar char="•"/>
        <a:tabLst/>
        <a:defRPr sz="1200" b="0" i="0" u="none" strike="noStrike" cap="none" spc="0" baseline="0">
          <a:solidFill>
            <a:srgbClr val="000000"/>
          </a:solidFill>
          <a:uFillTx/>
          <a:latin typeface="Segoe UI"/>
          <a:ea typeface="Segoe UI"/>
          <a:cs typeface="Segoe UI"/>
          <a:sym typeface="Segoe UI"/>
        </a:defRPr>
      </a:lvl5pPr>
      <a:lvl6pPr marL="2438461" marR="0" indent="-152404" algn="l" defTabSz="914421" rtl="0" latinLnBrk="0">
        <a:lnSpc>
          <a:spcPct val="90000"/>
        </a:lnSpc>
        <a:spcBef>
          <a:spcPts val="1000"/>
        </a:spcBef>
        <a:spcAft>
          <a:spcPts val="0"/>
        </a:spcAft>
        <a:buClrTx/>
        <a:buSzPct val="100000"/>
        <a:buFontTx/>
        <a:buChar char="•"/>
        <a:tabLst/>
        <a:defRPr sz="1200" b="0" i="0" u="none" strike="noStrike" cap="none" spc="0" baseline="0">
          <a:solidFill>
            <a:srgbClr val="000000"/>
          </a:solidFill>
          <a:uFillTx/>
          <a:latin typeface="Segoe UI"/>
          <a:ea typeface="Segoe UI"/>
          <a:cs typeface="Segoe UI"/>
          <a:sym typeface="Segoe UI"/>
        </a:defRPr>
      </a:lvl6pPr>
      <a:lvl7pPr marL="2895673" marR="0" indent="-152404" algn="l" defTabSz="914421" rtl="0" latinLnBrk="0">
        <a:lnSpc>
          <a:spcPct val="90000"/>
        </a:lnSpc>
        <a:spcBef>
          <a:spcPts val="1000"/>
        </a:spcBef>
        <a:spcAft>
          <a:spcPts val="0"/>
        </a:spcAft>
        <a:buClrTx/>
        <a:buSzPct val="100000"/>
        <a:buFontTx/>
        <a:buChar char="•"/>
        <a:tabLst/>
        <a:defRPr sz="1200" b="0" i="0" u="none" strike="noStrike" cap="none" spc="0" baseline="0">
          <a:solidFill>
            <a:srgbClr val="000000"/>
          </a:solidFill>
          <a:uFillTx/>
          <a:latin typeface="Segoe UI"/>
          <a:ea typeface="Segoe UI"/>
          <a:cs typeface="Segoe UI"/>
          <a:sym typeface="Segoe UI"/>
        </a:defRPr>
      </a:lvl7pPr>
      <a:lvl8pPr marL="3352884" marR="0" indent="-152404" algn="l" defTabSz="914421" rtl="0" latinLnBrk="0">
        <a:lnSpc>
          <a:spcPct val="90000"/>
        </a:lnSpc>
        <a:spcBef>
          <a:spcPts val="1000"/>
        </a:spcBef>
        <a:spcAft>
          <a:spcPts val="0"/>
        </a:spcAft>
        <a:buClrTx/>
        <a:buSzPct val="100000"/>
        <a:buFontTx/>
        <a:buChar char="•"/>
        <a:tabLst/>
        <a:defRPr sz="1200" b="0" i="0" u="none" strike="noStrike" cap="none" spc="0" baseline="0">
          <a:solidFill>
            <a:srgbClr val="000000"/>
          </a:solidFill>
          <a:uFillTx/>
          <a:latin typeface="Segoe UI"/>
          <a:ea typeface="Segoe UI"/>
          <a:cs typeface="Segoe UI"/>
          <a:sym typeface="Segoe UI"/>
        </a:defRPr>
      </a:lvl8pPr>
      <a:lvl9pPr marL="3810096" marR="0" indent="-152403" algn="l" defTabSz="914421" rtl="0" latinLnBrk="0">
        <a:lnSpc>
          <a:spcPct val="90000"/>
        </a:lnSpc>
        <a:spcBef>
          <a:spcPts val="1000"/>
        </a:spcBef>
        <a:spcAft>
          <a:spcPts val="0"/>
        </a:spcAft>
        <a:buClrTx/>
        <a:buSzPct val="100000"/>
        <a:buFontTx/>
        <a:buChar char="•"/>
        <a:tabLst/>
        <a:defRPr sz="1200" b="0" i="0" u="none" strike="noStrike" cap="none" spc="0" baseline="0">
          <a:solidFill>
            <a:srgbClr val="000000"/>
          </a:solidFill>
          <a:uFillTx/>
          <a:latin typeface="Segoe UI"/>
          <a:ea typeface="Segoe UI"/>
          <a:cs typeface="Segoe UI"/>
          <a:sym typeface="Segoe UI"/>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vadoc.virginia.gov/inmates-and-probationers/incoming-inmates/facility-programs/" TargetMode="External"/><Relationship Id="rId2" Type="http://schemas.openxmlformats.org/officeDocument/2006/relationships/notesSlide" Target="../notesSlides/notesSlide9.xml"/><Relationship Id="rId1" Type="http://schemas.openxmlformats.org/officeDocument/2006/relationships/slideLayout" Target="../slideLayouts/slideLayout63.xml"/><Relationship Id="rId6" Type="http://schemas.openxmlformats.org/officeDocument/2006/relationships/image" Target="../media/image32.jpeg"/><Relationship Id="rId5" Type="http://schemas.openxmlformats.org/officeDocument/2006/relationships/hyperlink" Target="https://vadoc.virginia.gov/general-public/recidivism-studies/" TargetMode="External"/><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hyperlink" Target="https://www.ialr.org/asphire/" TargetMode="External"/><Relationship Id="rId2" Type="http://schemas.openxmlformats.org/officeDocument/2006/relationships/notesSlide" Target="../notesSlides/notesSlide10.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vadoc.virginia.gov/inmates-and-probationers/incoming-inmates/facility-programs/" TargetMode="External"/><Relationship Id="rId2" Type="http://schemas.openxmlformats.org/officeDocument/2006/relationships/notesSlide" Target="../notesSlides/notesSlide11.xml"/><Relationship Id="rId1" Type="http://schemas.openxmlformats.org/officeDocument/2006/relationships/slideLayout" Target="../slideLayouts/slideLayout63.xml"/><Relationship Id="rId6" Type="http://schemas.openxmlformats.org/officeDocument/2006/relationships/image" Target="../media/image32.jpeg"/><Relationship Id="rId5" Type="http://schemas.openxmlformats.org/officeDocument/2006/relationships/hyperlink" Target="https://vadoc.virginia.gov/general-public/recidivism-studies/" TargetMode="Externa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3.xml"/><Relationship Id="rId5" Type="http://schemas.openxmlformats.org/officeDocument/2006/relationships/image" Target="../media/image29.pn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hyperlink" Target="http://www.sovacareerchoice.org/" TargetMode="External"/><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gotecva.org/" TargetMode="External"/><Relationship Id="rId7" Type="http://schemas.openxmlformats.org/officeDocument/2006/relationships/hyperlink" Target="https://ccam-va.com/" TargetMode="External"/><Relationship Id="rId2" Type="http://schemas.openxmlformats.org/officeDocument/2006/relationships/notesSlide" Target="../notesSlides/notesSlide14.xml"/><Relationship Id="rId1" Type="http://schemas.openxmlformats.org/officeDocument/2006/relationships/slideLayout" Target="../slideLayouts/slideLayout63.xml"/><Relationship Id="rId6" Type="http://schemas.openxmlformats.org/officeDocument/2006/relationships/hyperlink" Target="https://ccam-va.com/2024/01/17/vsu-and-ccam-forge-path-to-excellence-advanced-manufacturing-processes-course-tackles-industry-demand-for-skilled-iiot-professionals/" TargetMode="External"/><Relationship Id="rId5" Type="http://schemas.openxmlformats.org/officeDocument/2006/relationships/hyperlink" Target="https://ccam-va.com/2024/04/16/developing-technical-workforce-of-tomorrow/" TargetMode="External"/><Relationship Id="rId10" Type="http://schemas.openxmlformats.org/officeDocument/2006/relationships/image" Target="../media/image30.svg"/><Relationship Id="rId4" Type="http://schemas.openxmlformats.org/officeDocument/2006/relationships/hyperlink" Target="https://fame-usa.com/fame-program-locations/virginia-fame/central-virginia-chapter/" TargetMode="Externa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cyberinitiative.org/" TargetMode="External"/><Relationship Id="rId2" Type="http://schemas.openxmlformats.org/officeDocument/2006/relationships/notesSlide" Target="../notesSlides/notesSlide15.xml"/><Relationship Id="rId1" Type="http://schemas.openxmlformats.org/officeDocument/2006/relationships/slideLayout" Target="../slideLayouts/slideLayout63.xml"/><Relationship Id="rId6" Type="http://schemas.openxmlformats.org/officeDocument/2006/relationships/image" Target="../media/image31.svg"/><Relationship Id="rId5" Type="http://schemas.openxmlformats.org/officeDocument/2006/relationships/image" Target="../media/image9.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3" Type="http://schemas.openxmlformats.org/officeDocument/2006/relationships/hyperlink" Target="https://www.ialr.org/americorps/" TargetMode="External"/><Relationship Id="rId2" Type="http://schemas.openxmlformats.org/officeDocument/2006/relationships/notesSlide" Target="../notesSlides/notesSlide16.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0.xml"/><Relationship Id="rId18" Type="http://schemas.openxmlformats.org/officeDocument/2006/relationships/image" Target="../media/image14.png"/><Relationship Id="rId3" Type="http://schemas.openxmlformats.org/officeDocument/2006/relationships/slide" Target="slide97.xml"/><Relationship Id="rId7" Type="http://schemas.openxmlformats.org/officeDocument/2006/relationships/slide" Target="slide60.xml"/><Relationship Id="rId12" Type="http://schemas.openxmlformats.org/officeDocument/2006/relationships/image" Target="../media/image10.svg"/><Relationship Id="rId1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slide" Target="slide82.xml"/><Relationship Id="rId20" Type="http://schemas.openxmlformats.org/officeDocument/2006/relationships/slide" Target="slide98.xml"/><Relationship Id="rId1" Type="http://schemas.openxmlformats.org/officeDocument/2006/relationships/slideLayout" Target="../slideLayouts/slideLayout22.xml"/><Relationship Id="rId6" Type="http://schemas.openxmlformats.org/officeDocument/2006/relationships/image" Target="../media/image6.sv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12.svg"/><Relationship Id="rId10" Type="http://schemas.openxmlformats.org/officeDocument/2006/relationships/slide" Target="slide38.xml"/><Relationship Id="rId19" Type="http://schemas.openxmlformats.org/officeDocument/2006/relationships/image" Target="../media/image15.png"/><Relationship Id="rId4" Type="http://schemas.openxmlformats.org/officeDocument/2006/relationships/slide" Target="slide27.xml"/><Relationship Id="rId9" Type="http://schemas.openxmlformats.org/officeDocument/2006/relationships/image" Target="../media/image8.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vdh.virginia.gov/health-equity/the-commonwealths-earn-to-learn-program/" TargetMode="External"/><Relationship Id="rId2" Type="http://schemas.openxmlformats.org/officeDocument/2006/relationships/notesSlide" Target="../notesSlides/notesSlide17.xml"/><Relationship Id="rId1" Type="http://schemas.openxmlformats.org/officeDocument/2006/relationships/slideLayout" Target="../slideLayouts/slideLayout63.xml"/><Relationship Id="rId6" Type="http://schemas.openxmlformats.org/officeDocument/2006/relationships/image" Target="../media/image31.svg"/><Relationship Id="rId5" Type="http://schemas.openxmlformats.org/officeDocument/2006/relationships/image" Target="../media/image9.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newcollegeinstitute.org/" TargetMode="External"/><Relationship Id="rId1" Type="http://schemas.openxmlformats.org/officeDocument/2006/relationships/slideLayout" Target="../slideLayouts/slideLayout13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3.xml"/><Relationship Id="rId6" Type="http://schemas.openxmlformats.org/officeDocument/2006/relationships/hyperlink" Target="https://virginiaworks.gov/" TargetMode="External"/><Relationship Id="rId5" Type="http://schemas.openxmlformats.org/officeDocument/2006/relationships/image" Target="../media/image34.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www.ialr.org/excite/" TargetMode="External"/><Relationship Id="rId2" Type="http://schemas.openxmlformats.org/officeDocument/2006/relationships/notesSlide" Target="../notesSlides/notesSlide19.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hyperlink" Target="https://www.dss.virginia.gov/family/dcse/links.cgi" TargetMode="External"/><Relationship Id="rId2" Type="http://schemas.openxmlformats.org/officeDocument/2006/relationships/notesSlide" Target="../notesSlides/notesSlide20.xml"/><Relationship Id="rId1" Type="http://schemas.openxmlformats.org/officeDocument/2006/relationships/slideLayout" Target="../slideLayouts/slideLayout63.xml"/><Relationship Id="rId6" Type="http://schemas.openxmlformats.org/officeDocument/2006/relationships/image" Target="../media/image34.svg"/><Relationship Id="rId5" Type="http://schemas.openxmlformats.org/officeDocument/2006/relationships/image" Target="../media/image11.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newcollegeinstitute.org/" TargetMode="External"/><Relationship Id="rId1" Type="http://schemas.openxmlformats.org/officeDocument/2006/relationships/slideLayout" Target="../slideLayouts/slideLayout137.xml"/><Relationship Id="rId5" Type="http://schemas.openxmlformats.org/officeDocument/2006/relationships/image" Target="../media/image30.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3.xml"/><Relationship Id="rId5" Type="http://schemas.openxmlformats.org/officeDocument/2006/relationships/image" Target="../media/image29.png"/><Relationship Id="rId4" Type="http://schemas.openxmlformats.org/officeDocument/2006/relationships/image" Target="../media/image35.svg"/></Relationships>
</file>

<file path=ppt/slides/_rels/slide27.xml.rels><?xml version="1.0" encoding="UTF-8" standalone="yes"?>
<Relationships xmlns="http://schemas.openxmlformats.org/package/2006/relationships"><Relationship Id="rId3" Type="http://schemas.openxmlformats.org/officeDocument/2006/relationships/hyperlink" Target="https://virginiag3.com/" TargetMode="External"/><Relationship Id="rId2" Type="http://schemas.openxmlformats.org/officeDocument/2006/relationships/notesSlide" Target="../notesSlides/notesSlide22.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newcollegeinstitute.org/" TargetMode="External"/><Relationship Id="rId1" Type="http://schemas.openxmlformats.org/officeDocument/2006/relationships/slideLayout" Target="../slideLayouts/slideLayout137.xml"/></Relationships>
</file>

<file path=ppt/slides/_rels/slide2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hyperlink" Target="http://www.gotecva.org/" TargetMode="External"/><Relationship Id="rId7" Type="http://schemas.openxmlformats.org/officeDocument/2006/relationships/customXml" Target="../ink/ink2.xml"/><Relationship Id="rId12" Type="http://schemas.openxmlformats.org/officeDocument/2006/relationships/customXml" Target="../ink/ink6.xml"/><Relationship Id="rId2" Type="http://schemas.openxmlformats.org/officeDocument/2006/relationships/notesSlide" Target="../notesSlides/notesSlide23.xml"/><Relationship Id="rId1" Type="http://schemas.openxmlformats.org/officeDocument/2006/relationships/slideLayout" Target="../slideLayouts/slideLayout63.xml"/><Relationship Id="rId6" Type="http://schemas.openxmlformats.org/officeDocument/2006/relationships/image" Target="../media/image510.png"/><Relationship Id="rId11" Type="http://schemas.openxmlformats.org/officeDocument/2006/relationships/customXml" Target="../ink/ink5.xml"/><Relationship Id="rId5" Type="http://schemas.openxmlformats.org/officeDocument/2006/relationships/customXml" Target="../ink/ink1.xml"/><Relationship Id="rId10" Type="http://schemas.openxmlformats.org/officeDocument/2006/relationships/image" Target="../media/image6.png"/><Relationship Id="rId4" Type="http://schemas.openxmlformats.org/officeDocument/2006/relationships/image" Target="../media/image29.png"/><Relationship Id="rId9" Type="http://schemas.openxmlformats.org/officeDocument/2006/relationships/customXml" Target="../ink/ink4.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5.xml"/><Relationship Id="rId3" Type="http://schemas.openxmlformats.org/officeDocument/2006/relationships/image" Target="../media/image29.png"/><Relationship Id="rId7" Type="http://schemas.openxmlformats.org/officeDocument/2006/relationships/customXml" Target="../ink/ink9.xml"/><Relationship Id="rId12" Type="http://schemas.openxmlformats.org/officeDocument/2006/relationships/customXml" Target="../ink/ink14.xml"/><Relationship Id="rId2" Type="http://schemas.openxmlformats.org/officeDocument/2006/relationships/notesSlide" Target="../notesSlides/notesSlide24.xml"/><Relationship Id="rId1" Type="http://schemas.openxmlformats.org/officeDocument/2006/relationships/slideLayout" Target="../slideLayouts/slideLayout63.xml"/><Relationship Id="rId6" Type="http://schemas.openxmlformats.org/officeDocument/2006/relationships/customXml" Target="../ink/ink8.xml"/><Relationship Id="rId11" Type="http://schemas.openxmlformats.org/officeDocument/2006/relationships/customXml" Target="../ink/ink13.xml"/><Relationship Id="rId5" Type="http://schemas.openxmlformats.org/officeDocument/2006/relationships/image" Target="../media/image65.png"/><Relationship Id="rId15" Type="http://schemas.openxmlformats.org/officeDocument/2006/relationships/image" Target="../media/image31.svg"/><Relationship Id="rId10" Type="http://schemas.openxmlformats.org/officeDocument/2006/relationships/customXml" Target="../ink/ink12.xml"/><Relationship Id="rId4" Type="http://schemas.openxmlformats.org/officeDocument/2006/relationships/customXml" Target="../ink/ink7.xml"/><Relationship Id="rId9" Type="http://schemas.openxmlformats.org/officeDocument/2006/relationships/customXml" Target="../ink/ink11.xml"/><Relationship Id="rId1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hyperlink" Target="https://maritimejobsva.com/" TargetMode="External"/><Relationship Id="rId2" Type="http://schemas.openxmlformats.org/officeDocument/2006/relationships/notesSlide" Target="../notesSlides/notesSlide25.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hyperlink" Target="https://www.vccs.edu/job-training-certificates/" TargetMode="External"/><Relationship Id="rId2" Type="http://schemas.openxmlformats.org/officeDocument/2006/relationships/notesSlide" Target="../notesSlides/notesSlide27.xml"/><Relationship Id="rId1" Type="http://schemas.openxmlformats.org/officeDocument/2006/relationships/slideLayout" Target="../slideLayouts/slideLayout63.xml"/><Relationship Id="rId6" Type="http://schemas.openxmlformats.org/officeDocument/2006/relationships/image" Target="../media/image31.svg"/><Relationship Id="rId5" Type="http://schemas.openxmlformats.org/officeDocument/2006/relationships/image" Target="../media/image9.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hyperlink" Target="https://www.virginiaworks.gov/" TargetMode="External"/><Relationship Id="rId2" Type="http://schemas.openxmlformats.org/officeDocument/2006/relationships/notesSlide" Target="../notesSlides/notesSlide29.xml"/><Relationship Id="rId1" Type="http://schemas.openxmlformats.org/officeDocument/2006/relationships/slideLayout" Target="../slideLayouts/slideLayout63.xml"/><Relationship Id="rId6" Type="http://schemas.openxmlformats.org/officeDocument/2006/relationships/image" Target="../media/image34.svg"/><Relationship Id="rId5" Type="http://schemas.openxmlformats.org/officeDocument/2006/relationships/image" Target="../media/image11.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hyperlink" Target="https://www.dvs.virginia.gov/education-employment/military-education-and-workforce-initiative" TargetMode="External"/><Relationship Id="rId2" Type="http://schemas.openxmlformats.org/officeDocument/2006/relationships/notesSlide" Target="../notesSlides/notesSlide31.xml"/><Relationship Id="rId1" Type="http://schemas.openxmlformats.org/officeDocument/2006/relationships/slideLayout" Target="../slideLayouts/slideLayout63.xml"/><Relationship Id="rId6" Type="http://schemas.openxmlformats.org/officeDocument/2006/relationships/image" Target="../media/image34.svg"/><Relationship Id="rId5" Type="http://schemas.openxmlformats.org/officeDocument/2006/relationships/image" Target="../media/image11.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hyperlink" Target="https://www.dvs.virginia.gov/education-employment/military-medics-corpsmen-mmac-program" TargetMode="External"/><Relationship Id="rId2" Type="http://schemas.openxmlformats.org/officeDocument/2006/relationships/notesSlide" Target="../notesSlides/notesSlide32.xml"/><Relationship Id="rId1" Type="http://schemas.openxmlformats.org/officeDocument/2006/relationships/slideLayout" Target="../slideLayouts/slideLayout63.xml"/><Relationship Id="rId6" Type="http://schemas.openxmlformats.org/officeDocument/2006/relationships/image" Target="../media/image34.svg"/><Relationship Id="rId5" Type="http://schemas.openxmlformats.org/officeDocument/2006/relationships/image" Target="../media/image11.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hyperlink" Target="https://www.vdh.virginia.gov/health-equity/nursing-preceptor-incentive-program/" TargetMode="External"/><Relationship Id="rId2" Type="http://schemas.openxmlformats.org/officeDocument/2006/relationships/notesSlide" Target="../notesSlides/notesSlide35.xml"/><Relationship Id="rId1" Type="http://schemas.openxmlformats.org/officeDocument/2006/relationships/slideLayout" Target="../slideLayouts/slideLayout63.xml"/><Relationship Id="rId6" Type="http://schemas.openxmlformats.org/officeDocument/2006/relationships/image" Target="../media/image31.svg"/><Relationship Id="rId5" Type="http://schemas.openxmlformats.org/officeDocument/2006/relationships/image" Target="../media/image9.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hyperlink" Target="https://www.doe.virginia.gov/programs-services/federal-programs/strengthening-cte-for-the-21st-century-act-perkins-v" TargetMode="External"/><Relationship Id="rId2" Type="http://schemas.openxmlformats.org/officeDocument/2006/relationships/notesSlide" Target="../notesSlides/notesSlide36.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13" Type="http://schemas.openxmlformats.org/officeDocument/2006/relationships/customXml" Target="../ink/ink21.xml"/><Relationship Id="rId18" Type="http://schemas.openxmlformats.org/officeDocument/2006/relationships/customXml" Target="../ink/ink24.xml"/><Relationship Id="rId26" Type="http://schemas.openxmlformats.org/officeDocument/2006/relationships/image" Target="NULL"/><Relationship Id="rId3" Type="http://schemas.openxmlformats.org/officeDocument/2006/relationships/image" Target="../media/image29.png"/><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customXml" Target="../ink/ink20.xml"/><Relationship Id="rId17" Type="http://schemas.openxmlformats.org/officeDocument/2006/relationships/image" Target="NULL"/><Relationship Id="rId25" Type="http://schemas.openxmlformats.org/officeDocument/2006/relationships/customXml" Target="../ink/ink28.xml"/><Relationship Id="rId33" Type="http://schemas.openxmlformats.org/officeDocument/2006/relationships/image" Target="../media/image34.svg"/><Relationship Id="rId2" Type="http://schemas.openxmlformats.org/officeDocument/2006/relationships/notesSlide" Target="../notesSlides/notesSlide37.xml"/><Relationship Id="rId16" Type="http://schemas.openxmlformats.org/officeDocument/2006/relationships/customXml" Target="../ink/ink23.xml"/><Relationship Id="rId20" Type="http://schemas.openxmlformats.org/officeDocument/2006/relationships/customXml" Target="../ink/ink25.xml"/><Relationship Id="rId29" Type="http://schemas.openxmlformats.org/officeDocument/2006/relationships/customXml" Target="../ink/ink30.xml"/><Relationship Id="rId1" Type="http://schemas.openxmlformats.org/officeDocument/2006/relationships/slideLayout" Target="../slideLayouts/slideLayout63.xml"/><Relationship Id="rId6" Type="http://schemas.openxmlformats.org/officeDocument/2006/relationships/customXml" Target="../ink/ink17.xml"/><Relationship Id="rId11" Type="http://schemas.openxmlformats.org/officeDocument/2006/relationships/image" Target="NULL"/><Relationship Id="rId24" Type="http://schemas.openxmlformats.org/officeDocument/2006/relationships/image" Target="NULL"/><Relationship Id="rId32" Type="http://schemas.openxmlformats.org/officeDocument/2006/relationships/image" Target="../media/image11.png"/><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customXml" Target="../ink/ink27.xml"/><Relationship Id="rId28" Type="http://schemas.openxmlformats.org/officeDocument/2006/relationships/image" Target="NULL"/><Relationship Id="rId10" Type="http://schemas.openxmlformats.org/officeDocument/2006/relationships/customXml" Target="../ink/ink19.xml"/><Relationship Id="rId19" Type="http://schemas.openxmlformats.org/officeDocument/2006/relationships/image" Target="NULL"/><Relationship Id="rId31" Type="http://schemas.openxmlformats.org/officeDocument/2006/relationships/hyperlink" Target="https://virginiaworks.gov/" TargetMode="External"/><Relationship Id="rId4" Type="http://schemas.openxmlformats.org/officeDocument/2006/relationships/customXml" Target="../ink/ink16.xml"/><Relationship Id="rId9" Type="http://schemas.openxmlformats.org/officeDocument/2006/relationships/image" Target="NULL"/><Relationship Id="rId14" Type="http://schemas.openxmlformats.org/officeDocument/2006/relationships/customXml" Target="../ink/ink22.xml"/><Relationship Id="rId22" Type="http://schemas.openxmlformats.org/officeDocument/2006/relationships/customXml" Target="../ink/ink26.xml"/><Relationship Id="rId27" Type="http://schemas.openxmlformats.org/officeDocument/2006/relationships/customXml" Target="../ink/ink29.xml"/><Relationship Id="rId30" Type="http://schemas.openxmlformats.org/officeDocument/2006/relationships/image" Target="NULL"/><Relationship Id="rId8" Type="http://schemas.openxmlformats.org/officeDocument/2006/relationships/customXml" Target="../ink/ink18.xml"/></Relationships>
</file>

<file path=ppt/slides/_rels/slide45.xml.rels><?xml version="1.0" encoding="UTF-8" standalone="yes"?>
<Relationships xmlns="http://schemas.openxmlformats.org/package/2006/relationships"><Relationship Id="rId3" Type="http://schemas.openxmlformats.org/officeDocument/2006/relationships/hyperlink" Target="https://www.ialr.org/americorps/" TargetMode="External"/><Relationship Id="rId2" Type="http://schemas.openxmlformats.org/officeDocument/2006/relationships/notesSlide" Target="../notesSlides/notesSlide38.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hyperlink" Target="https://www.virginiaworks.gov/" TargetMode="External"/><Relationship Id="rId2" Type="http://schemas.openxmlformats.org/officeDocument/2006/relationships/notesSlide" Target="../notesSlides/notesSlide39.xml"/><Relationship Id="rId1" Type="http://schemas.openxmlformats.org/officeDocument/2006/relationships/slideLayout" Target="../slideLayouts/slideLayout63.xml"/><Relationship Id="rId6" Type="http://schemas.openxmlformats.org/officeDocument/2006/relationships/image" Target="../media/image34.svg"/><Relationship Id="rId5" Type="http://schemas.openxmlformats.org/officeDocument/2006/relationships/image" Target="../media/image11.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63.xml"/><Relationship Id="rId5" Type="http://schemas.openxmlformats.org/officeDocument/2006/relationships/image" Target="../media/image34.sv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hyperlink" Target="https://www.ialr.org/extra-expanding-talent-through-registered-apprenticeship/" TargetMode="External"/><Relationship Id="rId2" Type="http://schemas.openxmlformats.org/officeDocument/2006/relationships/notesSlide" Target="../notesSlides/notesSlide41.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hyperlink" Target="https://www.virginiaworks.gov/" TargetMode="External"/><Relationship Id="rId2" Type="http://schemas.openxmlformats.org/officeDocument/2006/relationships/notesSlide" Target="../notesSlides/notesSlide42.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hyperlink" Target="https://www.doe.virginia.gov/teaching-learning-assessment/instruction/career-and-technical-education-cte" TargetMode="External"/><Relationship Id="rId2" Type="http://schemas.openxmlformats.org/officeDocument/2006/relationships/notesSlide" Target="../notesSlides/notesSlide43.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hyperlink" Target="https://vast-alliance.org/" TargetMode="External"/><Relationship Id="rId2" Type="http://schemas.openxmlformats.org/officeDocument/2006/relationships/notesSlide" Target="../notesSlides/notesSlide44.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hyperlink" Target="https://www.dars.virginia.gov/olderadults.htm#gsc.tab=0" TargetMode="External"/><Relationship Id="rId7"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63.xml"/><Relationship Id="rId6" Type="http://schemas.openxmlformats.org/officeDocument/2006/relationships/image" Target="../media/image59.png"/><Relationship Id="rId5" Type="http://schemas.openxmlformats.org/officeDocument/2006/relationships/customXml" Target="../ink/ink31.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hyperlink" Target="https://www.ialr.org/stem-camps/" TargetMode="External"/><Relationship Id="rId2" Type="http://schemas.openxmlformats.org/officeDocument/2006/relationships/notesSlide" Target="../notesSlides/notesSlide46.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hyperlink" Target="http://www.dss.virginia.gov/benefit/snap/employment.cgi" TargetMode="External"/><Relationship Id="rId2" Type="http://schemas.openxmlformats.org/officeDocument/2006/relationships/notesSlide" Target="../notesSlides/notesSlide47.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hyperlink" Target="https://www.vedp.org/virginia-talent-accelerator-program" TargetMode="External"/><Relationship Id="rId2" Type="http://schemas.openxmlformats.org/officeDocument/2006/relationships/notesSlide" Target="../notesSlides/notesSlide48.xml"/><Relationship Id="rId1" Type="http://schemas.openxmlformats.org/officeDocument/2006/relationships/slideLayout" Target="../slideLayouts/slideLayout63.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hyperlink" Target="https://voee.org/the-tech-talent-investment-program" TargetMode="External"/><Relationship Id="rId2" Type="http://schemas.openxmlformats.org/officeDocument/2006/relationships/notesSlide" Target="../notesSlides/notesSlide49.xml"/><Relationship Id="rId1" Type="http://schemas.openxmlformats.org/officeDocument/2006/relationships/slideLayout" Target="../slideLayouts/slideLayout63.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newcollegeinstitute.org/" TargetMode="External"/><Relationship Id="rId1" Type="http://schemas.openxmlformats.org/officeDocument/2006/relationships/slideLayout" Target="../slideLayouts/slideLayout137.xml"/></Relationships>
</file>

<file path=ppt/slides/_rels/slide58.xml.rels><?xml version="1.0" encoding="UTF-8" standalone="yes"?>
<Relationships xmlns="http://schemas.openxmlformats.org/package/2006/relationships"><Relationship Id="rId3" Type="http://schemas.openxmlformats.org/officeDocument/2006/relationships/hyperlink" Target="https://www.virginiaworks.gov/" TargetMode="External"/><Relationship Id="rId7" Type="http://schemas.openxmlformats.org/officeDocument/2006/relationships/image" Target="../media/image30.svg"/><Relationship Id="rId2" Type="http://schemas.openxmlformats.org/officeDocument/2006/relationships/notesSlide" Target="../notesSlides/notesSlide50.xml"/><Relationship Id="rId1" Type="http://schemas.openxmlformats.org/officeDocument/2006/relationships/slideLayout" Target="../slideLayouts/slideLayout63.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63.xml"/><Relationship Id="rId5" Type="http://schemas.openxmlformats.org/officeDocument/2006/relationships/image" Target="../media/image30.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https://www.vdh.virginia.gov/health-equity/hhs-exchange-visitor-program/" TargetMode="External"/><Relationship Id="rId7"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63.xml"/><Relationship Id="rId6" Type="http://schemas.openxmlformats.org/officeDocument/2006/relationships/image" Target="../media/image29.png"/><Relationship Id="rId5" Type="http://schemas.openxmlformats.org/officeDocument/2006/relationships/hyperlink" Target="https://www.vdh.virginia.gov/health-equity/conrad-30-waiver-program-overview/" TargetMode="External"/><Relationship Id="rId4" Type="http://schemas.openxmlformats.org/officeDocument/2006/relationships/hyperlink" Target="https://www.vdh.virginia.gov/content/uploads/sites/76/2016/06/Guidelines-revised-043013-NIW.doc"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vedp.org/incentive/virginia-jobs-investment-program-vjip" TargetMode="External"/><Relationship Id="rId2" Type="http://schemas.openxmlformats.org/officeDocument/2006/relationships/notesSlide" Target="../notesSlides/notesSlide53.xml"/><Relationship Id="rId1" Type="http://schemas.openxmlformats.org/officeDocument/2006/relationships/slideLayout" Target="../slideLayouts/slideLayout63.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hyperlink" Target="https://www.vdh.virginia.gov/content/uploads/sites/76/2022/11/BH_SLRP_GUIDELINES_11_07_22.pdf" TargetMode="External"/><Relationship Id="rId7" Type="http://schemas.openxmlformats.org/officeDocument/2006/relationships/image" Target="../media/image31.svg"/><Relationship Id="rId2" Type="http://schemas.openxmlformats.org/officeDocument/2006/relationships/notesSlide" Target="../notesSlides/notesSlide54.xml"/><Relationship Id="rId1" Type="http://schemas.openxmlformats.org/officeDocument/2006/relationships/slideLayout" Target="../slideLayouts/slideLayout63.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hyperlink" Target="https://www.vdh.virginia.gov/content/uploads/sites/76/2024/01/2022-2025-Virginia-State-Loan-Repayment-Program-VA-SLRP-Eligibility-Guidelines-web-updated-1-2-2024.pdf"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63.xml"/><Relationship Id="rId5" Type="http://schemas.openxmlformats.org/officeDocument/2006/relationships/image" Target="../media/image31.sv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hyperlink" Target="https://www.swcenter.edu/rural-apprenticeship/" TargetMode="External"/><Relationship Id="rId2" Type="http://schemas.openxmlformats.org/officeDocument/2006/relationships/notesSlide" Target="../notesSlides/notesSlide56.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hyperlink" Target="mailto:cxcarter@odu.edu" TargetMode="External"/><Relationship Id="rId7" Type="http://schemas.openxmlformats.org/officeDocument/2006/relationships/image" Target="../media/image40.emf"/><Relationship Id="rId2" Type="http://schemas.openxmlformats.org/officeDocument/2006/relationships/notesSlide" Target="../notesSlides/notesSlide57.xml"/><Relationship Id="rId1" Type="http://schemas.openxmlformats.org/officeDocument/2006/relationships/slideLayout" Target="../slideLayouts/slideLayout63.xml"/><Relationship Id="rId6" Type="http://schemas.openxmlformats.org/officeDocument/2006/relationships/image" Target="../media/image39.png"/><Relationship Id="rId5" Type="http://schemas.openxmlformats.org/officeDocument/2006/relationships/image" Target="../media/image29.png"/><Relationship Id="rId10" Type="http://schemas.openxmlformats.org/officeDocument/2006/relationships/image" Target="../media/image30.svg"/><Relationship Id="rId4" Type="http://schemas.openxmlformats.org/officeDocument/2006/relationships/hyperlink" Target="https://vsgc.odu.edu/" TargetMode="External"/><Relationship Id="rId9"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hyperlink" Target="https://virginiatop.org/" TargetMode="External"/><Relationship Id="rId2" Type="http://schemas.openxmlformats.org/officeDocument/2006/relationships/notesSlide" Target="../notesSlides/notesSlide58.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hyperlink" Target="http://www.dvsv3.com/" TargetMode="External"/><Relationship Id="rId2" Type="http://schemas.openxmlformats.org/officeDocument/2006/relationships/notesSlide" Target="../notesSlides/notesSlide59.xml"/><Relationship Id="rId1" Type="http://schemas.openxmlformats.org/officeDocument/2006/relationships/slideLayout" Target="../slideLayouts/slideLayout63.xml"/><Relationship Id="rId6" Type="http://schemas.openxmlformats.org/officeDocument/2006/relationships/image" Target="../media/image35.svg"/><Relationship Id="rId5" Type="http://schemas.openxmlformats.org/officeDocument/2006/relationships/image" Target="../media/image5.png"/><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R27mgyonES0&amp;t=7s" TargetMode="External"/><Relationship Id="rId2" Type="http://schemas.openxmlformats.org/officeDocument/2006/relationships/notesSlide" Target="../notesSlides/notesSlide60.xml"/><Relationship Id="rId1" Type="http://schemas.openxmlformats.org/officeDocument/2006/relationships/slideLayout" Target="../slideLayouts/slideLayout63.xml"/><Relationship Id="rId6" Type="http://schemas.openxmlformats.org/officeDocument/2006/relationships/customXml" Target="../ink/ink32.xml"/><Relationship Id="rId11"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hyperlink" Target="https://www.dars.virginia.gov/#gsc.tab=0" TargetMode="External"/><Relationship Id="rId9" Type="http://schemas.openxmlformats.org/officeDocument/2006/relationships/image" Target="../media/image59.png"/></Relationships>
</file>

<file path=ppt/slides/_rels/slide69.xml.rels><?xml version="1.0" encoding="UTF-8" standalone="yes"?>
<Relationships xmlns="http://schemas.openxmlformats.org/package/2006/relationships"><Relationship Id="rId3" Type="http://schemas.openxmlformats.org/officeDocument/2006/relationships/hyperlink" Target="https://www.dbvi.virginia.gov/voc_rehab.htm" TargetMode="External"/><Relationship Id="rId2" Type="http://schemas.openxmlformats.org/officeDocument/2006/relationships/notesSlide" Target="../notesSlides/notesSlide61.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hyperlink" Target="https://www.ialr.org/academy-for-engineering-and-technology/" TargetMode="External"/><Relationship Id="rId2" Type="http://schemas.openxmlformats.org/officeDocument/2006/relationships/notesSlide" Target="../notesSlides/notesSlide6.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70.xml.rels><?xml version="1.0" encoding="UTF-8" standalone="yes"?>
<Relationships xmlns="http://schemas.openxmlformats.org/package/2006/relationships"><Relationship Id="rId3" Type="http://schemas.openxmlformats.org/officeDocument/2006/relationships/hyperlink" Target="https://mrc.virginia.gov/apprenticeship/" TargetMode="External"/><Relationship Id="rId2" Type="http://schemas.openxmlformats.org/officeDocument/2006/relationships/notesSlide" Target="../notesSlides/notesSlide62.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63.xml"/></Relationships>
</file>

<file path=ppt/slides/_rels/slide72.xml.rels><?xml version="1.0" encoding="UTF-8" standalone="yes"?>
<Relationships xmlns="http://schemas.openxmlformats.org/package/2006/relationships"><Relationship Id="rId3" Type="http://schemas.openxmlformats.org/officeDocument/2006/relationships/hyperlink" Target="https://vadoc.virginia.gov/general-public/recidivism-studies/" TargetMode="External"/><Relationship Id="rId7" Type="http://schemas.openxmlformats.org/officeDocument/2006/relationships/image" Target="../media/image30.svg"/><Relationship Id="rId2" Type="http://schemas.openxmlformats.org/officeDocument/2006/relationships/notesSlide" Target="../notesSlides/notesSlide64.xml"/><Relationship Id="rId1" Type="http://schemas.openxmlformats.org/officeDocument/2006/relationships/slideLayout" Target="../slideLayouts/slideLayout63.xml"/><Relationship Id="rId6" Type="http://schemas.openxmlformats.org/officeDocument/2006/relationships/image" Target="../media/image7.png"/><Relationship Id="rId5" Type="http://schemas.openxmlformats.org/officeDocument/2006/relationships/hyperlink" Target="https://vadoc.virginia.gov/inmates-and-probationers/incoming-inmates/facility-programs/" TargetMode="External"/><Relationship Id="rId4" Type="http://schemas.openxmlformats.org/officeDocument/2006/relationships/image" Target="../media/image32.jpeg"/></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63.xml"/><Relationship Id="rId6" Type="http://schemas.openxmlformats.org/officeDocument/2006/relationships/image" Target="../media/image29.png"/><Relationship Id="rId5" Type="http://schemas.openxmlformats.org/officeDocument/2006/relationships/hyperlink" Target="https://www.virginiaworks.gov/" TargetMode="External"/><Relationship Id="rId4" Type="http://schemas.openxmlformats.org/officeDocument/2006/relationships/image" Target="../media/image31.svg"/></Relationships>
</file>

<file path=ppt/slides/_rels/slide74.xml.rels><?xml version="1.0" encoding="UTF-8" standalone="yes"?>
<Relationships xmlns="http://schemas.openxmlformats.org/package/2006/relationships"><Relationship Id="rId3" Type="http://schemas.openxmlformats.org/officeDocument/2006/relationships/hyperlink" Target="http://www.vceda.us/" TargetMode="External"/><Relationship Id="rId2" Type="http://schemas.openxmlformats.org/officeDocument/2006/relationships/notesSlide" Target="../notesSlides/notesSlide66.xml"/><Relationship Id="rId1" Type="http://schemas.openxmlformats.org/officeDocument/2006/relationships/slideLayout" Target="../slideLayouts/slideLayout63.xml"/><Relationship Id="rId6" Type="http://schemas.openxmlformats.org/officeDocument/2006/relationships/image" Target="../media/image31.svg"/><Relationship Id="rId5" Type="http://schemas.openxmlformats.org/officeDocument/2006/relationships/image" Target="../media/image9.png"/><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3" Type="http://schemas.openxmlformats.org/officeDocument/2006/relationships/hyperlink" Target="https://drpt.virginia.gov/our-grant-programs/making-efficient-and-responsible-investments-in-transit-merit/" TargetMode="External"/><Relationship Id="rId2" Type="http://schemas.openxmlformats.org/officeDocument/2006/relationships/notesSlide" Target="../notesSlides/notesSlide67.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76.xml.rels><?xml version="1.0" encoding="UTF-8" standalone="yes"?>
<Relationships xmlns="http://schemas.openxmlformats.org/package/2006/relationships"><Relationship Id="rId3" Type="http://schemas.openxmlformats.org/officeDocument/2006/relationships/hyperlink" Target="https://www.djj.virginia.gov/pages/rei/rei.htm" TargetMode="External"/><Relationship Id="rId2" Type="http://schemas.openxmlformats.org/officeDocument/2006/relationships/notesSlide" Target="../notesSlides/notesSlide68.xml"/><Relationship Id="rId1" Type="http://schemas.openxmlformats.org/officeDocument/2006/relationships/slideLayout" Target="../slideLayouts/slideLayout63.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29.png"/></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63.xml"/><Relationship Id="rId5" Type="http://schemas.openxmlformats.org/officeDocument/2006/relationships/image" Target="../media/image29.png"/><Relationship Id="rId4" Type="http://schemas.openxmlformats.org/officeDocument/2006/relationships/image" Target="../media/image30.svg"/></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63.xml"/><Relationship Id="rId5" Type="http://schemas.openxmlformats.org/officeDocument/2006/relationships/image" Target="../media/image30.sv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63.xml"/><Relationship Id="rId5" Type="http://schemas.openxmlformats.org/officeDocument/2006/relationships/image" Target="../media/image29.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https://www.bing.com/ck/a?!&amp;&amp;p=8709ee3a94f99b19JmltdHM9MTcxMzIyNTYwMCZpZ3VpZD0wNzM2ZWNhYy03ZjUzLTZkOTAtMTMzNi1mOGNmN2UxYzZjMTAmaW5zaWQ9NTE5Nw&amp;ptn=3&amp;ver=2&amp;hsh=3&amp;fclid=0736ecac-7f53-6d90-1336-f8cf7e1c6c10&amp;psq=IETBlueprint&amp;u=a1aHR0cHM6Ly9pZXRibHVlcHJpbnQuY29tLw&amp;ntb=1"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3.xml"/><Relationship Id="rId6" Type="http://schemas.openxmlformats.org/officeDocument/2006/relationships/image" Target="../media/image29.png"/><Relationship Id="rId5" Type="http://schemas.openxmlformats.org/officeDocument/2006/relationships/hyperlink" Target="https://www.doe.virginia.gov/teaching-learning-assessment/specialized-instruction/adult-education/adult-education-regional-programs" TargetMode="External"/><Relationship Id="rId4" Type="http://schemas.openxmlformats.org/officeDocument/2006/relationships/hyperlink" Target="https://www.doe.virginia.gov/teaching-learning-assessment/specialized-instruction/adult-education"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63.xml"/><Relationship Id="rId5" Type="http://schemas.openxmlformats.org/officeDocument/2006/relationships/image" Target="../media/image30.svg"/><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82.xml.rels><?xml version="1.0" encoding="UTF-8" standalone="yes"?>
<Relationships xmlns="http://schemas.openxmlformats.org/package/2006/relationships"><Relationship Id="rId8" Type="http://schemas.openxmlformats.org/officeDocument/2006/relationships/hyperlink" Target="https://www.mecc.edu/" TargetMode="External"/><Relationship Id="rId13" Type="http://schemas.openxmlformats.org/officeDocument/2006/relationships/image" Target="../media/image42.png"/><Relationship Id="rId3" Type="http://schemas.openxmlformats.org/officeDocument/2006/relationships/hyperlink" Target="https://vcwsouthwest.com/partners/" TargetMode="External"/><Relationship Id="rId7" Type="http://schemas.openxmlformats.org/officeDocument/2006/relationships/hyperlink" Target="http://www.sw.edu/" TargetMode="External"/><Relationship Id="rId12" Type="http://schemas.openxmlformats.org/officeDocument/2006/relationships/hyperlink" Target="https://vcwsouthwest.com/careers-for-job-seekers/" TargetMode="External"/><Relationship Id="rId2" Type="http://schemas.openxmlformats.org/officeDocument/2006/relationships/notesSlide" Target="../notesSlides/notesSlide73.xml"/><Relationship Id="rId1" Type="http://schemas.openxmlformats.org/officeDocument/2006/relationships/slideLayout" Target="../slideLayouts/slideLayout63.xml"/><Relationship Id="rId6" Type="http://schemas.openxmlformats.org/officeDocument/2006/relationships/hyperlink" Target="https://sw.edu/sbdc/" TargetMode="External"/><Relationship Id="rId11" Type="http://schemas.openxmlformats.org/officeDocument/2006/relationships/hyperlink" Target="https://www.vhcc.edu/" TargetMode="External"/><Relationship Id="rId5" Type="http://schemas.openxmlformats.org/officeDocument/2006/relationships/hyperlink" Target="https://www.mecc.edu/sbdc/" TargetMode="External"/><Relationship Id="rId10" Type="http://schemas.openxmlformats.org/officeDocument/2006/relationships/hyperlink" Target="https://www.bluefield.edu/" TargetMode="External"/><Relationship Id="rId4" Type="http://schemas.openxmlformats.org/officeDocument/2006/relationships/hyperlink" Target="https://vcwsouthwest.com/businesses/" TargetMode="External"/><Relationship Id="rId9" Type="http://schemas.openxmlformats.org/officeDocument/2006/relationships/hyperlink" Target="https://www.uvawise.edu/" TargetMode="External"/><Relationship Id="rId14" Type="http://schemas.openxmlformats.org/officeDocument/2006/relationships/hyperlink" Target="mailto:r.patton@swvaworks.com" TargetMode="External"/></Relationships>
</file>

<file path=ppt/slides/_rels/slide8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mailto:marty.hollilday@vcwnrmr.com" TargetMode="External"/><Relationship Id="rId7" Type="http://schemas.openxmlformats.org/officeDocument/2006/relationships/hyperlink" Target="https://vcwnewrivermtrogers.com/job-seeker-tools/virginia-career-works-centers/" TargetMode="External"/><Relationship Id="rId2" Type="http://schemas.openxmlformats.org/officeDocument/2006/relationships/notesSlide" Target="../notesSlides/notesSlide74.xml"/><Relationship Id="rId1" Type="http://schemas.openxmlformats.org/officeDocument/2006/relationships/slideLayout" Target="../slideLayouts/slideLayout63.xml"/><Relationship Id="rId6" Type="http://schemas.openxmlformats.org/officeDocument/2006/relationships/hyperlink" Target="https://vcwnewrivermtrogers.com/business-solutions/" TargetMode="External"/><Relationship Id="rId5" Type="http://schemas.openxmlformats.org/officeDocument/2006/relationships/hyperlink" Target="https://vcwnewrivermtrogers.com/job-seeker-tools/ticket-to-work/" TargetMode="External"/><Relationship Id="rId4" Type="http://schemas.openxmlformats.org/officeDocument/2006/relationships/hyperlink" Target="https://vcwnewrivermtrogers.com/job-seeker-tools/programs-of-interest/"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mailto:morgan@greaterroanokeworks.com" TargetMode="External"/><Relationship Id="rId7" Type="http://schemas.openxmlformats.org/officeDocument/2006/relationships/image" Target="../media/image44.jpeg"/><Relationship Id="rId2" Type="http://schemas.openxmlformats.org/officeDocument/2006/relationships/notesSlide" Target="../notesSlides/notesSlide75.xml"/><Relationship Id="rId1" Type="http://schemas.openxmlformats.org/officeDocument/2006/relationships/slideLayout" Target="../slideLayouts/slideLayout63.xml"/><Relationship Id="rId6" Type="http://schemas.openxmlformats.org/officeDocument/2006/relationships/hyperlink" Target="http://greaterroanokeworks.com/" TargetMode="External"/><Relationship Id="rId5" Type="http://schemas.openxmlformats.org/officeDocument/2006/relationships/hyperlink" Target="https://www.rbtc.tech/talent-jobs/technology-training-program/" TargetMode="External"/><Relationship Id="rId4" Type="http://schemas.openxmlformats.org/officeDocument/2006/relationships/hyperlink" Target="https://www.careerquestva.com/"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dars.virginia.gov/#gsc.tab=0" TargetMode="External"/><Relationship Id="rId3" Type="http://schemas.openxmlformats.org/officeDocument/2006/relationships/hyperlink" Target="https://www.shineadulted.org/" TargetMode="External"/><Relationship Id="rId7" Type="http://schemas.openxmlformats.org/officeDocument/2006/relationships/hyperlink" Target="https://www.goodwillvalleys.com/" TargetMode="External"/><Relationship Id="rId2" Type="http://schemas.openxmlformats.org/officeDocument/2006/relationships/notesSlide" Target="../notesSlides/notesSlide76.xml"/><Relationship Id="rId1" Type="http://schemas.openxmlformats.org/officeDocument/2006/relationships/slideLayout" Target="../slideLayouts/slideLayout63.xml"/><Relationship Id="rId6" Type="http://schemas.openxmlformats.org/officeDocument/2006/relationships/hyperlink" Target="https://vcwnorthern.com/scsep/" TargetMode="External"/><Relationship Id="rId11" Type="http://schemas.openxmlformats.org/officeDocument/2006/relationships/image" Target="../media/image42.png"/><Relationship Id="rId5" Type="http://schemas.openxmlformats.org/officeDocument/2006/relationships/hyperlink" Target="https://laurelridge.edu/adult-education/" TargetMode="External"/><Relationship Id="rId10" Type="http://schemas.openxmlformats.org/officeDocument/2006/relationships/hyperlink" Target="https://vcwvalley.com/employers/" TargetMode="External"/><Relationship Id="rId4" Type="http://schemas.openxmlformats.org/officeDocument/2006/relationships/hyperlink" Target="https://www.skylineliteracy.org/" TargetMode="External"/><Relationship Id="rId9" Type="http://schemas.openxmlformats.org/officeDocument/2006/relationships/hyperlink" Target="https://www.dbvi.virginia.gov/"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www.peoplesadvfcu.org/financial-empowerment-center" TargetMode="External"/><Relationship Id="rId3" Type="http://schemas.openxmlformats.org/officeDocument/2006/relationships/hyperlink" Target="mailto:ttaylor@vcwcraterregion.com" TargetMode="External"/><Relationship Id="rId7" Type="http://schemas.openxmlformats.org/officeDocument/2006/relationships/hyperlink" Target="https://southsideadulted.org/" TargetMode="External"/><Relationship Id="rId2" Type="http://schemas.openxmlformats.org/officeDocument/2006/relationships/notesSlide" Target="../notesSlides/notesSlide77.xml"/><Relationship Id="rId1" Type="http://schemas.openxmlformats.org/officeDocument/2006/relationships/slideLayout" Target="../slideLayouts/slideLayout63.xml"/><Relationship Id="rId6" Type="http://schemas.openxmlformats.org/officeDocument/2006/relationships/hyperlink" Target="https://ccwatraining.org/" TargetMode="External"/><Relationship Id="rId11" Type="http://schemas.openxmlformats.org/officeDocument/2006/relationships/image" Target="../media/image42.png"/><Relationship Id="rId5" Type="http://schemas.openxmlformats.org/officeDocument/2006/relationships/hyperlink" Target="https://home.army.mil/greggadams/TAP" TargetMode="External"/><Relationship Id="rId10" Type="http://schemas.openxmlformats.org/officeDocument/2006/relationships/hyperlink" Target="http://www.vcw-crater.com/" TargetMode="External"/><Relationship Id="rId4" Type="http://schemas.openxmlformats.org/officeDocument/2006/relationships/hyperlink" Target="https://cdaaa.org/" TargetMode="External"/><Relationship Id="rId9" Type="http://schemas.openxmlformats.org/officeDocument/2006/relationships/hyperlink" Target="https://vcw-crater.com/employers/"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vcwpiedmont.com/employers/" TargetMode="External"/><Relationship Id="rId3" Type="http://schemas.openxmlformats.org/officeDocument/2006/relationships/hyperlink" Target="mailto:david.hunn@vcwnorthern.com" TargetMode="External"/><Relationship Id="rId7" Type="http://schemas.openxmlformats.org/officeDocument/2006/relationships/hyperlink" Target="https://greenecommons.com/greene-farmers-market/" TargetMode="External"/><Relationship Id="rId12"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63.xml"/><Relationship Id="rId6" Type="http://schemas.openxmlformats.org/officeDocument/2006/relationships/hyperlink" Target="https://vcwpiedmont.com/about/partners/" TargetMode="External"/><Relationship Id="rId11" Type="http://schemas.openxmlformats.org/officeDocument/2006/relationships/hyperlink" Target="http://www.vcwpiedmont.com/" TargetMode="External"/><Relationship Id="rId5" Type="http://schemas.openxmlformats.org/officeDocument/2006/relationships/hyperlink" Target="https://vcwpiedmont.com/careerseekers/veterans/" TargetMode="External"/><Relationship Id="rId10" Type="http://schemas.openxmlformats.org/officeDocument/2006/relationships/hyperlink" Target="chrome-extension://efaidnbmnnnibpcajpcglclefindmkaj/https:/vcwpiedmont.com/wp-content/uploads/WBLA_Framework.pdf" TargetMode="External"/><Relationship Id="rId4" Type="http://schemas.openxmlformats.org/officeDocument/2006/relationships/hyperlink" Target="https://vcwpiedmont.com/careerseekers/wioa/" TargetMode="External"/><Relationship Id="rId9" Type="http://schemas.openxmlformats.org/officeDocument/2006/relationships/hyperlink" Target="https://vcwpiedmont.com/employers/career-pathways-guide/"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www.humankind.org/" TargetMode="External"/><Relationship Id="rId13" Type="http://schemas.openxmlformats.org/officeDocument/2006/relationships/hyperlink" Target="https://vcwcentralregion.com/employers/business-services-team/" TargetMode="External"/><Relationship Id="rId18" Type="http://schemas.openxmlformats.org/officeDocument/2006/relationships/hyperlink" Target="http://www.centralvirginia.edu/" TargetMode="External"/><Relationship Id="rId26" Type="http://schemas.openxmlformats.org/officeDocument/2006/relationships/hyperlink" Target="https://govti.org/" TargetMode="External"/><Relationship Id="rId3" Type="http://schemas.openxmlformats.org/officeDocument/2006/relationships/hyperlink" Target="mailto:traci.blido@vcwcentral.com" TargetMode="External"/><Relationship Id="rId21" Type="http://schemas.openxmlformats.org/officeDocument/2006/relationships/hyperlink" Target="http://www.randolphcollege.edu/" TargetMode="External"/><Relationship Id="rId7" Type="http://schemas.openxmlformats.org/officeDocument/2006/relationships/hyperlink" Target="https://www.goodwillvalleys.com/" TargetMode="External"/><Relationship Id="rId12" Type="http://schemas.openxmlformats.org/officeDocument/2006/relationships/hyperlink" Target="https://patrickhenry.org/" TargetMode="External"/><Relationship Id="rId17" Type="http://schemas.openxmlformats.org/officeDocument/2006/relationships/hyperlink" Target="https://www.centrahealth.com/college" TargetMode="External"/><Relationship Id="rId25" Type="http://schemas.openxmlformats.org/officeDocument/2006/relationships/hyperlink" Target="http://www.lynchburg.edu/" TargetMode="External"/><Relationship Id="rId2" Type="http://schemas.openxmlformats.org/officeDocument/2006/relationships/notesSlide" Target="../notesSlides/notesSlide79.xml"/><Relationship Id="rId16" Type="http://schemas.openxmlformats.org/officeDocument/2006/relationships/hyperlink" Target="http://www.vcwcentralregion.com/" TargetMode="External"/><Relationship Id="rId20" Type="http://schemas.openxmlformats.org/officeDocument/2006/relationships/hyperlink" Target="https://olddominion.jobcorps.gov/" TargetMode="External"/><Relationship Id="rId1" Type="http://schemas.openxmlformats.org/officeDocument/2006/relationships/slideLayout" Target="../slideLayouts/slideLayout63.xml"/><Relationship Id="rId6" Type="http://schemas.openxmlformats.org/officeDocument/2006/relationships/hyperlink" Target="facebook.com/blueridgereentrycouncil" TargetMode="External"/><Relationship Id="rId11" Type="http://schemas.openxmlformats.org/officeDocument/2006/relationships/hyperlink" Target="http://www.parkviewmission.org/" TargetMode="External"/><Relationship Id="rId24" Type="http://schemas.openxmlformats.org/officeDocument/2006/relationships/hyperlink" Target="http://www.sbc.edu/" TargetMode="External"/><Relationship Id="rId5" Type="http://schemas.openxmlformats.org/officeDocument/2006/relationships/hyperlink" Target="http://www.bedfordarearesourcecouncil.org/" TargetMode="External"/><Relationship Id="rId15" Type="http://schemas.openxmlformats.org/officeDocument/2006/relationships/hyperlink" Target="bedfordareachamber.com" TargetMode="External"/><Relationship Id="rId23" Type="http://schemas.openxmlformats.org/officeDocument/2006/relationships/hyperlink" Target="https://www.raspberryhilladc.com/adult-day-care-nurse-aide" TargetMode="External"/><Relationship Id="rId28" Type="http://schemas.openxmlformats.org/officeDocument/2006/relationships/image" Target="../media/image42.png"/><Relationship Id="rId10" Type="http://schemas.openxmlformats.org/officeDocument/2006/relationships/hyperlink" Target="http://www.lyncag.org/" TargetMode="External"/><Relationship Id="rId19" Type="http://schemas.openxmlformats.org/officeDocument/2006/relationships/hyperlink" Target="http://www.liberty.edu/" TargetMode="External"/><Relationship Id="rId4" Type="http://schemas.openxmlformats.org/officeDocument/2006/relationships/hyperlink" Target="https://www.centralvaadulted.com/" TargetMode="External"/><Relationship Id="rId9" Type="http://schemas.openxmlformats.org/officeDocument/2006/relationships/hyperlink" Target="https://impactlivingservices.org/" TargetMode="External"/><Relationship Id="rId14" Type="http://schemas.openxmlformats.org/officeDocument/2006/relationships/hyperlink" Target="lynchburgregion.org" TargetMode="External"/><Relationship Id="rId22" Type="http://schemas.openxmlformats.org/officeDocument/2006/relationships/hyperlink" Target="https://bedfordsusieggibsonstc.sharpschool.net/" TargetMode="External"/><Relationship Id="rId27" Type="http://schemas.openxmlformats.org/officeDocument/2006/relationships/hyperlink" Target="https://wp.vul.edu/"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vcwsouthcentral.com/resources/#communityResources" TargetMode="External"/><Relationship Id="rId2" Type="http://schemas.openxmlformats.org/officeDocument/2006/relationships/notesSlide" Target="../notesSlides/notesSlide80.xml"/><Relationship Id="rId1" Type="http://schemas.openxmlformats.org/officeDocument/2006/relationships/slideLayout" Target="../slideLayouts/slideLayout63.xml"/><Relationship Id="rId5" Type="http://schemas.openxmlformats.org/officeDocument/2006/relationships/image" Target="../media/image42.png"/><Relationship Id="rId4" Type="http://schemas.openxmlformats.org/officeDocument/2006/relationships/hyperlink" Target="https://vcwsouthcentral.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edp.org/incentive/education-workforce-grants" TargetMode="External"/><Relationship Id="rId2" Type="http://schemas.openxmlformats.org/officeDocument/2006/relationships/notesSlide" Target="../notesSlides/notesSlide8.xml"/><Relationship Id="rId1" Type="http://schemas.openxmlformats.org/officeDocument/2006/relationships/slideLayout" Target="../slideLayouts/slideLayout63.xml"/><Relationship Id="rId6" Type="http://schemas.openxmlformats.org/officeDocument/2006/relationships/image" Target="../media/image31.svg"/><Relationship Id="rId5" Type="http://schemas.openxmlformats.org/officeDocument/2006/relationships/image" Target="../media/image9.png"/><Relationship Id="rId4" Type="http://schemas.openxmlformats.org/officeDocument/2006/relationships/image" Target="../media/image29.png"/></Relationships>
</file>

<file path=ppt/slides/_rels/slide90.xml.rels><?xml version="1.0" encoding="UTF-8" standalone="yes"?>
<Relationships xmlns="http://schemas.openxmlformats.org/package/2006/relationships"><Relationship Id="rId3" Type="http://schemas.openxmlformats.org/officeDocument/2006/relationships/hyperlink" Target="mailto:brian.davis@Henrico.us" TargetMode="External"/><Relationship Id="rId7" Type="http://schemas.openxmlformats.org/officeDocument/2006/relationships/image" Target="../media/image42.png"/><Relationship Id="rId2" Type="http://schemas.openxmlformats.org/officeDocument/2006/relationships/notesSlide" Target="../notesSlides/notesSlide81.xml"/><Relationship Id="rId1" Type="http://schemas.openxmlformats.org/officeDocument/2006/relationships/slideLayout" Target="../slideLayouts/slideLayout63.xml"/><Relationship Id="rId6" Type="http://schemas.openxmlformats.org/officeDocument/2006/relationships/hyperlink" Target="https://vcwcapital.com/jobseekers/orientation/" TargetMode="External"/><Relationship Id="rId5" Type="http://schemas.openxmlformats.org/officeDocument/2006/relationships/hyperlink" Target="https://vawc.virginia.gov/vosnet/drills/program/ApprovedPrograms.aspx" TargetMode="External"/><Relationship Id="rId4" Type="http://schemas.openxmlformats.org/officeDocument/2006/relationships/hyperlink" Target="https://vcwcapital.com/resources/"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vcwwestpiedmont.com/job-seekers" TargetMode="External"/><Relationship Id="rId2" Type="http://schemas.openxmlformats.org/officeDocument/2006/relationships/notesSlide" Target="../notesSlides/notesSlide82.xml"/><Relationship Id="rId1" Type="http://schemas.openxmlformats.org/officeDocument/2006/relationships/slideLayout" Target="../slideLayouts/slideLayout63.xml"/><Relationship Id="rId5" Type="http://schemas.openxmlformats.org/officeDocument/2006/relationships/image" Target="../media/image45.png"/><Relationship Id="rId4" Type="http://schemas.openxmlformats.org/officeDocument/2006/relationships/hyperlink" Target="https://www.vcwwestpiedmont.com/employers"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vcwnorthern.com/refugees/" TargetMode="External"/><Relationship Id="rId13" Type="http://schemas.openxmlformats.org/officeDocument/2006/relationships/hyperlink" Target="https://vcwnorthern.com/employers/" TargetMode="External"/><Relationship Id="rId3" Type="http://schemas.openxmlformats.org/officeDocument/2006/relationships/hyperlink" Target="mailto:david.hunn@vcwnorthern.com" TargetMode="External"/><Relationship Id="rId7" Type="http://schemas.openxmlformats.org/officeDocument/2006/relationships/hyperlink" Target="https://vcwnorthern.com/scsep/" TargetMode="External"/><Relationship Id="rId12" Type="http://schemas.openxmlformats.org/officeDocument/2006/relationships/hyperlink" Target="https://vcwnorthern.com/pwfec/" TargetMode="External"/><Relationship Id="rId2" Type="http://schemas.openxmlformats.org/officeDocument/2006/relationships/notesSlide" Target="../notesSlides/notesSlide83.xml"/><Relationship Id="rId16" Type="http://schemas.openxmlformats.org/officeDocument/2006/relationships/image" Target="../media/image42.png"/><Relationship Id="rId1" Type="http://schemas.openxmlformats.org/officeDocument/2006/relationships/slideLayout" Target="../slideLayouts/slideLayout63.xml"/><Relationship Id="rId6" Type="http://schemas.openxmlformats.org/officeDocument/2006/relationships/hyperlink" Target="https://vcwnorthern.com/ticket-to-work/" TargetMode="External"/><Relationship Id="rId11" Type="http://schemas.openxmlformats.org/officeDocument/2006/relationships/hyperlink" Target="https://vcwnorthern.com/jobseekers/linkedin-learning/" TargetMode="External"/><Relationship Id="rId5" Type="http://schemas.openxmlformats.org/officeDocument/2006/relationships/hyperlink" Target="https://vcwnorthern.com/elevate/" TargetMode="External"/><Relationship Id="rId15" Type="http://schemas.openxmlformats.org/officeDocument/2006/relationships/hyperlink" Target="http://www.vcwnorthern.com/" TargetMode="External"/><Relationship Id="rId10" Type="http://schemas.openxmlformats.org/officeDocument/2006/relationships/hyperlink" Target="https://vcwnorthern.com/esla/" TargetMode="External"/><Relationship Id="rId4" Type="http://schemas.openxmlformats.org/officeDocument/2006/relationships/hyperlink" Target="https://www.talentupfairfax.com/" TargetMode="External"/><Relationship Id="rId9" Type="http://schemas.openxmlformats.org/officeDocument/2006/relationships/hyperlink" Target="https://vcwnorthern.com/jobseekers/reentry-resources/" TargetMode="External"/><Relationship Id="rId14" Type="http://schemas.openxmlformats.org/officeDocument/2006/relationships/hyperlink" Target="https://vcwnorthern.com/incumbent-worker/"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alexandriaarlington.skillupamerica.org/" TargetMode="External"/><Relationship Id="rId3" Type="http://schemas.openxmlformats.org/officeDocument/2006/relationships/hyperlink" Target="https://www.alexandriava.gov/hub/social-services" TargetMode="External"/><Relationship Id="rId7" Type="http://schemas.openxmlformats.org/officeDocument/2006/relationships/hyperlink" Target="https://www.arlingtoneconomicdevelopment.com/Home" TargetMode="External"/><Relationship Id="rId12"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63.xml"/><Relationship Id="rId6" Type="http://schemas.openxmlformats.org/officeDocument/2006/relationships/hyperlink" Target="https://alexandriaecon.org/" TargetMode="External"/><Relationship Id="rId11" Type="http://schemas.openxmlformats.org/officeDocument/2006/relationships/hyperlink" Target="https://www.arlingtonva.us/Government/Programs/AEC" TargetMode="External"/><Relationship Id="rId5" Type="http://schemas.openxmlformats.org/officeDocument/2006/relationships/hyperlink" Target="mailto:dremick@arlingtonva.us" TargetMode="External"/><Relationship Id="rId10" Type="http://schemas.openxmlformats.org/officeDocument/2006/relationships/hyperlink" Target="https://www.alexandriava.gov/WorkforceDevelopment" TargetMode="External"/><Relationship Id="rId4" Type="http://schemas.openxmlformats.org/officeDocument/2006/relationships/hyperlink" Target="https://www.arlingtonva.us/Government/Departments/DHS" TargetMode="External"/><Relationship Id="rId9" Type="http://schemas.openxmlformats.org/officeDocument/2006/relationships/hyperlink" Target="https://www.vcwalexandriaarlington.com/"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www.vcwbay.com/resources/#jobseekers" TargetMode="External"/><Relationship Id="rId3" Type="http://schemas.openxmlformats.org/officeDocument/2006/relationships/hyperlink" Target="mailto:jdavis@baywib.org" TargetMode="External"/><Relationship Id="rId7" Type="http://schemas.openxmlformats.org/officeDocument/2006/relationships/hyperlink" Target="https://bayconsortium.metrixlearning.com/" TargetMode="External"/><Relationship Id="rId12" Type="http://schemas.openxmlformats.org/officeDocument/2006/relationships/image" Target="../media/image42.png"/><Relationship Id="rId2" Type="http://schemas.openxmlformats.org/officeDocument/2006/relationships/notesSlide" Target="../notesSlides/notesSlide85.xml"/><Relationship Id="rId1" Type="http://schemas.openxmlformats.org/officeDocument/2006/relationships/slideLayout" Target="../slideLayouts/slideLayout63.xml"/><Relationship Id="rId6" Type="http://schemas.openxmlformats.org/officeDocument/2006/relationships/hyperlink" Target="mailto:sgolas@baywib.org" TargetMode="External"/><Relationship Id="rId11" Type="http://schemas.openxmlformats.org/officeDocument/2006/relationships/hyperlink" Target="http://www.baywib.org/" TargetMode="External"/><Relationship Id="rId5" Type="http://schemas.openxmlformats.org/officeDocument/2006/relationships/hyperlink" Target="https://transfrinc.com/" TargetMode="External"/><Relationship Id="rId10" Type="http://schemas.openxmlformats.org/officeDocument/2006/relationships/hyperlink" Target="https://www.vcwbay.com/resources/#employers" TargetMode="External"/><Relationship Id="rId4" Type="http://schemas.openxmlformats.org/officeDocument/2006/relationships/hyperlink" Target="mailto:gscott@baywib.org" TargetMode="External"/><Relationship Id="rId9" Type="http://schemas.openxmlformats.org/officeDocument/2006/relationships/hyperlink" Target="mailto:jmccaleb@baywib.org"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mailto:savery@theworkforcecouncil.org" TargetMode="External"/><Relationship Id="rId2" Type="http://schemas.openxmlformats.org/officeDocument/2006/relationships/notesSlide" Target="../notesSlides/notesSlide86.xml"/><Relationship Id="rId1" Type="http://schemas.openxmlformats.org/officeDocument/2006/relationships/slideLayout" Target="../slideLayouts/slideLayout63.xml"/><Relationship Id="rId6" Type="http://schemas.openxmlformats.org/officeDocument/2006/relationships/image" Target="../media/image42.png"/><Relationship Id="rId5" Type="http://schemas.openxmlformats.org/officeDocument/2006/relationships/hyperlink" Target="http://www.theworkforcecouncil.org/" TargetMode="External"/><Relationship Id="rId4" Type="http://schemas.openxmlformats.org/officeDocument/2006/relationships/hyperlink" Target="http://www.theworkforcecouncil.org/strategic-partners/"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7.xml"/><Relationship Id="rId1" Type="http://schemas.openxmlformats.org/officeDocument/2006/relationships/slideLayout" Target="../slideLayouts/slideLayout22.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FBDC-62A2-FC99-1F7C-F0994510BD50}"/>
              </a:ext>
            </a:extLst>
          </p:cNvPr>
          <p:cNvSpPr>
            <a:spLocks noGrp="1"/>
          </p:cNvSpPr>
          <p:nvPr>
            <p:ph type="ctrTitle"/>
          </p:nvPr>
        </p:nvSpPr>
        <p:spPr>
          <a:xfrm>
            <a:off x="6367055" y="2385123"/>
            <a:ext cx="4857994" cy="1514019"/>
          </a:xfrm>
        </p:spPr>
        <p:txBody>
          <a:bodyPr/>
          <a:lstStyle/>
          <a:p>
            <a:r>
              <a:rPr lang="en-US" sz="4800" dirty="0">
                <a:cs typeface="Segoe UI"/>
              </a:rPr>
              <a:t>Virginia’s Workforce Ecosystem </a:t>
            </a:r>
            <a:br>
              <a:rPr lang="en-US" sz="4800" dirty="0">
                <a:cs typeface="Segoe UI"/>
              </a:rPr>
            </a:br>
            <a:r>
              <a:rPr lang="en-US" sz="4800" dirty="0">
                <a:cs typeface="Segoe UI"/>
              </a:rPr>
              <a:t>Catalog</a:t>
            </a:r>
          </a:p>
        </p:txBody>
      </p:sp>
      <p:sp>
        <p:nvSpPr>
          <p:cNvPr id="3" name="Text Placeholder 2">
            <a:extLst>
              <a:ext uri="{FF2B5EF4-FFF2-40B4-BE49-F238E27FC236}">
                <a16:creationId xmlns:a16="http://schemas.microsoft.com/office/drawing/2014/main" id="{1903DDC2-EBC0-8071-AEB4-A1C91F806923}"/>
              </a:ext>
            </a:extLst>
          </p:cNvPr>
          <p:cNvSpPr>
            <a:spLocks noGrp="1"/>
          </p:cNvSpPr>
          <p:nvPr>
            <p:ph type="body" sz="quarter" idx="11"/>
          </p:nvPr>
        </p:nvSpPr>
        <p:spPr/>
        <p:txBody>
          <a:bodyPr vert="horz" lIns="0" tIns="0" rIns="0" bIns="0" rtlCol="0" anchor="t">
            <a:noAutofit/>
          </a:bodyPr>
          <a:lstStyle/>
          <a:p>
            <a:r>
              <a:rPr lang="en-US" dirty="0"/>
              <a:t>Last Updated July 1, 2025</a:t>
            </a:r>
          </a:p>
        </p:txBody>
      </p:sp>
    </p:spTree>
    <p:extLst>
      <p:ext uri="{BB962C8B-B14F-4D97-AF65-F5344CB8AC3E}">
        <p14:creationId xmlns:p14="http://schemas.microsoft.com/office/powerpoint/2010/main" val="517358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A00F5-6BC1-0B0B-B50D-BA1FBB748B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62A9CF-90B0-73A8-06AE-4A61C28B0BB4}"/>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3544A5CA-D49F-F433-E908-121044FCC2F9}"/>
              </a:ext>
            </a:extLst>
          </p:cNvPr>
          <p:cNvSpPr>
            <a:spLocks noGrp="1"/>
          </p:cNvSpPr>
          <p:nvPr>
            <p:ph type="body" sz="quarter" idx="15"/>
          </p:nvPr>
        </p:nvSpPr>
        <p:spPr/>
        <p:txBody>
          <a:bodyPr/>
          <a:lstStyle/>
          <a:p>
            <a:endParaRPr lang="en-US"/>
          </a:p>
        </p:txBody>
      </p:sp>
      <p:sp>
        <p:nvSpPr>
          <p:cNvPr id="4" name="Title 3">
            <a:extLst>
              <a:ext uri="{FF2B5EF4-FFF2-40B4-BE49-F238E27FC236}">
                <a16:creationId xmlns:a16="http://schemas.microsoft.com/office/drawing/2014/main" id="{F332DE7F-18FE-86B9-E9AA-59EF698721D3}"/>
              </a:ext>
            </a:extLst>
          </p:cNvPr>
          <p:cNvSpPr>
            <a:spLocks noGrp="1"/>
          </p:cNvSpPr>
          <p:nvPr>
            <p:ph type="title"/>
          </p:nvPr>
        </p:nvSpPr>
        <p:spPr/>
        <p:txBody>
          <a:bodyPr/>
          <a:lstStyle/>
          <a:p>
            <a:pPr algn="l" fontAlgn="b"/>
            <a:r>
              <a:rPr lang="en-US" sz="2400" b="0" i="0" u="none" strike="noStrike" dirty="0">
                <a:effectLst/>
                <a:latin typeface="Calibri" panose="020F0502020204030204" pitchFamily="34" charset="0"/>
              </a:rPr>
              <a:t>Appalachian Regional Commission (DHCD) </a:t>
            </a:r>
          </a:p>
        </p:txBody>
      </p:sp>
      <p:sp>
        <p:nvSpPr>
          <p:cNvPr id="5" name="Text Placeholder 4">
            <a:extLst>
              <a:ext uri="{FF2B5EF4-FFF2-40B4-BE49-F238E27FC236}">
                <a16:creationId xmlns:a16="http://schemas.microsoft.com/office/drawing/2014/main" id="{6F1A0008-A684-A530-67F0-CC95526CD4D5}"/>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59929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 name="Text Placeholder 2">
            <a:extLst>
              <a:ext uri="{FF2B5EF4-FFF2-40B4-BE49-F238E27FC236}">
                <a16:creationId xmlns:a16="http://schemas.microsoft.com/office/drawing/2014/main" id="{BABE37C3-B1F1-9504-15BF-1E4ACFBC2C6B}"/>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PUBLIC SAFETY</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4" name="Parallelogram 3">
            <a:extLst>
              <a:ext uri="{FF2B5EF4-FFF2-40B4-BE49-F238E27FC236}">
                <a16:creationId xmlns:a16="http://schemas.microsoft.com/office/drawing/2014/main" id="{C5ED2B39-5A78-7A89-53BB-BA20374B9757}"/>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 name="Circle: Hollow 4">
            <a:extLst>
              <a:ext uri="{FF2B5EF4-FFF2-40B4-BE49-F238E27FC236}">
                <a16:creationId xmlns:a16="http://schemas.microsoft.com/office/drawing/2014/main" id="{1D0D890D-6030-D1D2-41CE-9B36A09A7786}"/>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6" name="Graphic 5" descr="Teacher with solid fill">
            <a:extLst>
              <a:ext uri="{FF2B5EF4-FFF2-40B4-BE49-F238E27FC236}">
                <a16:creationId xmlns:a16="http://schemas.microsoft.com/office/drawing/2014/main" id="{42432DFD-C91C-1C12-337B-3323EA4AC1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0251" y="287972"/>
            <a:ext cx="280778" cy="280778"/>
          </a:xfrm>
          <a:prstGeom prst="rect">
            <a:avLst/>
          </a:prstGeom>
        </p:spPr>
      </p:pic>
      <p:sp>
        <p:nvSpPr>
          <p:cNvPr id="8" name="TextBox 7">
            <a:extLst>
              <a:ext uri="{FF2B5EF4-FFF2-40B4-BE49-F238E27FC236}">
                <a16:creationId xmlns:a16="http://schemas.microsoft.com/office/drawing/2014/main" id="{ADDBE125-BE99-1916-A3A9-FA3F7EA0A805}"/>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
        <p:nvSpPr>
          <p:cNvPr id="10" name="Rectangle 9">
            <a:extLst>
              <a:ext uri="{FF2B5EF4-FFF2-40B4-BE49-F238E27FC236}">
                <a16:creationId xmlns:a16="http://schemas.microsoft.com/office/drawing/2014/main" id="{CD80681C-AED4-C13A-5BEE-D275DF2F5C50}"/>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400"/>
              </a:spcAf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t>
            </a:r>
            <a:r>
              <a:rPr lang="en-US" sz="1400" dirty="0">
                <a:solidFill>
                  <a:prstClr val="black"/>
                </a:solidFill>
                <a:latin typeface="Segoe UI"/>
              </a:rPr>
              <a:t>administered by the Director Chadwick Dotson, Scott Richeson Deputy Director Programs, Education and Reentry, Rodney Berry Superintendent of Education, and Cleon Ross Asst. Superintendent of CTE Programs.</a:t>
            </a:r>
          </a:p>
        </p:txBody>
      </p:sp>
      <p:sp>
        <p:nvSpPr>
          <p:cNvPr id="11" name="TextBox 10">
            <a:extLst>
              <a:ext uri="{FF2B5EF4-FFF2-40B4-BE49-F238E27FC236}">
                <a16:creationId xmlns:a16="http://schemas.microsoft.com/office/drawing/2014/main" id="{AAD90525-4F6E-B219-F651-D59597DFF59A}"/>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a:defRPr/>
            </a:pPr>
            <a:r>
              <a:rPr lang="en-US" sz="2400" b="1">
                <a:solidFill>
                  <a:prstClr val="white"/>
                </a:solidFill>
                <a:latin typeface="Franklin Gothic Demi"/>
                <a:cs typeface="Segoe UI"/>
              </a:rPr>
              <a:t>Apprenticeships </a:t>
            </a: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 </a:t>
            </a:r>
            <a:r>
              <a:rPr lang="en-US" sz="2400" b="1">
                <a:solidFill>
                  <a:prstClr val="white"/>
                </a:solidFill>
                <a:latin typeface="Franklin Gothic Demi"/>
                <a:cs typeface="Segoe UI"/>
              </a:rPr>
              <a:t>Virginia Department of Corrections</a:t>
            </a:r>
            <a:endParaRPr kumimoji="0" lang="en-US" sz="2400" b="1" u="none" strike="noStrike" kern="1200" cap="none" spc="0" normalizeH="0" baseline="0" noProof="0">
              <a:ln>
                <a:noFill/>
              </a:ln>
              <a:solidFill>
                <a:prstClr val="white"/>
              </a:solidFill>
              <a:effectLst/>
              <a:uLnTx/>
              <a:uFillTx/>
              <a:latin typeface="Franklin Gothic Demi"/>
              <a:ea typeface="+mn-ea"/>
              <a:cs typeface="Segoe UI"/>
            </a:endParaRPr>
          </a:p>
        </p:txBody>
      </p:sp>
      <p:sp>
        <p:nvSpPr>
          <p:cNvPr id="15" name="Rectangle: Rounded Corners 14">
            <a:extLst>
              <a:ext uri="{FF2B5EF4-FFF2-40B4-BE49-F238E27FC236}">
                <a16:creationId xmlns:a16="http://schemas.microsoft.com/office/drawing/2014/main" id="{7A356AC4-CC54-A4DC-4C1D-EBF9E3E90EA2}"/>
              </a:ext>
            </a:extLst>
          </p:cNvPr>
          <p:cNvSpPr/>
          <p:nvPr/>
        </p:nvSpPr>
        <p:spPr bwMode="gray">
          <a:xfrm>
            <a:off x="236158" y="1432233"/>
            <a:ext cx="3861305" cy="229845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defTabSz="1219170">
              <a:spcAft>
                <a:spcPts val="400"/>
              </a:spcAft>
              <a:buSzPct val="100000"/>
              <a:defRPr/>
            </a:pPr>
            <a:r>
              <a:rPr lang="en-US" sz="1200" dirty="0">
                <a:solidFill>
                  <a:prstClr val="black"/>
                </a:solidFill>
                <a:latin typeface="Segoe UI"/>
              </a:rPr>
              <a:t>Collaboration between CTE Program instruction and workforce programming for those enrolled in a registered apprenticeship.</a:t>
            </a:r>
          </a:p>
          <a:p>
            <a:pPr defTabSz="1219170">
              <a:spcAft>
                <a:spcPts val="400"/>
              </a:spcAft>
              <a:buSzPct val="100000"/>
              <a:defRPr/>
            </a:pPr>
            <a:r>
              <a:rPr kumimoji="0" lang="en-US" sz="1400" b="1" u="none" strike="noStrike" kern="1200" cap="none" spc="0" normalizeH="0" baseline="0" noProof="0" dirty="0">
                <a:ln>
                  <a:noFill/>
                </a:ln>
                <a:solidFill>
                  <a:prstClr val="black"/>
                </a:solidFill>
                <a:effectLst/>
                <a:uLnTx/>
                <a:uFillTx/>
                <a:latin typeface="Segoe UI"/>
                <a:cs typeface="Segoe UI"/>
              </a:rPr>
              <a:t>Mission:</a:t>
            </a:r>
            <a:endParaRPr lang="en-US" sz="1400" b="1" u="none" strike="noStrike" kern="1200" cap="none" spc="0" normalizeH="0" baseline="0" noProof="0" dirty="0">
              <a:ln>
                <a:noFill/>
              </a:ln>
              <a:solidFill>
                <a:prstClr val="black"/>
              </a:solidFill>
              <a:effectLst/>
              <a:uLnTx/>
              <a:uFillTx/>
              <a:latin typeface="Segoe UI"/>
              <a:cs typeface="Segoe UI"/>
            </a:endParaRPr>
          </a:p>
          <a:p>
            <a:pPr defTabSz="1219170">
              <a:spcAft>
                <a:spcPts val="400"/>
              </a:spcAft>
              <a:buSzPct val="100000"/>
              <a:defRPr/>
            </a:pPr>
            <a:r>
              <a:rPr lang="en-US" sz="1300" dirty="0">
                <a:solidFill>
                  <a:prstClr val="black"/>
                </a:solidFill>
                <a:latin typeface="Segoe UI"/>
              </a:rPr>
              <a:t>To prepare adult inmate students to reenter society with advanced career ready skills for successful employment and to enhance overall public safety.</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u="none" strike="noStrike" kern="1200" cap="none" spc="0" normalizeH="0" baseline="0" noProof="0" dirty="0">
              <a:ln>
                <a:noFill/>
              </a:ln>
              <a:solidFill>
                <a:prstClr val="black"/>
              </a:solidFill>
              <a:effectLst/>
              <a:uLnTx/>
              <a:uFillTx/>
              <a:latin typeface="Segoe UI"/>
              <a:ea typeface="+mn-ea"/>
              <a:cs typeface="+mn-cs"/>
            </a:endParaRPr>
          </a:p>
        </p:txBody>
      </p:sp>
      <p:sp>
        <p:nvSpPr>
          <p:cNvPr id="16" name="Rectangle: Rounded Corners 15">
            <a:extLst>
              <a:ext uri="{FF2B5EF4-FFF2-40B4-BE49-F238E27FC236}">
                <a16:creationId xmlns:a16="http://schemas.microsoft.com/office/drawing/2014/main" id="{AD9DED43-51EB-0572-221E-5A7EAC6BD95B}"/>
              </a:ext>
            </a:extLst>
          </p:cNvPr>
          <p:cNvSpPr/>
          <p:nvPr/>
        </p:nvSpPr>
        <p:spPr bwMode="gray">
          <a:xfrm>
            <a:off x="234505" y="3849481"/>
            <a:ext cx="3861305" cy="265714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Who it Serves</a:t>
            </a:r>
          </a:p>
          <a:p>
            <a:pPr defTabSz="685800">
              <a:lnSpc>
                <a:spcPct val="106000"/>
              </a:lnSpc>
              <a:defRPr/>
            </a:pPr>
            <a:r>
              <a:rPr lang="en-US" sz="1400" dirty="0">
                <a:solidFill>
                  <a:prstClr val="black"/>
                </a:solidFill>
                <a:latin typeface="Segoe UI"/>
              </a:rPr>
              <a:t>Inmates are directly served by providing workforce ready skills. The Commonwealth is served through releasing inmates who are prepared to work, less likely to recidivate and become productive citizens.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endParaRPr lang="en-US" sz="1400" b="1" u="none" strike="noStrike" kern="1200" cap="none" spc="0" normalizeH="0" baseline="0" noProof="0" dirty="0">
              <a:ln>
                <a:noFill/>
              </a:ln>
              <a:solidFill>
                <a:prstClr val="black"/>
              </a:solidFill>
              <a:effectLst/>
              <a:uLnTx/>
              <a:uFillTx/>
              <a:latin typeface="Segoe UI"/>
              <a:cs typeface="Segoe UI"/>
            </a:endParaRPr>
          </a:p>
          <a:p>
            <a:pPr defTabSz="685800">
              <a:lnSpc>
                <a:spcPct val="106000"/>
              </a:lnSpc>
              <a:defRPr/>
            </a:pPr>
            <a:r>
              <a:rPr lang="en-US" sz="1400" dirty="0">
                <a:solidFill>
                  <a:prstClr val="black"/>
                </a:solidFill>
                <a:latin typeface="Segoe UI"/>
              </a:rPr>
              <a:t>Students must hold or be eligible for employment within VADOC in a position and correctional facility registered by DOLI.  </a:t>
            </a:r>
            <a:endParaRPr lang="en-US" sz="1400" b="0" u="none" strike="noStrike" kern="1200" cap="none" spc="0" normalizeH="0" baseline="0" noProof="0" dirty="0">
              <a:ln>
                <a:noFill/>
              </a:ln>
              <a:solidFill>
                <a:prstClr val="black"/>
              </a:solidFill>
              <a:effectLst/>
              <a:uLnTx/>
              <a:uFillTx/>
              <a:latin typeface="Segoe UI"/>
              <a:cs typeface="Segoe UI"/>
            </a:endParaRPr>
          </a:p>
        </p:txBody>
      </p:sp>
      <p:sp>
        <p:nvSpPr>
          <p:cNvPr id="17" name="Rectangle: Rounded Corners 16">
            <a:extLst>
              <a:ext uri="{FF2B5EF4-FFF2-40B4-BE49-F238E27FC236}">
                <a16:creationId xmlns:a16="http://schemas.microsoft.com/office/drawing/2014/main" id="{E52775EB-575C-E8DB-38E4-78EC42C8C1F3}"/>
              </a:ext>
            </a:extLst>
          </p:cNvPr>
          <p:cNvSpPr/>
          <p:nvPr/>
        </p:nvSpPr>
        <p:spPr bwMode="gray">
          <a:xfrm>
            <a:off x="4539327" y="4208174"/>
            <a:ext cx="3817940" cy="229845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How it Achieves Results</a:t>
            </a:r>
          </a:p>
          <a:p>
            <a:pPr defTabSz="685800">
              <a:lnSpc>
                <a:spcPct val="106000"/>
              </a:lnSpc>
              <a:defRPr/>
            </a:pPr>
            <a:r>
              <a:rPr lang="en-US" sz="1200" dirty="0">
                <a:solidFill>
                  <a:prstClr val="black"/>
                </a:solidFill>
                <a:latin typeface="Segoe UI"/>
              </a:rPr>
              <a:t>The Apprenticeship programs for VADOC utilizes workforce training in collaboration with trade knowledge to provide students with critical skills in construction trades, barbering, cosmetology, culinary arts and other careers for life changing opportunities.  All programs are registered with DOLI and for those trades applicable opportunities to be licensed through Department of Professional and Occupational Regulation (DPOR). </a:t>
            </a:r>
            <a:endParaRPr lang="en-US" sz="1200" b="0" u="none" strike="noStrike" kern="1200" cap="none" spc="0" normalizeH="0" baseline="0" noProof="0" dirty="0">
              <a:ln>
                <a:noFill/>
              </a:ln>
              <a:solidFill>
                <a:prstClr val="black"/>
              </a:solidFill>
              <a:effectLst/>
              <a:uLnTx/>
              <a:uFillTx/>
              <a:latin typeface="Segoe UI"/>
              <a:cs typeface="Segoe UI"/>
            </a:endParaRPr>
          </a:p>
        </p:txBody>
      </p:sp>
      <p:sp>
        <p:nvSpPr>
          <p:cNvPr id="18" name="TextBox 17">
            <a:extLst>
              <a:ext uri="{FF2B5EF4-FFF2-40B4-BE49-F238E27FC236}">
                <a16:creationId xmlns:a16="http://schemas.microsoft.com/office/drawing/2014/main" id="{786F53FC-A58C-DF3D-1E32-D96B1C9CC11E}"/>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2" name="Rectangle: Rounded Corners 21">
            <a:extLst>
              <a:ext uri="{FF2B5EF4-FFF2-40B4-BE49-F238E27FC236}">
                <a16:creationId xmlns:a16="http://schemas.microsoft.com/office/drawing/2014/main" id="{90BE059A-6B4E-763B-BE7F-C97B1BDCB893}"/>
              </a:ext>
            </a:extLst>
          </p:cNvPr>
          <p:cNvSpPr/>
          <p:nvPr/>
        </p:nvSpPr>
        <p:spPr bwMode="gray">
          <a:xfrm>
            <a:off x="8712767" y="1474433"/>
            <a:ext cx="3243075" cy="493760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Why it Matters</a:t>
            </a:r>
          </a:p>
          <a:p>
            <a:pPr>
              <a:defRPr/>
            </a:pPr>
            <a:r>
              <a:rPr lang="en-US" sz="1400" dirty="0">
                <a:solidFill>
                  <a:prstClr val="black"/>
                </a:solidFill>
                <a:latin typeface="Segoe UI"/>
              </a:rPr>
              <a:t>VADOC is committed to improving public safety throughout Virginia.  At 20.6%, Virginia has one of the lowest recidivism rates in the country.  </a:t>
            </a:r>
          </a:p>
          <a:p>
            <a:pPr>
              <a:defRPr/>
            </a:pPr>
            <a:r>
              <a:rPr lang="en-US" sz="1400" dirty="0">
                <a:solidFill>
                  <a:prstClr val="black"/>
                </a:solidFill>
                <a:latin typeface="Segoe UI"/>
              </a:rPr>
              <a:t>Inmates who completed Apprenticeship Programs had a significantly lower recidivism rate at 1.8%.  Additionally, completing Career and Technical Education (CTE) programs has proven to result in longer employment tenure and for a higher rate of pay compared to those who have not.  </a:t>
            </a:r>
          </a:p>
          <a:p>
            <a:pPr>
              <a:defRPr/>
            </a:pPr>
            <a:endParaRPr lang="en-US" sz="1400" dirty="0">
              <a:solidFill>
                <a:prstClr val="black"/>
              </a:solidFill>
              <a:latin typeface="Segoe UI"/>
            </a:endParaRPr>
          </a:p>
          <a:p>
            <a:pPr>
              <a:defRPr/>
            </a:pPr>
            <a:endParaRPr lang="en-US" sz="1200" dirty="0">
              <a:solidFill>
                <a:prstClr val="black"/>
              </a:solidFill>
              <a:latin typeface="Segoe UI"/>
            </a:endParaRPr>
          </a:p>
          <a:p>
            <a:pPr>
              <a:defRPr/>
            </a:pPr>
            <a:r>
              <a:rPr lang="en-US" sz="1200" dirty="0">
                <a:solidFill>
                  <a:prstClr val="black"/>
                </a:solidFill>
                <a:latin typeface="Segoe UI"/>
              </a:rPr>
              <a:t>Additional Information on Recidivism:</a:t>
            </a:r>
            <a:endParaRPr lang="en-US" sz="1200" dirty="0">
              <a:solidFill>
                <a:prstClr val="black"/>
              </a:solidFill>
              <a:latin typeface="Segoe UI"/>
              <a:ea typeface="Open Sans"/>
              <a:cs typeface="Segoe UI"/>
              <a:hlinkClick r:id="rId5"/>
            </a:endParaRPr>
          </a:p>
          <a:p>
            <a:pPr>
              <a:defRPr/>
            </a:pPr>
            <a:r>
              <a:rPr lang="en-US" sz="1200" dirty="0">
                <a:solidFill>
                  <a:prstClr val="black"/>
                </a:solidFill>
                <a:latin typeface="Segoe UI"/>
                <a:ea typeface="Open Sans"/>
                <a:cs typeface="Segoe UI"/>
                <a:hlinkClick r:id="rId5"/>
              </a:rPr>
              <a:t>https://vadoc.virginia.gov/general-public/recidivism-studies/</a:t>
            </a:r>
            <a:endParaRPr lang="en-US" sz="1200" dirty="0">
              <a:solidFill>
                <a:prstClr val="black"/>
              </a:solidFill>
              <a:latin typeface="Segoe UI"/>
              <a:ea typeface="Open Sans"/>
              <a:cs typeface="Segoe UI"/>
            </a:endParaRPr>
          </a:p>
          <a:p>
            <a:pPr>
              <a:defRPr/>
            </a:pPr>
            <a:endParaRPr lang="en-US" sz="1200" dirty="0">
              <a:solidFill>
                <a:prstClr val="black"/>
              </a:solidFill>
              <a:latin typeface="Segoe UI"/>
              <a:ea typeface="Open Sans"/>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u="none" strike="noStrike" kern="1200" cap="none" spc="0" normalizeH="0" baseline="0" noProof="0" dirty="0">
              <a:ln>
                <a:noFill/>
              </a:ln>
              <a:solidFill>
                <a:prstClr val="black"/>
              </a:solidFill>
              <a:effectLst/>
              <a:uLnTx/>
              <a:uFillTx/>
              <a:latin typeface="Segoe UI"/>
              <a:ea typeface="+mn-ea"/>
              <a:cs typeface="+mn-cs"/>
            </a:endParaRPr>
          </a:p>
        </p:txBody>
      </p:sp>
      <p:sp>
        <p:nvSpPr>
          <p:cNvPr id="24" name="TextBox 23">
            <a:extLst>
              <a:ext uri="{FF2B5EF4-FFF2-40B4-BE49-F238E27FC236}">
                <a16:creationId xmlns:a16="http://schemas.microsoft.com/office/drawing/2014/main" id="{8524FF7D-5F47-6991-5E72-BBAFECD3D84F}"/>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solidFill>
                  <a:prstClr val="black"/>
                </a:solidFill>
                <a:latin typeface="Segoe UI"/>
              </a:rPr>
              <a:t>VADOC Apprenticeship programs are offered in VADOC operated facilities.</a:t>
            </a:r>
          </a:p>
        </p:txBody>
      </p:sp>
      <p:pic>
        <p:nvPicPr>
          <p:cNvPr id="25" name="Picture 24">
            <a:extLst>
              <a:ext uri="{FF2B5EF4-FFF2-40B4-BE49-F238E27FC236}">
                <a16:creationId xmlns:a16="http://schemas.microsoft.com/office/drawing/2014/main" id="{40285F4B-08FB-88BE-A9EF-0FA07CD20288}"/>
              </a:ext>
            </a:extLst>
          </p:cNvPr>
          <p:cNvPicPr>
            <a:picLocks noChangeAspect="1"/>
          </p:cNvPicPr>
          <p:nvPr/>
        </p:nvPicPr>
        <p:blipFill rotWithShape="1">
          <a:blip r:embed="rId6"/>
          <a:srcRect l="4727" t="28916" r="3636" b="14940"/>
          <a:stretch/>
        </p:blipFill>
        <p:spPr>
          <a:xfrm>
            <a:off x="4925209" y="2648105"/>
            <a:ext cx="3161112" cy="1442703"/>
          </a:xfrm>
          <a:prstGeom prst="rect">
            <a:avLst/>
          </a:prstGeom>
        </p:spPr>
      </p:pic>
      <p:sp>
        <p:nvSpPr>
          <p:cNvPr id="26" name="TextBox 25">
            <a:extLst>
              <a:ext uri="{FF2B5EF4-FFF2-40B4-BE49-F238E27FC236}">
                <a16:creationId xmlns:a16="http://schemas.microsoft.com/office/drawing/2014/main" id="{E7A51CC6-6EF7-C70F-FCEE-E3195C16EA5F}"/>
              </a:ext>
            </a:extLst>
          </p:cNvPr>
          <p:cNvSpPr txBox="1"/>
          <p:nvPr/>
        </p:nvSpPr>
        <p:spPr>
          <a:xfrm>
            <a:off x="461361" y="6545630"/>
            <a:ext cx="12253771" cy="275460"/>
          </a:xfrm>
          <a:prstGeom prst="rect">
            <a:avLst/>
          </a:prstGeom>
          <a:noFill/>
        </p:spPr>
        <p:txBody>
          <a:bodyPr wrap="square">
            <a:spAutoFit/>
          </a:bodyPr>
          <a:lstStyle/>
          <a:p>
            <a:pPr>
              <a:lnSpc>
                <a:spcPct val="85000"/>
              </a:lnSpc>
              <a:spcBef>
                <a:spcPts val="500"/>
              </a:spcBef>
              <a:buClr>
                <a:srgbClr val="787878"/>
              </a:buClr>
              <a:buSzPct val="75000"/>
              <a:defRPr/>
            </a:pPr>
            <a:r>
              <a:rPr kumimoji="0" lang="en-US" sz="1400" b="1" i="0" u="none" strike="noStrike" kern="1200" cap="none" spc="-30" normalizeH="0" baseline="0" noProof="0">
                <a:ln>
                  <a:noFill/>
                </a:ln>
                <a:solidFill>
                  <a:srgbClr val="000000"/>
                </a:solidFill>
                <a:effectLst/>
                <a:uLnTx/>
                <a:uFillTx/>
                <a:latin typeface="Segoe UI"/>
                <a:ea typeface="Open Sans"/>
                <a:cs typeface="Open Sans"/>
              </a:rPr>
              <a:t>Learn more about the program here:</a:t>
            </a:r>
            <a:r>
              <a:rPr lang="en-US" sz="1400" b="1" spc="-30">
                <a:solidFill>
                  <a:srgbClr val="000000"/>
                </a:solidFill>
                <a:latin typeface="Segoe UI"/>
                <a:ea typeface="Open Sans"/>
                <a:cs typeface="Open Sans"/>
              </a:rPr>
              <a:t>  </a:t>
            </a:r>
            <a:r>
              <a:rPr lang="en-US" sz="1400" b="1" spc="-30">
                <a:solidFill>
                  <a:srgbClr val="000000"/>
                </a:solidFill>
                <a:latin typeface="Segoe UI"/>
                <a:ea typeface="Open Sans"/>
                <a:cs typeface="Open Sans"/>
                <a:hlinkClick r:id="rId7"/>
              </a:rPr>
              <a:t>https://vadoc.virginia.gov/inmates-and-probationers/incoming-inmates/facility-programs/</a:t>
            </a:r>
            <a:endParaRPr lang="en-US" sz="1400" b="1" spc="-30">
              <a:solidFill>
                <a:srgbClr val="000000"/>
              </a:solidFill>
              <a:latin typeface="Segoe UI"/>
              <a:ea typeface="Open Sans"/>
              <a:cs typeface="Open Sans"/>
            </a:endParaRPr>
          </a:p>
        </p:txBody>
      </p:sp>
    </p:spTree>
    <p:extLst>
      <p:ext uri="{BB962C8B-B14F-4D97-AF65-F5344CB8AC3E}">
        <p14:creationId xmlns:p14="http://schemas.microsoft.com/office/powerpoint/2010/main" val="58122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0" y="844752"/>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a:ln>
                  <a:noFill/>
                </a:ln>
                <a:solidFill>
                  <a:prstClr val="black"/>
                </a:solidFill>
                <a:effectLst/>
                <a:uLnTx/>
                <a:uFillTx/>
                <a:latin typeface="Segoe UI"/>
                <a:ea typeface="+mn-ea"/>
                <a:cs typeface="+mn-cs"/>
              </a:rPr>
              <a:t>Telly Tucker, President and Natori Neal, Apprenticeship Coordinator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99230" y="241132"/>
            <a:ext cx="11403221"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Franklin Gothic Demi"/>
                <a:ea typeface="+mn-ea"/>
                <a:cs typeface="Segoe UI"/>
              </a:rPr>
              <a:t>AspHIRE</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Mock Interview Day | the Institute for Advanced Learning &amp; Research</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330466" y="1450101"/>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200" b="0" i="1" u="none" strike="noStrike" kern="1200" cap="none" spc="0" normalizeH="0" baseline="0" noProof="0" dirty="0" err="1">
                <a:ln>
                  <a:noFill/>
                </a:ln>
                <a:solidFill>
                  <a:prstClr val="black"/>
                </a:solidFill>
                <a:effectLst/>
                <a:uLnTx/>
                <a:uFillTx/>
                <a:latin typeface="Segoe UI"/>
                <a:ea typeface="Open Sans"/>
                <a:cs typeface="Open Sans"/>
              </a:rPr>
              <a:t>AspHIRE</a:t>
            </a:r>
            <a:r>
              <a:rPr kumimoji="0" lang="en-US" sz="1200" b="0" i="1" u="none" strike="noStrike" kern="1200" cap="none" spc="0" normalizeH="0" baseline="0" noProof="0" dirty="0">
                <a:ln>
                  <a:noFill/>
                </a:ln>
                <a:solidFill>
                  <a:prstClr val="black"/>
                </a:solidFill>
                <a:effectLst/>
                <a:uLnTx/>
                <a:uFillTx/>
                <a:latin typeface="Segoe UI"/>
                <a:ea typeface="Open Sans"/>
                <a:cs typeface="Open Sans"/>
              </a:rPr>
              <a:t> provides Mock interview Days and professional development opportunities for high school students every spring.</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 Mission: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Open Sans"/>
                <a:cs typeface="Open Sans"/>
              </a:rPr>
              <a:t>To provide students with an opportunity to build their interview skills and confidence, along with exposing them to the employability skills necessary for success in a career field.</a:t>
            </a:r>
            <a:endParaRPr kumimoji="0" lang="en-US" sz="1200" b="0" i="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121917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330466"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Open Sans"/>
                <a:cs typeface="Open Sans"/>
              </a:rPr>
              <a:t>The program serves 10th –12th grade students in school divisions throughout the Go Virginia 3 Region.</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Segoe UI"/>
              <a:ea typeface="Open Sans"/>
              <a:cs typeface="Open San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Open Sans"/>
                <a:cs typeface="Open Sans"/>
              </a:rPr>
              <a:t>Preference is given to students without post-secondary plans</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604581" y="4148141"/>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Segoe UI"/>
                <a:ea typeface="Open Sans"/>
                <a:cs typeface="Open Sans"/>
              </a:rPr>
              <a:t>Students develop their skills through a practice interview with a local professional and several employability skill sessions. Students are given a “conference” style experience, networking with peers and professionals at a professional lunch and attending breakout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a:ea typeface="Open Sans"/>
              <a:cs typeface="Open Sans"/>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Why it Matters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400" b="0" i="1" u="none" strike="noStrike" kern="1200" cap="none" spc="0" normalizeH="0" baseline="0" noProof="0" err="1">
                <a:ln>
                  <a:noFill/>
                </a:ln>
                <a:solidFill>
                  <a:prstClr val="black"/>
                </a:solidFill>
                <a:effectLst/>
                <a:uLnTx/>
                <a:uFillTx/>
                <a:latin typeface="Segoe UI"/>
                <a:ea typeface="Open Sans"/>
                <a:cs typeface="Open Sans"/>
              </a:rPr>
              <a:t>AspHIRE</a:t>
            </a:r>
            <a:r>
              <a:rPr kumimoji="0" lang="en-US" sz="1400" b="0" i="1" u="none" strike="noStrike" kern="1200" cap="none" spc="0" normalizeH="0" baseline="0" noProof="0">
                <a:ln>
                  <a:noFill/>
                </a:ln>
                <a:solidFill>
                  <a:prstClr val="black"/>
                </a:solidFill>
                <a:effectLst/>
                <a:uLnTx/>
                <a:uFillTx/>
                <a:latin typeface="Segoe UI"/>
                <a:ea typeface="Open Sans"/>
                <a:cs typeface="Open Sans"/>
              </a:rPr>
              <a:t> Mock interview days provide valuable experience to high school students across Southern Virginia, exposing them to important workplace skills and allowing them to experience an authentic interview process. Students gain experience with questions they would be asked in a real interview.</a:t>
            </a: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Open Sans"/>
              <a:cs typeface="Open Sans"/>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Open Sans"/>
                <a:cs typeface="Open Sans"/>
              </a:rPr>
              <a:t>"The trip to </a:t>
            </a:r>
            <a:r>
              <a:rPr kumimoji="0" lang="en-US" sz="1400" b="0" i="1" u="none" strike="noStrike" kern="1200" cap="none" spc="0" normalizeH="0" baseline="0" noProof="0" err="1">
                <a:ln>
                  <a:noFill/>
                </a:ln>
                <a:solidFill>
                  <a:prstClr val="black"/>
                </a:solidFill>
                <a:effectLst/>
                <a:uLnTx/>
                <a:uFillTx/>
                <a:latin typeface="Segoe UI"/>
                <a:ea typeface="Open Sans"/>
                <a:cs typeface="Open Sans"/>
              </a:rPr>
              <a:t>Asphire</a:t>
            </a:r>
            <a:r>
              <a:rPr kumimoji="0" lang="en-US" sz="1400" b="0" i="1" u="none" strike="noStrike" kern="1200" cap="none" spc="0" normalizeH="0" baseline="0" noProof="0">
                <a:ln>
                  <a:noFill/>
                </a:ln>
                <a:solidFill>
                  <a:prstClr val="black"/>
                </a:solidFill>
                <a:effectLst/>
                <a:uLnTx/>
                <a:uFillTx/>
                <a:latin typeface="Segoe UI"/>
                <a:ea typeface="Open Sans"/>
                <a:cs typeface="Open Sans"/>
              </a:rPr>
              <a:t> was both informative and fun. It helped me widen my horizon about the working field and opened my eyes to new possibilities.“ - King </a:t>
            </a:r>
            <a:r>
              <a:rPr kumimoji="0" lang="en-US" sz="1400" b="0" i="1" u="none" strike="noStrike" kern="1200" cap="none" spc="0" normalizeH="0" baseline="0" noProof="0" err="1">
                <a:ln>
                  <a:noFill/>
                </a:ln>
                <a:solidFill>
                  <a:prstClr val="black"/>
                </a:solidFill>
                <a:effectLst/>
                <a:uLnTx/>
                <a:uFillTx/>
                <a:latin typeface="Segoe UI"/>
                <a:ea typeface="Open Sans"/>
                <a:cs typeface="Open Sans"/>
              </a:rPr>
              <a:t>Catubig</a:t>
            </a:r>
            <a:r>
              <a:rPr kumimoji="0" lang="en-US" sz="1400" b="0" i="1" u="none" strike="noStrike" kern="1200" cap="none" spc="0" normalizeH="0" baseline="0" noProof="0">
                <a:ln>
                  <a:noFill/>
                </a:ln>
                <a:solidFill>
                  <a:prstClr val="black"/>
                </a:solidFill>
                <a:effectLst/>
                <a:uLnTx/>
                <a:uFillTx/>
                <a:latin typeface="Segoe UI"/>
                <a:ea typeface="Open Sans"/>
                <a:cs typeface="Open Sans"/>
              </a:rPr>
              <a:t> / Central High School, Lunenburg Co.</a:t>
            </a:r>
          </a:p>
          <a:p>
            <a:pPr marL="0" marR="0" lvl="0" indent="0" algn="ctr" defTabSz="685800" rtl="0" eaLnBrk="1" fontAlgn="auto" latinLnBrk="0" hangingPunct="1">
              <a:lnSpc>
                <a:spcPct val="106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B55146"/>
              </a:solidFill>
              <a:effectLst/>
              <a:uLnTx/>
              <a:uFillTx/>
              <a:latin typeface="Open Sans"/>
              <a:ea typeface="Open Sans"/>
              <a:cs typeface="Open San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6836540" cy="28450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Tx/>
              <a:buNone/>
              <a:tabLst/>
              <a:defRPr/>
            </a:pPr>
            <a:r>
              <a:rPr kumimoji="0" lang="en-US" sz="1600" b="1" i="0" u="none" strike="noStrike" kern="1200" cap="none" spc="-30" normalizeH="0" baseline="0" noProof="0">
                <a:ln>
                  <a:noFill/>
                </a:ln>
                <a:solidFill>
                  <a:srgbClr val="000000"/>
                </a:solidFill>
                <a:effectLst/>
                <a:uLnTx/>
                <a:uFillTx/>
                <a:latin typeface="Segoe UI"/>
                <a:ea typeface="Open Sans"/>
                <a:cs typeface="Open Sans"/>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a:cs typeface="Segoe UI"/>
                <a:hlinkClick r:id="rId3"/>
              </a:rPr>
              <a:t>https://www.ialr.org/asphire/</a:t>
            </a:r>
            <a:endParaRPr kumimoji="0" lang="en-US" sz="1600" b="0" i="0" u="none" strike="noStrike" kern="1200" cap="none" spc="-30" normalizeH="0" baseline="0" noProof="0">
              <a:ln>
                <a:noFill/>
              </a:ln>
              <a:solidFill>
                <a:srgbClr val="000000"/>
              </a:solidFill>
              <a:effectLst/>
              <a:uLnTx/>
              <a:uFillTx/>
              <a:latin typeface="Segoe UI"/>
              <a:ea typeface="Open Sans" charset="0"/>
              <a:cs typeface="Segoe UI"/>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499895" y="2364121"/>
            <a:ext cx="3974130" cy="1529379"/>
          </a:xfrm>
          <a:prstGeom prst="rect">
            <a:avLst/>
          </a:prstGeom>
        </p:spPr>
      </p:pic>
      <p:sp>
        <p:nvSpPr>
          <p:cNvPr id="2" name="Flowchart: Connector 1">
            <a:extLst>
              <a:ext uri="{FF2B5EF4-FFF2-40B4-BE49-F238E27FC236}">
                <a16:creationId xmlns:a16="http://schemas.microsoft.com/office/drawing/2014/main" id="{4C0C2D0E-06F0-A5FD-032E-06D085D1634D}"/>
              </a:ext>
            </a:extLst>
          </p:cNvPr>
          <p:cNvSpPr/>
          <p:nvPr/>
        </p:nvSpPr>
        <p:spPr>
          <a:xfrm>
            <a:off x="6889528" y="3617530"/>
            <a:ext cx="140687" cy="140688"/>
          </a:xfrm>
          <a:prstGeom prst="flowChartConnector">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84283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a:defRPr/>
            </a:pPr>
            <a:r>
              <a:rPr lang="en-US" sz="2400" b="1" dirty="0">
                <a:solidFill>
                  <a:prstClr val="white"/>
                </a:solidFill>
                <a:latin typeface="Franklin Gothic Demi"/>
                <a:cs typeface="Segoe UI"/>
              </a:rPr>
              <a:t>Career and Technical Education </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a:t>
            </a:r>
            <a:r>
              <a:rPr lang="en-US" sz="2400" b="1" dirty="0">
                <a:solidFill>
                  <a:prstClr val="white"/>
                </a:solidFill>
                <a:latin typeface="Franklin Gothic Demi"/>
                <a:cs typeface="Segoe UI"/>
              </a:rPr>
              <a:t>Virginia Department of Corrections</a:t>
            </a:r>
            <a:endParaRPr kumimoji="0" lang="en-US" sz="24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 name="Text Placeholder 2">
            <a:extLst>
              <a:ext uri="{FF2B5EF4-FFF2-40B4-BE49-F238E27FC236}">
                <a16:creationId xmlns:a16="http://schemas.microsoft.com/office/drawing/2014/main" id="{BABE37C3-B1F1-9504-15BF-1E4ACFBC2C6B}"/>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PUBLIC SAFETY</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4" name="Parallelogram 3">
            <a:extLst>
              <a:ext uri="{FF2B5EF4-FFF2-40B4-BE49-F238E27FC236}">
                <a16:creationId xmlns:a16="http://schemas.microsoft.com/office/drawing/2014/main" id="{C5ED2B39-5A78-7A89-53BB-BA20374B9757}"/>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 name="Circle: Hollow 4">
            <a:extLst>
              <a:ext uri="{FF2B5EF4-FFF2-40B4-BE49-F238E27FC236}">
                <a16:creationId xmlns:a16="http://schemas.microsoft.com/office/drawing/2014/main" id="{1D0D890D-6030-D1D2-41CE-9B36A09A7786}"/>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6" name="Graphic 5" descr="Teacher with solid fill">
            <a:extLst>
              <a:ext uri="{FF2B5EF4-FFF2-40B4-BE49-F238E27FC236}">
                <a16:creationId xmlns:a16="http://schemas.microsoft.com/office/drawing/2014/main" id="{42432DFD-C91C-1C12-337B-3323EA4AC1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0251" y="287972"/>
            <a:ext cx="280778" cy="280778"/>
          </a:xfrm>
          <a:prstGeom prst="rect">
            <a:avLst/>
          </a:prstGeom>
        </p:spPr>
      </p:pic>
      <p:sp>
        <p:nvSpPr>
          <p:cNvPr id="8" name="TextBox 7">
            <a:extLst>
              <a:ext uri="{FF2B5EF4-FFF2-40B4-BE49-F238E27FC236}">
                <a16:creationId xmlns:a16="http://schemas.microsoft.com/office/drawing/2014/main" id="{ADDBE125-BE99-1916-A3A9-FA3F7EA0A805}"/>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
        <p:nvSpPr>
          <p:cNvPr id="9" name="Rectangle 8">
            <a:extLst>
              <a:ext uri="{FF2B5EF4-FFF2-40B4-BE49-F238E27FC236}">
                <a16:creationId xmlns:a16="http://schemas.microsoft.com/office/drawing/2014/main" id="{B490661B-650B-AC40-811E-1B6D8F8DD966}"/>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400"/>
              </a:spcAf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t>
            </a:r>
            <a:r>
              <a:rPr lang="en-US" sz="1400" dirty="0">
                <a:solidFill>
                  <a:prstClr val="black"/>
                </a:solidFill>
                <a:latin typeface="Segoe UI"/>
              </a:rPr>
              <a:t>administered by the Director Chadwick Dotson, Scott Richeson Deputy Director Programs, Education and Reentry, Rodney Berry Superintendent of Education, and Cleon Ross Asst. Superintendent of CTE Programs.</a:t>
            </a:r>
          </a:p>
        </p:txBody>
      </p:sp>
      <p:sp>
        <p:nvSpPr>
          <p:cNvPr id="10" name="Rectangle: Rounded Corners 9">
            <a:extLst>
              <a:ext uri="{FF2B5EF4-FFF2-40B4-BE49-F238E27FC236}">
                <a16:creationId xmlns:a16="http://schemas.microsoft.com/office/drawing/2014/main" id="{B0AF3513-CECA-2715-5355-096F5C9ADB1B}"/>
              </a:ext>
            </a:extLst>
          </p:cNvPr>
          <p:cNvSpPr/>
          <p:nvPr/>
        </p:nvSpPr>
        <p:spPr bwMode="gray">
          <a:xfrm>
            <a:off x="236158" y="1432233"/>
            <a:ext cx="3861305" cy="229845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a:ln>
                  <a:noFill/>
                </a:ln>
                <a:solidFill>
                  <a:prstClr val="black"/>
                </a:solidFill>
                <a:effectLst/>
                <a:uLnTx/>
                <a:uFillTx/>
                <a:latin typeface="Segoe UI"/>
                <a:ea typeface="+mn-ea"/>
                <a:cs typeface="+mn-cs"/>
              </a:rPr>
              <a:t>What it Does</a:t>
            </a:r>
            <a:endParaRPr kumimoji="0" lang="en-US" sz="1400" b="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defTabSz="1219170">
              <a:spcAft>
                <a:spcPts val="400"/>
              </a:spcAft>
              <a:buSzPct val="100000"/>
              <a:defRPr/>
            </a:pPr>
            <a:r>
              <a:rPr lang="en-US" sz="1400">
                <a:solidFill>
                  <a:prstClr val="black"/>
                </a:solidFill>
                <a:latin typeface="Segoe UI"/>
              </a:rPr>
              <a:t>Teach adult inmates workforce ready skills.</a:t>
            </a:r>
            <a:endParaRPr kumimoji="0" lang="en-US" sz="1400" b="1" u="none" strike="noStrike" kern="1200" cap="none" spc="0" normalizeH="0" baseline="0" noProof="0">
              <a:ln>
                <a:noFill/>
              </a:ln>
              <a:solidFill>
                <a:prstClr val="black"/>
              </a:solidFill>
              <a:effectLst/>
              <a:uLnTx/>
              <a:uFillTx/>
              <a:latin typeface="Segoe UI"/>
              <a:cs typeface="Segoe UI"/>
            </a:endParaRPr>
          </a:p>
          <a:p>
            <a:pPr defTabSz="1219170">
              <a:spcAft>
                <a:spcPts val="400"/>
              </a:spcAft>
              <a:buSzPct val="100000"/>
              <a:defRPr/>
            </a:pPr>
            <a:endParaRPr lang="en-US" sz="1400" b="1">
              <a:solidFill>
                <a:prstClr val="black"/>
              </a:solidFill>
              <a:latin typeface="Segoe UI"/>
              <a:cs typeface="Segoe UI"/>
            </a:endParaRPr>
          </a:p>
          <a:p>
            <a:pPr defTabSz="1219170">
              <a:spcAft>
                <a:spcPts val="400"/>
              </a:spcAft>
              <a:buSzPct val="100000"/>
              <a:defRPr/>
            </a:pPr>
            <a:r>
              <a:rPr kumimoji="0" lang="en-US" sz="1400" b="1" u="none" strike="noStrike" kern="1200" cap="none" spc="0" normalizeH="0" baseline="0" noProof="0">
                <a:ln>
                  <a:noFill/>
                </a:ln>
                <a:solidFill>
                  <a:prstClr val="black"/>
                </a:solidFill>
                <a:effectLst/>
                <a:uLnTx/>
                <a:uFillTx/>
                <a:latin typeface="Segoe UI"/>
                <a:cs typeface="Segoe UI"/>
              </a:rPr>
              <a:t>Mission:</a:t>
            </a:r>
            <a:endParaRPr lang="en-US" sz="1400" b="1" u="none" strike="noStrike" kern="1200" cap="none" spc="0" normalizeH="0" baseline="0" noProof="0">
              <a:ln>
                <a:noFill/>
              </a:ln>
              <a:solidFill>
                <a:prstClr val="black"/>
              </a:solidFill>
              <a:effectLst/>
              <a:uLnTx/>
              <a:uFillTx/>
              <a:latin typeface="Segoe UI"/>
              <a:cs typeface="Segoe UI"/>
            </a:endParaRPr>
          </a:p>
          <a:p>
            <a:pPr defTabSz="1219170">
              <a:spcAft>
                <a:spcPts val="400"/>
              </a:spcAft>
              <a:buSzPct val="100000"/>
              <a:defRPr/>
            </a:pPr>
            <a:r>
              <a:rPr lang="en-US" sz="1400">
                <a:solidFill>
                  <a:prstClr val="black"/>
                </a:solidFill>
                <a:latin typeface="Segoe UI"/>
              </a:rPr>
              <a:t>To prepare adult inmate students to reenter society with skills for successful employment and enhance overall public safety.</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u="none" strike="noStrike" kern="1200" cap="none" spc="0" normalizeH="0" baseline="0" noProof="0">
              <a:ln>
                <a:noFill/>
              </a:ln>
              <a:solidFill>
                <a:prstClr val="black"/>
              </a:solidFill>
              <a:effectLst/>
              <a:uLnTx/>
              <a:uFillTx/>
              <a:latin typeface="Segoe UI"/>
              <a:ea typeface="+mn-ea"/>
              <a:cs typeface="+mn-cs"/>
            </a:endParaRPr>
          </a:p>
        </p:txBody>
      </p:sp>
      <p:sp>
        <p:nvSpPr>
          <p:cNvPr id="11" name="Rectangle: Rounded Corners 10">
            <a:extLst>
              <a:ext uri="{FF2B5EF4-FFF2-40B4-BE49-F238E27FC236}">
                <a16:creationId xmlns:a16="http://schemas.microsoft.com/office/drawing/2014/main" id="{758F8CB5-8E46-EEB9-4ED1-97052D896D46}"/>
              </a:ext>
            </a:extLst>
          </p:cNvPr>
          <p:cNvSpPr/>
          <p:nvPr/>
        </p:nvSpPr>
        <p:spPr bwMode="gray">
          <a:xfrm>
            <a:off x="234505" y="3849481"/>
            <a:ext cx="3861305" cy="265714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Who it Serves</a:t>
            </a:r>
          </a:p>
          <a:p>
            <a:pPr defTabSz="685800">
              <a:lnSpc>
                <a:spcPct val="106000"/>
              </a:lnSpc>
              <a:defRPr/>
            </a:pPr>
            <a:r>
              <a:rPr lang="en-US" sz="1400" dirty="0">
                <a:solidFill>
                  <a:prstClr val="black"/>
                </a:solidFill>
                <a:latin typeface="Segoe UI"/>
              </a:rPr>
              <a:t>Inmates are directly served by providing workforce ready skills. The Commonwealth is served through releasing inmates who are prepared to work, less likely to recidivate, and become productive citizens.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endParaRPr lang="en-US" sz="1400" b="1" u="none" strike="noStrike" kern="1200" cap="none" spc="0" normalizeH="0" baseline="0" noProof="0" dirty="0">
              <a:ln>
                <a:noFill/>
              </a:ln>
              <a:solidFill>
                <a:prstClr val="black"/>
              </a:solidFill>
              <a:effectLst/>
              <a:uLnTx/>
              <a:uFillTx/>
              <a:latin typeface="Segoe UI"/>
              <a:cs typeface="Segoe UI"/>
            </a:endParaRPr>
          </a:p>
          <a:p>
            <a:pPr defTabSz="685800">
              <a:lnSpc>
                <a:spcPct val="106000"/>
              </a:lnSpc>
              <a:defRPr/>
            </a:pPr>
            <a:r>
              <a:rPr lang="en-US" sz="1400" dirty="0">
                <a:solidFill>
                  <a:prstClr val="black"/>
                </a:solidFill>
                <a:latin typeface="Segoe UI"/>
              </a:rPr>
              <a:t>Students have prescribed Reading and Math minimum requirements for each of the programs.</a:t>
            </a:r>
            <a:endParaRPr lang="en-US" sz="1400" b="0" u="none" strike="noStrike" kern="1200" cap="none" spc="0" normalizeH="0" baseline="0" noProof="0" dirty="0">
              <a:ln>
                <a:noFill/>
              </a:ln>
              <a:solidFill>
                <a:prstClr val="black"/>
              </a:solidFill>
              <a:effectLst/>
              <a:uLnTx/>
              <a:uFillTx/>
              <a:latin typeface="Segoe UI"/>
              <a:cs typeface="Segoe UI"/>
            </a:endParaRPr>
          </a:p>
        </p:txBody>
      </p:sp>
      <p:sp>
        <p:nvSpPr>
          <p:cNvPr id="15" name="Rectangle: Rounded Corners 14">
            <a:extLst>
              <a:ext uri="{FF2B5EF4-FFF2-40B4-BE49-F238E27FC236}">
                <a16:creationId xmlns:a16="http://schemas.microsoft.com/office/drawing/2014/main" id="{5AACD321-98F0-60A5-5E4F-AD584F28A59D}"/>
              </a:ext>
            </a:extLst>
          </p:cNvPr>
          <p:cNvSpPr/>
          <p:nvPr/>
        </p:nvSpPr>
        <p:spPr bwMode="gray">
          <a:xfrm>
            <a:off x="4539327" y="4208174"/>
            <a:ext cx="3817940" cy="229845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How it Achieves Results</a:t>
            </a:r>
          </a:p>
          <a:p>
            <a:pPr defTabSz="685800">
              <a:lnSpc>
                <a:spcPct val="106000"/>
              </a:lnSpc>
              <a:defRPr/>
            </a:pPr>
            <a:r>
              <a:rPr lang="en-US" sz="1400" dirty="0">
                <a:solidFill>
                  <a:prstClr val="black"/>
                </a:solidFill>
                <a:latin typeface="Segoe UI"/>
              </a:rPr>
              <a:t>Vocational programs at VADOC utilize hands on learning in concert with critical knowledge growth to provide students with critical skills in construction trades, technical careers, and many other careers for life changing opportunities.  All programs have Industry based certifications as a key ingredient to this success.</a:t>
            </a:r>
            <a:endParaRPr lang="en-US" sz="1400" b="0" u="none" strike="noStrike" kern="1200" cap="none" spc="0" normalizeH="0" baseline="0" noProof="0" dirty="0">
              <a:ln>
                <a:noFill/>
              </a:ln>
              <a:solidFill>
                <a:prstClr val="black"/>
              </a:solidFill>
              <a:effectLst/>
              <a:uLnTx/>
              <a:uFillTx/>
              <a:latin typeface="Segoe UI"/>
              <a:cs typeface="Segoe UI"/>
            </a:endParaRPr>
          </a:p>
        </p:txBody>
      </p:sp>
      <p:sp>
        <p:nvSpPr>
          <p:cNvPr id="16" name="TextBox 15">
            <a:extLst>
              <a:ext uri="{FF2B5EF4-FFF2-40B4-BE49-F238E27FC236}">
                <a16:creationId xmlns:a16="http://schemas.microsoft.com/office/drawing/2014/main" id="{89E827BE-2C1C-905E-CE07-72563A183BB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17" name="Rectangle: Rounded Corners 16">
            <a:extLst>
              <a:ext uri="{FF2B5EF4-FFF2-40B4-BE49-F238E27FC236}">
                <a16:creationId xmlns:a16="http://schemas.microsoft.com/office/drawing/2014/main" id="{4E7A1BED-C61E-A248-A5F3-50037E62497C}"/>
              </a:ext>
            </a:extLst>
          </p:cNvPr>
          <p:cNvSpPr/>
          <p:nvPr/>
        </p:nvSpPr>
        <p:spPr bwMode="gray">
          <a:xfrm>
            <a:off x="8712767" y="1432233"/>
            <a:ext cx="3243075" cy="493760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a:ln>
                  <a:noFill/>
                </a:ln>
                <a:solidFill>
                  <a:prstClr val="black"/>
                </a:solidFill>
                <a:effectLst/>
                <a:uLnTx/>
                <a:uFillTx/>
                <a:latin typeface="Segoe UI"/>
                <a:ea typeface="+mn-ea"/>
                <a:cs typeface="+mn-cs"/>
              </a:rPr>
              <a:t>Why it Matters</a:t>
            </a:r>
          </a:p>
          <a:p>
            <a:pPr>
              <a:defRPr/>
            </a:pPr>
            <a:r>
              <a:rPr lang="en-US" sz="1400">
                <a:solidFill>
                  <a:prstClr val="black"/>
                </a:solidFill>
                <a:latin typeface="Segoe UI"/>
              </a:rPr>
              <a:t>VADOC is committed to improving public safety throughout Virginia.  At 20.6%, Virginia has one of the lowest recidivism rates in the country.  </a:t>
            </a:r>
          </a:p>
          <a:p>
            <a:pPr>
              <a:defRPr/>
            </a:pPr>
            <a:r>
              <a:rPr lang="en-US" sz="1400">
                <a:solidFill>
                  <a:prstClr val="black"/>
                </a:solidFill>
                <a:latin typeface="Segoe UI"/>
              </a:rPr>
              <a:t>Inmates who completed CTE Programs had a significantly lower recidivism rate at 12.4%.  Additionally, completing Career and Technical Education (CTE) programs has proven to result in longer employment tenure and for a higher rate of pay compared to those who have not.  </a:t>
            </a:r>
          </a:p>
          <a:p>
            <a:pPr>
              <a:defRPr/>
            </a:pPr>
            <a:endParaRPr lang="en-US" sz="1400">
              <a:solidFill>
                <a:prstClr val="black"/>
              </a:solidFill>
              <a:latin typeface="Segoe UI"/>
            </a:endParaRPr>
          </a:p>
          <a:p>
            <a:pPr>
              <a:defRPr/>
            </a:pPr>
            <a:endParaRPr lang="en-US" sz="1400">
              <a:solidFill>
                <a:prstClr val="black"/>
              </a:solidFill>
              <a:latin typeface="Segoe UI"/>
            </a:endParaRPr>
          </a:p>
          <a:p>
            <a:pPr>
              <a:defRPr/>
            </a:pPr>
            <a:r>
              <a:rPr lang="en-US" sz="1200">
                <a:solidFill>
                  <a:prstClr val="black"/>
                </a:solidFill>
                <a:latin typeface="Segoe UI"/>
              </a:rPr>
              <a:t>Additional Information on Recidivism:</a:t>
            </a:r>
            <a:endParaRPr lang="en-US" sz="1200">
              <a:solidFill>
                <a:prstClr val="black"/>
              </a:solidFill>
              <a:latin typeface="Segoe UI"/>
              <a:ea typeface="Open Sans"/>
              <a:cs typeface="Segoe UI"/>
              <a:hlinkClick r:id="rId5"/>
            </a:endParaRPr>
          </a:p>
          <a:p>
            <a:pPr>
              <a:defRPr/>
            </a:pPr>
            <a:r>
              <a:rPr lang="en-US" sz="1200">
                <a:solidFill>
                  <a:prstClr val="black"/>
                </a:solidFill>
                <a:latin typeface="Segoe UI"/>
                <a:ea typeface="Open Sans"/>
                <a:cs typeface="Segoe UI"/>
                <a:hlinkClick r:id="rId5"/>
              </a:rPr>
              <a:t>https://vadoc.virginia.gov/general-public/recidivism-studies/</a:t>
            </a:r>
            <a:endParaRPr lang="en-US" sz="1200">
              <a:solidFill>
                <a:prstClr val="black"/>
              </a:solidFill>
              <a:latin typeface="Segoe UI"/>
              <a:ea typeface="Open Sans"/>
              <a:cs typeface="Segoe UI"/>
            </a:endParaRPr>
          </a:p>
          <a:p>
            <a:pPr>
              <a:defRPr/>
            </a:pPr>
            <a:endParaRPr lang="en-US" sz="1200">
              <a:solidFill>
                <a:prstClr val="black"/>
              </a:solidFill>
              <a:latin typeface="Segoe UI"/>
              <a:ea typeface="Open Sans"/>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u="none" strike="noStrike" kern="1200" cap="none" spc="0" normalizeH="0" baseline="0" noProof="0">
              <a:ln>
                <a:noFill/>
              </a:ln>
              <a:solidFill>
                <a:prstClr val="black"/>
              </a:solidFill>
              <a:effectLst/>
              <a:uLnTx/>
              <a:uFillTx/>
              <a:latin typeface="Segoe UI"/>
              <a:ea typeface="+mn-ea"/>
              <a:cs typeface="+mn-cs"/>
            </a:endParaRPr>
          </a:p>
        </p:txBody>
      </p:sp>
      <p:sp>
        <p:nvSpPr>
          <p:cNvPr id="18" name="TextBox 17">
            <a:extLst>
              <a:ext uri="{FF2B5EF4-FFF2-40B4-BE49-F238E27FC236}">
                <a16:creationId xmlns:a16="http://schemas.microsoft.com/office/drawing/2014/main" id="{A1FF3616-4F77-1449-2753-375A22F77385}"/>
              </a:ext>
            </a:extLst>
          </p:cNvPr>
          <p:cNvSpPr txBox="1"/>
          <p:nvPr/>
        </p:nvSpPr>
        <p:spPr>
          <a:xfrm>
            <a:off x="4819893" y="1909210"/>
            <a:ext cx="353670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solidFill>
                  <a:prstClr val="black"/>
                </a:solidFill>
                <a:latin typeface="Segoe UI"/>
              </a:rPr>
              <a:t>VADOC Vocational Career and Technical Education (CTE) programs are offered in VADOC operated facilities.</a:t>
            </a:r>
          </a:p>
        </p:txBody>
      </p:sp>
      <p:pic>
        <p:nvPicPr>
          <p:cNvPr id="22" name="Picture 21">
            <a:extLst>
              <a:ext uri="{FF2B5EF4-FFF2-40B4-BE49-F238E27FC236}">
                <a16:creationId xmlns:a16="http://schemas.microsoft.com/office/drawing/2014/main" id="{15D22D45-C506-C8CE-E6F6-BB96A06716F0}"/>
              </a:ext>
            </a:extLst>
          </p:cNvPr>
          <p:cNvPicPr>
            <a:picLocks noChangeAspect="1"/>
          </p:cNvPicPr>
          <p:nvPr/>
        </p:nvPicPr>
        <p:blipFill rotWithShape="1">
          <a:blip r:embed="rId6"/>
          <a:srcRect l="4727" t="28916" r="3636" b="14940"/>
          <a:stretch/>
        </p:blipFill>
        <p:spPr>
          <a:xfrm>
            <a:off x="4925209" y="2648105"/>
            <a:ext cx="3161112" cy="1442703"/>
          </a:xfrm>
          <a:prstGeom prst="rect">
            <a:avLst/>
          </a:prstGeom>
        </p:spPr>
      </p:pic>
      <p:sp>
        <p:nvSpPr>
          <p:cNvPr id="24" name="TextBox 23">
            <a:extLst>
              <a:ext uri="{FF2B5EF4-FFF2-40B4-BE49-F238E27FC236}">
                <a16:creationId xmlns:a16="http://schemas.microsoft.com/office/drawing/2014/main" id="{AAC06278-E5EA-B695-BC9D-7508D219C909}"/>
              </a:ext>
            </a:extLst>
          </p:cNvPr>
          <p:cNvSpPr txBox="1"/>
          <p:nvPr/>
        </p:nvSpPr>
        <p:spPr>
          <a:xfrm>
            <a:off x="461361" y="6545630"/>
            <a:ext cx="12253771" cy="275460"/>
          </a:xfrm>
          <a:prstGeom prst="rect">
            <a:avLst/>
          </a:prstGeom>
          <a:noFill/>
        </p:spPr>
        <p:txBody>
          <a:bodyPr wrap="square">
            <a:spAutoFit/>
          </a:bodyPr>
          <a:lstStyle/>
          <a:p>
            <a:pPr>
              <a:lnSpc>
                <a:spcPct val="85000"/>
              </a:lnSpc>
              <a:spcBef>
                <a:spcPts val="500"/>
              </a:spcBef>
              <a:buClr>
                <a:srgbClr val="787878"/>
              </a:buClr>
              <a:buSzPct val="75000"/>
              <a:defRPr/>
            </a:pPr>
            <a:r>
              <a:rPr kumimoji="0" lang="en-US" sz="1400" b="1" i="0" u="none" strike="noStrike" kern="1200" cap="none" spc="-30" normalizeH="0" baseline="0" noProof="0">
                <a:ln>
                  <a:noFill/>
                </a:ln>
                <a:solidFill>
                  <a:srgbClr val="000000"/>
                </a:solidFill>
                <a:effectLst/>
                <a:uLnTx/>
                <a:uFillTx/>
                <a:latin typeface="Segoe UI"/>
                <a:ea typeface="Open Sans"/>
                <a:cs typeface="Open Sans"/>
              </a:rPr>
              <a:t>Learn more about the program here:</a:t>
            </a:r>
            <a:r>
              <a:rPr lang="en-US" sz="1400" b="1" spc="-30">
                <a:solidFill>
                  <a:srgbClr val="000000"/>
                </a:solidFill>
                <a:latin typeface="Segoe UI"/>
                <a:ea typeface="Open Sans"/>
                <a:cs typeface="Open Sans"/>
              </a:rPr>
              <a:t>  </a:t>
            </a:r>
            <a:r>
              <a:rPr lang="en-US" sz="1400" b="1" spc="-30">
                <a:solidFill>
                  <a:srgbClr val="000000"/>
                </a:solidFill>
                <a:latin typeface="Segoe UI"/>
                <a:ea typeface="Open Sans"/>
                <a:cs typeface="Open Sans"/>
                <a:hlinkClick r:id="rId7"/>
              </a:rPr>
              <a:t>https://vadoc.virginia.gov/inmates-and-probationers/incoming-inmates/facility-programs/</a:t>
            </a:r>
            <a:endParaRPr lang="en-US" sz="1400" b="1" spc="-30">
              <a:solidFill>
                <a:srgbClr val="000000"/>
              </a:solidFill>
              <a:latin typeface="Segoe UI"/>
              <a:ea typeface="Open Sans"/>
              <a:cs typeface="Open Sans"/>
            </a:endParaRPr>
          </a:p>
        </p:txBody>
      </p:sp>
    </p:spTree>
    <p:extLst>
      <p:ext uri="{BB962C8B-B14F-4D97-AF65-F5344CB8AC3E}">
        <p14:creationId xmlns:p14="http://schemas.microsoft.com/office/powerpoint/2010/main" val="57303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129617" y="123728"/>
            <a:ext cx="9578383"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Career and Workforce Development Center | Roanoke Higher Education Center</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a:solidFill>
                  <a:srgbClr val="003595">
                    <a:lumMod val="40000"/>
                    <a:lumOff val="60000"/>
                  </a:srgbClr>
                </a:solidFill>
              </a:rPr>
              <a:t>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3" name="Parallelogram 2">
            <a:extLst>
              <a:ext uri="{FF2B5EF4-FFF2-40B4-BE49-F238E27FC236}">
                <a16:creationId xmlns:a16="http://schemas.microsoft.com/office/drawing/2014/main" id="{954ED3CD-1BC8-EAE8-F1A1-922E321B3662}"/>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Circle: Hollow 3">
            <a:extLst>
              <a:ext uri="{FF2B5EF4-FFF2-40B4-BE49-F238E27FC236}">
                <a16:creationId xmlns:a16="http://schemas.microsoft.com/office/drawing/2014/main" id="{C65F1DF9-439B-2DD8-C902-DC325CDE0E00}"/>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6" name="Graphic 5" descr="Teacher with solid fill">
            <a:extLst>
              <a:ext uri="{FF2B5EF4-FFF2-40B4-BE49-F238E27FC236}">
                <a16:creationId xmlns:a16="http://schemas.microsoft.com/office/drawing/2014/main" id="{CE762EBE-5C56-A417-1440-E53BA987DE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0251" y="287972"/>
            <a:ext cx="280778" cy="280778"/>
          </a:xfrm>
          <a:prstGeom prst="rect">
            <a:avLst/>
          </a:prstGeom>
        </p:spPr>
      </p:pic>
      <p:sp>
        <p:nvSpPr>
          <p:cNvPr id="8" name="TextBox 7">
            <a:extLst>
              <a:ext uri="{FF2B5EF4-FFF2-40B4-BE49-F238E27FC236}">
                <a16:creationId xmlns:a16="http://schemas.microsoft.com/office/drawing/2014/main" id="{8A528C4B-BF1C-26A7-188F-97BAC6250740}"/>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
        <p:nvSpPr>
          <p:cNvPr id="5" name="Rectangle 4">
            <a:extLst>
              <a:ext uri="{FF2B5EF4-FFF2-40B4-BE49-F238E27FC236}">
                <a16:creationId xmlns:a16="http://schemas.microsoft.com/office/drawing/2014/main" id="{0D4895B6-0206-F257-A30E-E6705ACC96D9}"/>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This program is administered by </a:t>
            </a:r>
            <a:r>
              <a:rPr lang="en-US" sz="1400" dirty="0">
                <a:solidFill>
                  <a:prstClr val="black"/>
                </a:solidFill>
                <a:latin typeface="Segoe UI"/>
              </a:rPr>
              <a:t>Dr. Kay Dunkley, Executive Director, of the Roanoke Higher Education Authority, a political subdivision of the Commonwealth of VA</a:t>
            </a:r>
            <a:r>
              <a:rPr kumimoji="0" lang="en-US" sz="1400" b="0" u="none" strike="noStrike" kern="1200" cap="none" spc="0" normalizeH="0" baseline="0" noProof="0" dirty="0">
                <a:ln>
                  <a:noFill/>
                </a:ln>
                <a:solidFill>
                  <a:prstClr val="black"/>
                </a:solidFill>
                <a:effectLst/>
                <a:uLnTx/>
                <a:uFillTx/>
                <a:latin typeface="Segoe UI"/>
                <a:ea typeface="+mn-ea"/>
                <a:cs typeface="+mn-cs"/>
              </a:rPr>
              <a:t> </a:t>
            </a:r>
          </a:p>
        </p:txBody>
      </p:sp>
      <p:sp>
        <p:nvSpPr>
          <p:cNvPr id="7" name="Rectangle: Rounded Corners 6">
            <a:extLst>
              <a:ext uri="{FF2B5EF4-FFF2-40B4-BE49-F238E27FC236}">
                <a16:creationId xmlns:a16="http://schemas.microsoft.com/office/drawing/2014/main" id="{A3E5B0AD-B59E-1F6A-5C52-8CE62FA48ADC}"/>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Roanoke Higher Education Center develops partnerships and maintains a state-of-the-art learning facility that provides citizens of the Roanoke region access to training, certifications, and degrees.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u="none" strike="noStrike" kern="1200" cap="none" spc="0" normalizeH="0" baseline="0" noProof="0" dirty="0">
              <a:ln>
                <a:noFill/>
              </a:ln>
              <a:solidFill>
                <a:prstClr val="black"/>
              </a:solidFill>
              <a:effectLst/>
              <a:uLnTx/>
              <a:uFillTx/>
              <a:latin typeface="Segoe UI"/>
              <a:ea typeface="+mn-ea"/>
              <a:cs typeface="+mn-cs"/>
            </a:endParaRPr>
          </a:p>
        </p:txBody>
      </p:sp>
      <p:sp>
        <p:nvSpPr>
          <p:cNvPr id="9" name="Rectangle: Rounded Corners 8">
            <a:extLst>
              <a:ext uri="{FF2B5EF4-FFF2-40B4-BE49-F238E27FC236}">
                <a16:creationId xmlns:a16="http://schemas.microsoft.com/office/drawing/2014/main" id="{A042A7B1-90E5-0986-77A8-E0C2AC2D5E34}"/>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defTabSz="685800">
              <a:lnSpc>
                <a:spcPct val="106000"/>
              </a:lnSpc>
              <a:defRPr/>
            </a:pPr>
            <a:r>
              <a:rPr lang="en-US" sz="1200" dirty="0">
                <a:latin typeface="Segoe UI" panose="020B0502040204020203" pitchFamily="34" charset="0"/>
                <a:cs typeface="Segoe UI" panose="020B0502040204020203" pitchFamily="34" charset="0"/>
              </a:rPr>
              <a:t>RHEC expands access to education and training at all levels from earning a GED, receiving a degree, and obtaining workforce certificates and endorsements. Over 100 programs of study are available. </a:t>
            </a:r>
          </a:p>
          <a:p>
            <a:pPr defTabSz="685800">
              <a:lnSpc>
                <a:spcPct val="106000"/>
              </a:lnSpc>
              <a:defRPr/>
            </a:pPr>
            <a:endParaRPr lang="en-US" sz="1200" dirty="0">
              <a:latin typeface="Segoe UI" panose="020B0502040204020203" pitchFamily="34" charset="0"/>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Each college and workforce agency set their own admission criterion and tuition rates.</a:t>
            </a:r>
          </a:p>
        </p:txBody>
      </p:sp>
      <p:sp>
        <p:nvSpPr>
          <p:cNvPr id="10" name="Rectangle: Rounded Corners 9">
            <a:extLst>
              <a:ext uri="{FF2B5EF4-FFF2-40B4-BE49-F238E27FC236}">
                <a16:creationId xmlns:a16="http://schemas.microsoft.com/office/drawing/2014/main" id="{68443A92-3137-6E5E-506F-0EA9889A6251}"/>
              </a:ext>
            </a:extLst>
          </p:cNvPr>
          <p:cNvSpPr/>
          <p:nvPr/>
        </p:nvSpPr>
        <p:spPr bwMode="gray">
          <a:xfrm>
            <a:off x="4526937" y="4065922"/>
            <a:ext cx="3861305" cy="221148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lang="en-US" sz="1400" dirty="0">
                <a:solidFill>
                  <a:prstClr val="black"/>
                </a:solidFill>
                <a:latin typeface="Segoe UI"/>
              </a:rPr>
              <a:t>-</a:t>
            </a:r>
            <a:r>
              <a:rPr lang="en-US" sz="1200" dirty="0">
                <a:solidFill>
                  <a:prstClr val="black"/>
                </a:solidFill>
                <a:latin typeface="Segoe UI"/>
              </a:rPr>
              <a:t>Partnering with college and workforce agencies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-Delivering services to support the success of students</a:t>
            </a:r>
          </a:p>
          <a:p>
            <a:pPr marL="0" marR="0" lvl="0" indent="0" algn="l" defTabSz="685800" rtl="0" eaLnBrk="1" fontAlgn="auto" latinLnBrk="0" hangingPunct="1">
              <a:lnSpc>
                <a:spcPct val="106000"/>
              </a:lnSpc>
              <a:spcBef>
                <a:spcPts val="0"/>
              </a:spcBef>
              <a:spcAft>
                <a:spcPts val="0"/>
              </a:spcAft>
              <a:buClrTx/>
              <a:buSzTx/>
              <a:buFontTx/>
              <a:buNone/>
              <a:tabLst/>
              <a:defRPr/>
            </a:pPr>
            <a:r>
              <a:rPr lang="en-US" sz="1200" dirty="0">
                <a:solidFill>
                  <a:prstClr val="black"/>
                </a:solidFill>
                <a:latin typeface="Segoe UI"/>
              </a:rPr>
              <a:t>-Hosting an educational testing center to administer graduate and distance learning exams, standardized tests, prior learning assessments, and industry specific tests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-Providing </a:t>
            </a:r>
            <a:r>
              <a:rPr lang="en-US" sz="1200" dirty="0">
                <a:solidFill>
                  <a:prstClr val="black"/>
                </a:solidFill>
                <a:latin typeface="Segoe UI"/>
              </a:rPr>
              <a:t>classroom and meeting space, including laboratories and distance learning technology</a:t>
            </a: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p:txBody>
      </p:sp>
      <p:sp>
        <p:nvSpPr>
          <p:cNvPr id="11" name="TextBox 10">
            <a:extLst>
              <a:ext uri="{FF2B5EF4-FFF2-40B4-BE49-F238E27FC236}">
                <a16:creationId xmlns:a16="http://schemas.microsoft.com/office/drawing/2014/main" id="{555F02DD-CC6B-8292-F355-F4A7666A0EAE}"/>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12" name="Rectangle: Rounded Corners 11">
            <a:extLst>
              <a:ext uri="{FF2B5EF4-FFF2-40B4-BE49-F238E27FC236}">
                <a16:creationId xmlns:a16="http://schemas.microsoft.com/office/drawing/2014/main" id="{9DFA2172-131E-6471-71D8-5601607FD3F8}"/>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Eleven college and workforce partners </a:t>
            </a:r>
            <a:r>
              <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rPr>
              <a:t>deliver programming at the Center: </a:t>
            </a:r>
            <a:r>
              <a:rPr lang="en-US" sz="1400" dirty="0" err="1">
                <a:solidFill>
                  <a:prstClr val="black"/>
                </a:solidFill>
                <a:latin typeface="Segoe UI" panose="020B0502040204020203" pitchFamily="34" charset="0"/>
                <a:ea typeface="Open Sans" panose="020B0606030504020204" pitchFamily="34" charset="0"/>
                <a:cs typeface="Segoe UI" panose="020B0502040204020203" pitchFamily="34" charset="0"/>
              </a:rPr>
              <a:t>CodeVA</a:t>
            </a:r>
            <a:r>
              <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rPr>
              <a:t>, JMU, ODU Global, RU, Region 5 Adult Ed., Sovah School of Health Professions, TAP-This Valley Works, VCU, VSU, VT, and VWCC.</a:t>
            </a:r>
          </a:p>
          <a:p>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r>
              <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rPr>
              <a:t>Since the Center opened in 2000, over 14,000 individuals have received certificates, endorsements, and degrees. In FY 23, we celebrated 945 program completers, the majority completing workforce training.</a:t>
            </a:r>
          </a:p>
          <a:p>
            <a:endPar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endParaRPr>
          </a:p>
          <a:p>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The 2019 Economic Impact Study reveals the Center contributes $10 million annually to the Roanoke region and graduates who stay in the area contribute another $6 million.</a:t>
            </a:r>
          </a:p>
          <a:p>
            <a:endParaRPr lang="en-US" sz="1400" i="1" dirty="0">
              <a:solidFill>
                <a:prstClr val="black"/>
              </a:solidFill>
              <a:latin typeface="Segoe UI" panose="020B0502040204020203" pitchFamily="34" charset="0"/>
              <a:cs typeface="Segoe UI" panose="020B0502040204020203" pitchFamily="34" charset="0"/>
            </a:endParaRPr>
          </a:p>
          <a:p>
            <a:r>
              <a:rPr lang="en-US" i="1" dirty="0"/>
              <a:t> </a:t>
            </a: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3" name="Text Placeholder 5">
            <a:extLst>
              <a:ext uri="{FF2B5EF4-FFF2-40B4-BE49-F238E27FC236}">
                <a16:creationId xmlns:a16="http://schemas.microsoft.com/office/drawing/2014/main" id="{D86222B5-FCA7-72E4-3604-B449CB331106}"/>
              </a:ext>
            </a:extLst>
          </p:cNvPr>
          <p:cNvSpPr txBox="1">
            <a:spLocks/>
          </p:cNvSpPr>
          <p:nvPr/>
        </p:nvSpPr>
        <p:spPr>
          <a:xfrm>
            <a:off x="3564096" y="6558368"/>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rPr>
              <a:t>&lt;</a:t>
            </a:r>
            <a:r>
              <a:rPr lang="en-US" sz="1600" i="1" spc="-30" dirty="0">
                <a:solidFill>
                  <a:srgbClr val="00B0F0"/>
                </a:solidFill>
                <a:latin typeface="Segoe UI"/>
                <a:ea typeface="Open Sans" charset="0"/>
                <a:cs typeface="Open Sans" charset="0"/>
              </a:rPr>
              <a:t>www.education.edu</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rPr>
              <a:t>&gt;</a:t>
            </a:r>
          </a:p>
        </p:txBody>
      </p:sp>
      <p:pic>
        <p:nvPicPr>
          <p:cNvPr id="14" name="Picture 13">
            <a:extLst>
              <a:ext uri="{FF2B5EF4-FFF2-40B4-BE49-F238E27FC236}">
                <a16:creationId xmlns:a16="http://schemas.microsoft.com/office/drawing/2014/main" id="{27E6E169-8623-BCB8-A0C0-B0BD50F8D934}"/>
              </a:ext>
            </a:extLst>
          </p:cNvPr>
          <p:cNvPicPr>
            <a:picLocks noChangeAspect="1"/>
          </p:cNvPicPr>
          <p:nvPr/>
        </p:nvPicPr>
        <p:blipFill>
          <a:blip r:embed="rId5">
            <a:alphaModFix amt="70000"/>
          </a:blip>
          <a:stretch>
            <a:fillRect/>
          </a:stretch>
        </p:blipFill>
        <p:spPr>
          <a:xfrm>
            <a:off x="4470524" y="2250591"/>
            <a:ext cx="3974130" cy="1529379"/>
          </a:xfrm>
          <a:prstGeom prst="rect">
            <a:avLst/>
          </a:prstGeom>
        </p:spPr>
      </p:pic>
      <p:sp>
        <p:nvSpPr>
          <p:cNvPr id="15" name="Oval 14">
            <a:extLst>
              <a:ext uri="{FF2B5EF4-FFF2-40B4-BE49-F238E27FC236}">
                <a16:creationId xmlns:a16="http://schemas.microsoft.com/office/drawing/2014/main" id="{9B71003B-8F4C-72DE-53D1-C5A71D3C7937}"/>
              </a:ext>
            </a:extLst>
          </p:cNvPr>
          <p:cNvSpPr/>
          <p:nvPr/>
        </p:nvSpPr>
        <p:spPr>
          <a:xfrm>
            <a:off x="6152029" y="3250256"/>
            <a:ext cx="242047" cy="23888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127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a:ln>
                  <a:noFill/>
                </a:ln>
                <a:solidFill>
                  <a:prstClr val="black"/>
                </a:solidFill>
                <a:effectLst/>
                <a:uLnTx/>
                <a:uFillTx/>
                <a:latin typeface="Segoe UI"/>
                <a:ea typeface="+mn-ea"/>
                <a:cs typeface="+mn-cs"/>
              </a:rPr>
              <a:t>Telly Tucker, President and Jessie Vernon, Advanced Learning Program Manager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130607" y="268479"/>
            <a:ext cx="11340468"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Career </a:t>
            </a:r>
            <a:r>
              <a:rPr kumimoji="0" lang="en-US" sz="2400" b="1" i="0" u="none" strike="noStrike" kern="1200" cap="none" spc="0" normalizeH="0" baseline="0" noProof="0" dirty="0" err="1">
                <a:ln>
                  <a:noFill/>
                </a:ln>
                <a:solidFill>
                  <a:prstClr val="white"/>
                </a:solidFill>
                <a:effectLst/>
                <a:uLnTx/>
                <a:uFillTx/>
                <a:latin typeface="Franklin Gothic Demi"/>
                <a:ea typeface="+mn-ea"/>
                <a:cs typeface="Segoe UI"/>
              </a:rPr>
              <a:t>ChoICE</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Youth Expo| the Institute for Advanced Learning &amp; Research</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Through the Career </a:t>
            </a:r>
            <a:r>
              <a:rPr kumimoji="0" lang="en-US" sz="1400" b="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ChoICE</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Youth Expo, students IMAGINE their potential, CONNECT with employers, and EXPLORE career possibilities.</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Career </a:t>
            </a:r>
            <a:r>
              <a:rPr kumimoji="0" lang="en-US" sz="1400" b="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ChoICE</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endeavors to ignite students' imaginations to the unlimited career opportunities in our region.</a:t>
            </a: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Middle (grades 6-7) &amp; high school (grades 9-10) students throughout southern Virginia.</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Must be a 6-10</a:t>
            </a:r>
            <a:r>
              <a:rPr kumimoji="0" lang="en-US" sz="1400" b="0" u="none" strike="noStrike" kern="1200" cap="none" spc="0" normalizeH="0" baseline="30000" noProof="0" dirty="0">
                <a:ln>
                  <a:noFill/>
                </a:ln>
                <a:solidFill>
                  <a:prstClr val="black"/>
                </a:solidFill>
                <a:effectLst/>
                <a:uLnTx/>
                <a:uFillTx/>
                <a:latin typeface="Segoe UI"/>
                <a:ea typeface="+mn-ea"/>
                <a:cs typeface="+mn-cs"/>
              </a:rPr>
              <a:t>th</a:t>
            </a:r>
            <a:r>
              <a:rPr kumimoji="0" lang="en-US" sz="1400" b="0" u="none" strike="noStrike" kern="1200" cap="none" spc="0" normalizeH="0" baseline="0" noProof="0" dirty="0">
                <a:ln>
                  <a:noFill/>
                </a:ln>
                <a:solidFill>
                  <a:prstClr val="black"/>
                </a:solidFill>
                <a:effectLst/>
                <a:uLnTx/>
                <a:uFillTx/>
                <a:latin typeface="Segoe UI"/>
                <a:ea typeface="+mn-ea"/>
                <a:cs typeface="+mn-cs"/>
              </a:rPr>
              <a:t> grade student in GO Virginia Region 3.</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3901872"/>
            <a:ext cx="3861305" cy="237553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Career </a:t>
            </a:r>
            <a:r>
              <a:rPr kumimoji="0" lang="en-US" sz="1400" b="0" u="none" strike="noStrike" kern="1200" cap="none" spc="0" normalizeH="0" baseline="0" noProof="0" dirty="0" err="1">
                <a:ln>
                  <a:noFill/>
                </a:ln>
                <a:solidFill>
                  <a:prstClr val="black"/>
                </a:solidFill>
                <a:effectLst/>
                <a:uLnTx/>
                <a:uFillTx/>
                <a:latin typeface="Segoe UI"/>
                <a:ea typeface="+mn-ea"/>
                <a:cs typeface="+mn-cs"/>
              </a:rPr>
              <a:t>ChoICE</a:t>
            </a:r>
            <a:r>
              <a:rPr kumimoji="0" lang="en-US" sz="1400" b="0" u="none" strike="noStrike" kern="1200" cap="none" spc="0" normalizeH="0" baseline="0" noProof="0" dirty="0">
                <a:ln>
                  <a:noFill/>
                </a:ln>
                <a:solidFill>
                  <a:prstClr val="black"/>
                </a:solidFill>
                <a:effectLst/>
                <a:uLnTx/>
                <a:uFillTx/>
                <a:latin typeface="Segoe UI"/>
                <a:ea typeface="+mn-ea"/>
                <a:cs typeface="+mn-cs"/>
              </a:rPr>
              <a:t> connects students to regional employment information and employers through virtual resources and hands-on activities. Businesses, non-profits, and education providers from across the region put on hands-on demonstrations or activities for students to explore the career possibilities in the region.</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73522" y="1454562"/>
            <a:ext cx="3236976" cy="487823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Over 4,000 students participate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Supported by approximately 300 volunteers each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Career </a:t>
            </a:r>
            <a:r>
              <a:rPr kumimoji="0" lang="en-US" sz="1400" b="0" u="none" strike="noStrike" kern="1200" cap="none" spc="0" normalizeH="0" baseline="0" noProof="0" dirty="0" err="1">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ChoICE</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has served 36,710 students since 2014.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 “The whole goal of the Expo is to inspire students, to capture their imaginations and show them potential careers. In many instances at the Expo, you can see that inspiration and imagination happening in real time – a truly rewarding experience.” — Joseph Distad, Assistant Professor of Precision Machining Technology at Danville Community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&lt;</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hlinkClick r:id="rId3"/>
              </a:rPr>
              <a:t>www.sovacareerchoice.org</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&gt;</a:t>
            </a: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176993"/>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Two event locations serving 14 localities.</a:t>
            </a:r>
          </a:p>
        </p:txBody>
      </p:sp>
      <p:sp>
        <p:nvSpPr>
          <p:cNvPr id="2" name="Flowchart: Connector 1">
            <a:extLst>
              <a:ext uri="{FF2B5EF4-FFF2-40B4-BE49-F238E27FC236}">
                <a16:creationId xmlns:a16="http://schemas.microsoft.com/office/drawing/2014/main" id="{200163D1-CFD1-0787-FBF8-90C6D99DBD23}"/>
              </a:ext>
            </a:extLst>
          </p:cNvPr>
          <p:cNvSpPr/>
          <p:nvPr/>
        </p:nvSpPr>
        <p:spPr>
          <a:xfrm>
            <a:off x="6949912" y="3374588"/>
            <a:ext cx="140687" cy="140688"/>
          </a:xfrm>
          <a:prstGeom prst="flowChartConnector">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418629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12989"/>
            <a:ext cx="11331620"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Commonwealth Center for Advanced Manufacturing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Virginia Innovation Partnership Corporation</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Commerce and trade</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264743"/>
            <a:ext cx="3861305" cy="282704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What it Does</a:t>
            </a:r>
            <a:endPar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CCAM's primary focus is R&amp;D for advanced manufacturing. They accelerate talent through industry driven initiates: </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hlinkClick r:id="rId3"/>
              </a:rPr>
              <a:t>GO TEC</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hlinkClick r:id="rId4"/>
              </a:rPr>
              <a:t>FAME</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hlinkClick r:id="rId5"/>
              </a:rPr>
              <a:t>immersive internships</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industry training, and </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hlinkClick r:id="rId6"/>
              </a:rPr>
              <a:t>college course development</a:t>
            </a: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CCAM creates opportunities for research solutions and innovation to address today’s most pressing advanced manufacturing challenges.</a:t>
            </a:r>
          </a:p>
          <a:p>
            <a:pPr marL="0" marR="0" lvl="0" indent="0" algn="l" defTabSz="1219170" rtl="0" eaLnBrk="1" fontAlgn="auto" latinLnBrk="0" hangingPunct="1">
              <a:lnSpc>
                <a:spcPct val="100000"/>
              </a:lnSpc>
              <a:spcBef>
                <a:spcPts val="0"/>
              </a:spcBef>
              <a:spcAft>
                <a:spcPts val="400"/>
              </a:spcAft>
              <a:buClrTx/>
              <a:buSzPct val="100000"/>
              <a:buFontTx/>
              <a:buNone/>
              <a:tabLst/>
              <a:defRPr/>
            </a:pPr>
            <a:endPar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184432"/>
            <a:ext cx="3861305" cy="229072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GO TEC supports STEM education for 6th-8th graders in partnership with local industries. FAME provides an apprentice-style Associate degree program for high school graduates. CCAM's acclaimed internship program welcomes students from ODU, UVA, VT, VSU, and VCU. Member organizations receive skills training. Eligibility varies by program.</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60693" y="4179252"/>
            <a:ext cx="3861305" cy="233910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CCAM achieves result by filling gaps in talent education with industry driven training. Partners include K-12, community college, Virginia research universities, economic development organizations, federal and state entities, and small, medium, and large manufacturers. The salary potential for an engineer exceeds the national average.</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469537"/>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835521" y="1323446"/>
            <a:ext cx="3236976" cy="519491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the third consecutive year, CCAM has been named one of Virginia’s Top Employers for Interns by the Virginia Talent + Opportunity Partnership. CCAM’s intern program is designed to equip interns with immediately applicable technical skills, paired with dedicated mentors and essential business "soft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“My CCAM internship taught me how to work in a team of drastically different skillsets. Both in school and in previous employment, I had very little ability to work with those outside of the computer/data science departments, but at CCAM, researchers are each skilled at their specializations and work together in cross-department teams to complete some impressively diverse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~2023 CCAM intern </a:t>
            </a: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4009996" y="6630005"/>
            <a:ext cx="4962698" cy="239884"/>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CCAM here: </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hlinkClick r:id="rId7"/>
              </a:rPr>
              <a:t>https://ccam-va.com/</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8">
            <a:alphaModFix amt="70000"/>
          </a:blip>
          <a:stretch>
            <a:fillRect/>
          </a:stretch>
        </p:blipFill>
        <p:spPr>
          <a:xfrm>
            <a:off x="4447868" y="2084404"/>
            <a:ext cx="3974130" cy="1529379"/>
          </a:xfrm>
          <a:prstGeom prst="rect">
            <a:avLst/>
          </a:prstGeom>
        </p:spPr>
      </p:pic>
      <p:sp>
        <p:nvSpPr>
          <p:cNvPr id="8" name="Oval 7">
            <a:extLst>
              <a:ext uri="{FF2B5EF4-FFF2-40B4-BE49-F238E27FC236}">
                <a16:creationId xmlns:a16="http://schemas.microsoft.com/office/drawing/2014/main" id="{87054EAF-D655-DE6E-857C-8E501A89EBC6}"/>
              </a:ext>
            </a:extLst>
          </p:cNvPr>
          <p:cNvSpPr/>
          <p:nvPr/>
        </p:nvSpPr>
        <p:spPr>
          <a:xfrm>
            <a:off x="7415475" y="3244491"/>
            <a:ext cx="71343" cy="73672"/>
          </a:xfrm>
          <a:prstGeom prst="ellipse">
            <a:avLst/>
          </a:prstGeom>
          <a:solidFill>
            <a:srgbClr val="66F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Rectangle 1">
            <a:extLst>
              <a:ext uri="{FF2B5EF4-FFF2-40B4-BE49-F238E27FC236}">
                <a16:creationId xmlns:a16="http://schemas.microsoft.com/office/drawing/2014/main" id="{623A4ACC-E8AC-A1F6-CA73-67DFFAF4A81C}"/>
              </a:ext>
            </a:extLst>
          </p:cNvPr>
          <p:cNvSpPr/>
          <p:nvPr/>
        </p:nvSpPr>
        <p:spPr>
          <a:xfrm>
            <a:off x="0" y="845086"/>
            <a:ext cx="12192000" cy="357383"/>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Program Owner: </a:t>
            </a:r>
            <a:r>
              <a:rPr kumimoji="0" lang="en-US" sz="1400" b="0" i="0" u="none" strike="noStrike" kern="1200" cap="none" spc="0" normalizeH="0" baseline="0" noProof="0">
                <a:ln>
                  <a:noFill/>
                </a:ln>
                <a:solidFill>
                  <a:prstClr val="black"/>
                </a:solidFill>
                <a:effectLst/>
                <a:uLnTx/>
                <a:uFillTx/>
                <a:latin typeface="Segoe UI"/>
                <a:ea typeface="+mn-ea"/>
                <a:cs typeface="+mn-cs"/>
              </a:rPr>
              <a:t>John Milton-Benoit, CCAM President and CEO | </a:t>
            </a:r>
            <a:r>
              <a:rPr kumimoji="0" lang="en-US" sz="1400" b="1" i="0" u="none" strike="noStrike" kern="1200" cap="none" spc="0" normalizeH="0" baseline="0" noProof="0">
                <a:ln>
                  <a:noFill/>
                </a:ln>
                <a:solidFill>
                  <a:prstClr val="black"/>
                </a:solidFill>
                <a:effectLst/>
                <a:uLnTx/>
                <a:uFillTx/>
                <a:latin typeface="Segoe UI"/>
                <a:ea typeface="+mn-ea"/>
                <a:cs typeface="+mn-cs"/>
              </a:rPr>
              <a:t>Agency Head: </a:t>
            </a:r>
            <a:r>
              <a:rPr kumimoji="0" lang="en-US" sz="1400" b="0" i="0" u="none" strike="noStrike" kern="1200" cap="none" spc="0" normalizeH="0" baseline="0" noProof="0">
                <a:ln>
                  <a:noFill/>
                </a:ln>
                <a:solidFill>
                  <a:prstClr val="black"/>
                </a:solidFill>
                <a:effectLst/>
                <a:uLnTx/>
                <a:uFillTx/>
                <a:latin typeface="Segoe UI"/>
                <a:ea typeface="+mn-ea"/>
                <a:cs typeface="+mn-cs"/>
              </a:rPr>
              <a:t>Joe Benevento, VIPC President and CEO</a:t>
            </a:r>
          </a:p>
        </p:txBody>
      </p:sp>
      <p:sp>
        <p:nvSpPr>
          <p:cNvPr id="3" name="Parallelogram 2">
            <a:extLst>
              <a:ext uri="{FF2B5EF4-FFF2-40B4-BE49-F238E27FC236}">
                <a16:creationId xmlns:a16="http://schemas.microsoft.com/office/drawing/2014/main" id="{801E485B-A22C-F2C8-6DB8-116C6F2BCA7C}"/>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Circle: Hollow 3">
            <a:extLst>
              <a:ext uri="{FF2B5EF4-FFF2-40B4-BE49-F238E27FC236}">
                <a16:creationId xmlns:a16="http://schemas.microsoft.com/office/drawing/2014/main" id="{5A075654-A9BF-8B89-75FA-659CCB6385D2}"/>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6" name="Graphic 5" descr="Teacher with solid fill">
            <a:extLst>
              <a:ext uri="{FF2B5EF4-FFF2-40B4-BE49-F238E27FC236}">
                <a16:creationId xmlns:a16="http://schemas.microsoft.com/office/drawing/2014/main" id="{09490F2E-CA44-61F1-6A15-F5BD17E6C55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10251" y="287972"/>
            <a:ext cx="280778" cy="280778"/>
          </a:xfrm>
          <a:prstGeom prst="rect">
            <a:avLst/>
          </a:prstGeom>
        </p:spPr>
      </p:pic>
      <p:sp>
        <p:nvSpPr>
          <p:cNvPr id="7" name="TextBox 6">
            <a:extLst>
              <a:ext uri="{FF2B5EF4-FFF2-40B4-BE49-F238E27FC236}">
                <a16:creationId xmlns:a16="http://schemas.microsoft.com/office/drawing/2014/main" id="{7D8585AE-8A0D-53D0-A16B-48F6DAB5758D}"/>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417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8" y="312611"/>
            <a:ext cx="11331620"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Franklin Gothic Demi"/>
                <a:ea typeface="+mn-ea"/>
                <a:cs typeface="Segoe UI"/>
              </a:rPr>
              <a:t>Commonwealth Cyber Initiative</a:t>
            </a:r>
            <a:r>
              <a:rPr lang="en-US" sz="2000" b="1">
                <a:solidFill>
                  <a:prstClr val="white"/>
                </a:solidFill>
                <a:latin typeface="Franklin Gothic Demi"/>
                <a:cs typeface="Segoe UI"/>
              </a:rPr>
              <a:t> | </a:t>
            </a:r>
            <a:r>
              <a:rPr kumimoji="0" lang="en-US" sz="2000" b="1" i="0" u="none" strike="noStrike" kern="1200" cap="none" spc="0" normalizeH="0" baseline="0" noProof="0">
                <a:ln>
                  <a:noFill/>
                </a:ln>
                <a:solidFill>
                  <a:prstClr val="white"/>
                </a:solidFill>
                <a:effectLst/>
                <a:uLnTx/>
                <a:uFillTx/>
                <a:latin typeface="Franklin Gothic Demi"/>
                <a:ea typeface="+mn-ea"/>
                <a:cs typeface="Segoe UI"/>
              </a:rPr>
              <a:t>Virginia Innovation Partnership Corporation</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Commerce and trade</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Coordinates programs and strategy for Cybersecurity related research, workforce development and innovation.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CCI serves as an engine for research, workforce development and innovation at the intersection of cybersecurity, autonomous systems, and intelligence. </a:t>
            </a:r>
          </a:p>
          <a:p>
            <a:pPr marL="0" marR="0" lvl="0" indent="0" algn="l" defTabSz="1219170" rtl="0" eaLnBrk="1" fontAlgn="auto" latinLnBrk="0" hangingPunct="1">
              <a:lnSpc>
                <a:spcPct val="100000"/>
              </a:lnSpc>
              <a:spcBef>
                <a:spcPts val="0"/>
              </a:spcBef>
              <a:spcAft>
                <a:spcPts val="400"/>
              </a:spcAft>
              <a:buClrTx/>
              <a:buSzPct val="100000"/>
              <a:buFontTx/>
              <a:buNone/>
              <a:tabLst/>
              <a:defRPr/>
            </a:pP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endParaRPr kumimoji="0" lang="en-US" sz="12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Faculty, students, government, and industry partners within the cybersecurity eco-system of Virginia.</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Members and partners of the CCI network.  </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CCI sponsors numerous programs, projects, and events supporting each of its mission lines including research grants, experiential learning and internship opportunities and supporting the transition of research into the commercial space for entrepreneurs.  </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350350"/>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In the first four years of operations, CCI has brought in $192 million in federal and private sector funding, contributed to the creation of 2,517 jobs, helped generate $196 million in labor income, and added $367 million to Virginia’s GDP.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CCI’s state-wide scale and interlocking mission lines of research, workforce development and innovation focused on cybersecurity make CCI unique in the nation and accelerate establishing Virginia as a global center of excellence in cybersecurity research and serve as a catalyst for Virginia’s economic diversification and long term leadership in the cyber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4073176" y="6507259"/>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CCI here: </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hlinkClick r:id="rId3"/>
              </a:rPr>
              <a:t>https://cyberinitiative.org/</a:t>
            </a: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698125" y="1651631"/>
            <a:ext cx="36584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CCI is a state-wide Network consisting of 45 public universities and community colleges. </a:t>
            </a:r>
          </a:p>
        </p:txBody>
      </p:sp>
      <p:pic>
        <p:nvPicPr>
          <p:cNvPr id="9" name="Picture 8">
            <a:extLst>
              <a:ext uri="{FF2B5EF4-FFF2-40B4-BE49-F238E27FC236}">
                <a16:creationId xmlns:a16="http://schemas.microsoft.com/office/drawing/2014/main" id="{5ED8D506-BD96-42E4-AD59-8E670E151594}"/>
              </a:ext>
            </a:extLst>
          </p:cNvPr>
          <p:cNvPicPr>
            <a:picLocks noChangeAspect="1"/>
          </p:cNvPicPr>
          <p:nvPr/>
        </p:nvPicPr>
        <p:blipFill>
          <a:blip r:embed="rId4"/>
          <a:stretch>
            <a:fillRect/>
          </a:stretch>
        </p:blipFill>
        <p:spPr>
          <a:xfrm>
            <a:off x="4360291" y="2170979"/>
            <a:ext cx="4224904" cy="2069231"/>
          </a:xfrm>
          <a:prstGeom prst="rect">
            <a:avLst/>
          </a:prstGeom>
        </p:spPr>
      </p:pic>
      <p:sp>
        <p:nvSpPr>
          <p:cNvPr id="2" name="Rectangle 1">
            <a:extLst>
              <a:ext uri="{FF2B5EF4-FFF2-40B4-BE49-F238E27FC236}">
                <a16:creationId xmlns:a16="http://schemas.microsoft.com/office/drawing/2014/main" id="{693C550D-BF91-B9FF-0D30-B32FBB596D30}"/>
              </a:ext>
            </a:extLst>
          </p:cNvPr>
          <p:cNvSpPr/>
          <p:nvPr/>
        </p:nvSpPr>
        <p:spPr>
          <a:xfrm>
            <a:off x="6027" y="845452"/>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Program Owner: </a:t>
            </a:r>
            <a:r>
              <a:rPr kumimoji="0" lang="en-US" sz="1400" b="0" i="0" u="none" strike="noStrike" kern="1200" cap="none" spc="0" normalizeH="0" baseline="0" noProof="0">
                <a:ln>
                  <a:noFill/>
                </a:ln>
                <a:solidFill>
                  <a:prstClr val="black"/>
                </a:solidFill>
                <a:effectLst/>
                <a:uLnTx/>
                <a:uFillTx/>
                <a:latin typeface="Segoe UI"/>
                <a:ea typeface="+mn-ea"/>
                <a:cs typeface="+mn-cs"/>
              </a:rPr>
              <a:t>Luiz DaSilva, CCI Executive Director | </a:t>
            </a:r>
            <a:r>
              <a:rPr kumimoji="0" lang="en-US" sz="1400" b="1" i="0" u="none" strike="noStrike" kern="1200" cap="none" spc="0" normalizeH="0" baseline="0" noProof="0">
                <a:ln>
                  <a:noFill/>
                </a:ln>
                <a:solidFill>
                  <a:prstClr val="black"/>
                </a:solidFill>
                <a:effectLst/>
                <a:uLnTx/>
                <a:uFillTx/>
                <a:latin typeface="Segoe UI"/>
                <a:ea typeface="+mn-ea"/>
                <a:cs typeface="+mn-cs"/>
              </a:rPr>
              <a:t>Agency Head: </a:t>
            </a:r>
            <a:r>
              <a:rPr kumimoji="0" lang="en-US" sz="1400" b="0" i="0" u="none" strike="noStrike" kern="1200" cap="none" spc="0" normalizeH="0" baseline="0" noProof="0">
                <a:ln>
                  <a:noFill/>
                </a:ln>
                <a:solidFill>
                  <a:prstClr val="black"/>
                </a:solidFill>
                <a:effectLst/>
                <a:uLnTx/>
                <a:uFillTx/>
                <a:latin typeface="Segoe UI"/>
                <a:ea typeface="+mn-ea"/>
                <a:cs typeface="+mn-cs"/>
              </a:rPr>
              <a:t>Joe Benevento, VIPC President and CEO</a:t>
            </a:r>
          </a:p>
        </p:txBody>
      </p:sp>
      <p:sp>
        <p:nvSpPr>
          <p:cNvPr id="10" name="Parallelogram 9">
            <a:extLst>
              <a:ext uri="{FF2B5EF4-FFF2-40B4-BE49-F238E27FC236}">
                <a16:creationId xmlns:a16="http://schemas.microsoft.com/office/drawing/2014/main" id="{FD7E68B7-EB5F-97A2-7BD6-C57F33ACB632}"/>
              </a:ext>
            </a:extLst>
          </p:cNvPr>
          <p:cNvSpPr/>
          <p:nvPr/>
        </p:nvSpPr>
        <p:spPr>
          <a:xfrm>
            <a:off x="9708000" y="91191"/>
            <a:ext cx="2403432" cy="667318"/>
          </a:xfrm>
          <a:prstGeom prst="parallelogram">
            <a:avLst/>
          </a:prstGeom>
          <a:solidFill>
            <a:srgbClr val="F6D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9B9BFFC-5D9C-616A-C882-A3902A195FBC}"/>
              </a:ext>
            </a:extLst>
          </p:cNvPr>
          <p:cNvSpPr txBox="1"/>
          <p:nvPr/>
        </p:nvSpPr>
        <p:spPr>
          <a:xfrm>
            <a:off x="9888382" y="155686"/>
            <a:ext cx="1473778" cy="523220"/>
          </a:xfrm>
          <a:prstGeom prst="rect">
            <a:avLst/>
          </a:prstGeom>
          <a:noFill/>
        </p:spPr>
        <p:txBody>
          <a:bodyPr wrap="square" rtlCol="0">
            <a:spAutoFit/>
          </a:bodyPr>
          <a:lstStyle/>
          <a:p>
            <a:pPr algn="ctr"/>
            <a:r>
              <a:rPr lang="en-US" sz="1400" b="1">
                <a:solidFill>
                  <a:schemeClr val="accent4"/>
                </a:solidFill>
              </a:rPr>
              <a:t>Capacity Building</a:t>
            </a:r>
          </a:p>
        </p:txBody>
      </p:sp>
      <p:grpSp>
        <p:nvGrpSpPr>
          <p:cNvPr id="12" name="Group 11">
            <a:extLst>
              <a:ext uri="{FF2B5EF4-FFF2-40B4-BE49-F238E27FC236}">
                <a16:creationId xmlns:a16="http://schemas.microsoft.com/office/drawing/2014/main" id="{52A72832-3826-A805-5677-C14E3D7EAE23}"/>
              </a:ext>
            </a:extLst>
          </p:cNvPr>
          <p:cNvGrpSpPr/>
          <p:nvPr/>
        </p:nvGrpSpPr>
        <p:grpSpPr>
          <a:xfrm>
            <a:off x="11273580" y="152809"/>
            <a:ext cx="548640" cy="548640"/>
            <a:chOff x="1722098" y="4746693"/>
            <a:chExt cx="673690" cy="673690"/>
          </a:xfrm>
          <a:solidFill>
            <a:schemeClr val="accent4"/>
          </a:solidFill>
        </p:grpSpPr>
        <p:pic>
          <p:nvPicPr>
            <p:cNvPr id="15" name="Graphic 14" descr="Building Brick Wall with solid fill">
              <a:extLst>
                <a:ext uri="{FF2B5EF4-FFF2-40B4-BE49-F238E27FC236}">
                  <a16:creationId xmlns:a16="http://schemas.microsoft.com/office/drawing/2014/main" id="{C4B9777F-8FD1-36D9-984D-FA2CAFA6EA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4397" y="4848451"/>
              <a:ext cx="431026" cy="431026"/>
            </a:xfrm>
            <a:prstGeom prst="rect">
              <a:avLst/>
            </a:prstGeom>
          </p:spPr>
        </p:pic>
        <p:sp>
          <p:nvSpPr>
            <p:cNvPr id="16" name="Circle: Hollow 15">
              <a:extLst>
                <a:ext uri="{FF2B5EF4-FFF2-40B4-BE49-F238E27FC236}">
                  <a16:creationId xmlns:a16="http://schemas.microsoft.com/office/drawing/2014/main" id="{23D41DCA-D832-E017-4100-CC7104FB9CA0}"/>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108617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extBox 3"/>
          <p:cNvSpPr txBox="1">
            <a:spLocks noGrp="1"/>
          </p:cNvSpPr>
          <p:nvPr>
            <p:ph type="sldNum" sz="quarter" idx="4294967295"/>
          </p:nvPr>
        </p:nvSpPr>
        <p:spPr>
          <a:xfrm>
            <a:off x="60324" y="6425727"/>
            <a:ext cx="201027" cy="2819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Segoe UI"/>
                <a:cs typeface="Segoe UI"/>
                <a:sym typeface="Segoe UI"/>
              </a:rPr>
              <a:pPr marL="0" marR="0" lvl="0" indent="0" algn="l" defTabSz="914400" rtl="0" eaLnBrk="1" fontAlgn="auto" latinLnBrk="0" hangingPunct="0">
                <a:lnSpc>
                  <a:spcPct val="100000"/>
                </a:lnSpc>
                <a:spcBef>
                  <a:spcPts val="0"/>
                </a:spcBef>
                <a:spcAft>
                  <a:spcPts val="0"/>
                </a:spcAft>
                <a:buClrTx/>
                <a:buSzTx/>
                <a:buFontTx/>
                <a:buNone/>
                <a:tabLst/>
                <a:defRPr/>
              </a:pPr>
              <a:t>18</a:t>
            </a:fld>
            <a:endParaRPr kumimoji="0" sz="1200" b="0" i="0" u="none" strike="noStrike" kern="0" cap="none" spc="0" normalizeH="0" baseline="0" noProof="0">
              <a:ln>
                <a:noFill/>
              </a:ln>
              <a:solidFill>
                <a:srgbClr val="000000"/>
              </a:solidFill>
              <a:effectLst/>
              <a:uLnTx/>
              <a:uFillTx/>
              <a:latin typeface="Segoe UI"/>
              <a:cs typeface="Segoe UI"/>
              <a:sym typeface="Segoe UI"/>
            </a:endParaRPr>
          </a:p>
        </p:txBody>
      </p:sp>
      <p:sp>
        <p:nvSpPr>
          <p:cNvPr id="337" name="Rectangle 83"/>
          <p:cNvSpPr/>
          <p:nvPr/>
        </p:nvSpPr>
        <p:spPr>
          <a:xfrm>
            <a:off x="0" y="-1"/>
            <a:ext cx="12192000" cy="836332"/>
          </a:xfrm>
          <a:prstGeom prst="rect">
            <a:avLst/>
          </a:prstGeom>
          <a:gradFill>
            <a:gsLst>
              <a:gs pos="0">
                <a:srgbClr val="001F56"/>
              </a:gs>
              <a:gs pos="50000">
                <a:srgbClr val="002C7D"/>
              </a:gs>
              <a:gs pos="100000">
                <a:schemeClr val="accent1"/>
              </a:gs>
            </a:gsLst>
            <a:lin ang="10800000"/>
          </a:gradFill>
          <a:ln w="12700">
            <a:solidFill>
              <a:srgbClr val="00276D"/>
            </a:solidFill>
            <a:miter/>
          </a:ln>
        </p:spPr>
        <p:txBody>
          <a:bodyPr lIns="45718" tIns="45718" rIns="45718" bIns="45718" anchor="ctr"/>
          <a:lstStyle/>
          <a:p>
            <a:pPr marL="0" marR="0" lvl="0" indent="0" algn="ctr" defTabSz="914421" rtl="0" eaLnBrk="1" fontAlgn="auto" latinLnBrk="0" hangingPunct="0">
              <a:lnSpc>
                <a:spcPct val="100000"/>
              </a:lnSpc>
              <a:spcBef>
                <a:spcPts val="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grpSp>
        <p:nvGrpSpPr>
          <p:cNvPr id="340" name="Rectangle 20"/>
          <p:cNvGrpSpPr/>
          <p:nvPr/>
        </p:nvGrpSpPr>
        <p:grpSpPr>
          <a:xfrm>
            <a:off x="14991" y="854416"/>
            <a:ext cx="12177010" cy="486429"/>
            <a:chOff x="0" y="-1"/>
            <a:chExt cx="12177009" cy="486428"/>
          </a:xfrm>
        </p:grpSpPr>
        <p:sp>
          <p:nvSpPr>
            <p:cNvPr id="338" name="Rectangle"/>
            <p:cNvSpPr/>
            <p:nvPr/>
          </p:nvSpPr>
          <p:spPr>
            <a:xfrm>
              <a:off x="-1" y="-2"/>
              <a:ext cx="12177010" cy="486429"/>
            </a:xfrm>
            <a:prstGeom prst="rect">
              <a:avLst/>
            </a:prstGeom>
            <a:solidFill>
              <a:srgbClr val="F2F2F2"/>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40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sp>
          <p:nvSpPr>
            <p:cNvPr id="339" name="This program is administered by Joe Sumner, Executive Director"/>
            <p:cNvSpPr txBox="1"/>
            <p:nvPr/>
          </p:nvSpPr>
          <p:spPr>
            <a:xfrm>
              <a:off x="45719" y="89542"/>
              <a:ext cx="12085570"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0" marR="0" lvl="0" indent="0" algn="l" defTabSz="914400" rtl="0" eaLnBrk="1" fontAlgn="auto" latinLnBrk="0" hangingPunct="0">
                <a:lnSpc>
                  <a:spcPct val="100000"/>
                </a:lnSpc>
                <a:spcBef>
                  <a:spcPts val="400"/>
                </a:spcBef>
                <a:spcAft>
                  <a:spcPts val="0"/>
                </a:spcAft>
                <a:buClrTx/>
                <a:buSzTx/>
                <a:buFontTx/>
                <a:buNone/>
                <a:tabLst/>
                <a:defRPr sz="1400">
                  <a:latin typeface="Segoe UI"/>
                  <a:ea typeface="Segoe UI"/>
                  <a:cs typeface="Segoe UI"/>
                  <a:sym typeface="Segoe UI"/>
                </a:defRPr>
              </a:pPr>
              <a:r>
                <a:rPr kumimoji="0" sz="1400" b="0" i="0" u="none" strike="noStrike" kern="0" cap="none" spc="0" normalizeH="0" baseline="0" noProof="0">
                  <a:ln>
                    <a:noFill/>
                  </a:ln>
                  <a:solidFill>
                    <a:srgbClr val="000000"/>
                  </a:solidFill>
                  <a:effectLst/>
                  <a:uLnTx/>
                  <a:uFillTx/>
                  <a:latin typeface="Segoe UI"/>
                  <a:cs typeface="Segoe UI"/>
                  <a:sym typeface="Segoe UI"/>
                </a:rPr>
                <a:t>This program is administered by </a:t>
              </a:r>
              <a:r>
                <a:rPr kumimoji="0" sz="1400" b="0" i="1" u="none" strike="noStrike" kern="0" cap="none" spc="0" normalizeH="0" baseline="0" noProof="0">
                  <a:ln>
                    <a:noFill/>
                  </a:ln>
                  <a:solidFill>
                    <a:srgbClr val="000000"/>
                  </a:solidFill>
                  <a:effectLst/>
                  <a:uLnTx/>
                  <a:uFillTx/>
                  <a:latin typeface="Segoe UI"/>
                  <a:cs typeface="Segoe UI"/>
                  <a:sym typeface="Segoe UI"/>
                </a:rPr>
                <a:t>Joe Sumner, Executive Director </a:t>
              </a:r>
            </a:p>
          </p:txBody>
        </p:sp>
      </p:grpSp>
      <p:sp>
        <p:nvSpPr>
          <p:cNvPr id="341" name="TextBox 22"/>
          <p:cNvSpPr txBox="1"/>
          <p:nvPr/>
        </p:nvSpPr>
        <p:spPr>
          <a:xfrm>
            <a:off x="126285" y="239884"/>
            <a:ext cx="9602951"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b="1">
                <a:solidFill>
                  <a:srgbClr val="FFFFFF"/>
                </a:solidFill>
                <a:latin typeface="Franklin Gothic Demi"/>
                <a:ea typeface="Franklin Gothic Demi"/>
                <a:cs typeface="Franklin Gothic Demi"/>
                <a:sym typeface="Franklin Gothic Dem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Franklin Gothic Demi"/>
                <a:sym typeface="Franklin Gothic Demi"/>
              </a:rPr>
              <a:t>Criminal Justice Training Academy | New College Institute</a:t>
            </a:r>
          </a:p>
        </p:txBody>
      </p:sp>
      <p:sp>
        <p:nvSpPr>
          <p:cNvPr id="342" name="Text Placeholder 2"/>
          <p:cNvSpPr txBox="1"/>
          <p:nvPr/>
        </p:nvSpPr>
        <p:spPr>
          <a:xfrm>
            <a:off x="234505" y="131160"/>
            <a:ext cx="5566336" cy="1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spcBef>
                <a:spcPts val="1000"/>
              </a:spcBef>
              <a:defRPr sz="900" b="1" cap="all" spc="197">
                <a:solidFill>
                  <a:srgbClr val="6FA2FF"/>
                </a:solidFill>
                <a:latin typeface="Franklin Gothic Demi"/>
                <a:ea typeface="Franklin Gothic Demi"/>
                <a:cs typeface="Franklin Gothic Demi"/>
                <a:sym typeface="Franklin Gothic Demi"/>
              </a:defRPr>
            </a:lvl1pPr>
          </a:lstStyle>
          <a:p>
            <a:pPr marL="0" marR="0" lvl="0" indent="0" algn="l" defTabSz="914400" rtl="0" eaLnBrk="1" fontAlgn="auto" latinLnBrk="0" hangingPunct="0">
              <a:lnSpc>
                <a:spcPct val="90000"/>
              </a:lnSpc>
              <a:spcBef>
                <a:spcPts val="1000"/>
              </a:spcBef>
              <a:spcAft>
                <a:spcPts val="0"/>
              </a:spcAft>
              <a:buClrTx/>
              <a:buSzTx/>
              <a:buFontTx/>
              <a:buNone/>
              <a:tabLst/>
              <a:defRPr/>
            </a:pPr>
            <a:r>
              <a:rPr kumimoji="0" sz="900" b="1" i="0" u="none" strike="noStrike" kern="0" cap="all" spc="197" normalizeH="0" baseline="0" noProof="0" dirty="0">
                <a:ln>
                  <a:noFill/>
                </a:ln>
                <a:solidFill>
                  <a:srgbClr val="6FA2FF"/>
                </a:solidFill>
                <a:effectLst/>
                <a:uLnTx/>
                <a:uFillTx/>
                <a:latin typeface="Franklin Gothic Demi"/>
                <a:sym typeface="Franklin Gothic Demi"/>
              </a:rPr>
              <a:t>Secretary of education</a:t>
            </a:r>
          </a:p>
        </p:txBody>
      </p:sp>
      <p:grpSp>
        <p:nvGrpSpPr>
          <p:cNvPr id="345" name="Rectangle: Rounded Corners 12"/>
          <p:cNvGrpSpPr/>
          <p:nvPr/>
        </p:nvGrpSpPr>
        <p:grpSpPr>
          <a:xfrm>
            <a:off x="285864" y="1506325"/>
            <a:ext cx="3861310" cy="2395550"/>
            <a:chOff x="0" y="0"/>
            <a:chExt cx="3861308" cy="2395549"/>
          </a:xfrm>
        </p:grpSpPr>
        <p:sp>
          <p:nvSpPr>
            <p:cNvPr id="343" name="Rounded Rectangle"/>
            <p:cNvSpPr/>
            <p:nvPr/>
          </p:nvSpPr>
          <p:spPr>
            <a:xfrm>
              <a:off x="0" y="0"/>
              <a:ext cx="3861308" cy="2395549"/>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sz="1600">
                  <a:latin typeface="Segoe UI"/>
                  <a:ea typeface="Segoe UI"/>
                  <a:cs typeface="Segoe UI"/>
                  <a:sym typeface="Segoe UI"/>
                </a:defRPr>
              </a:pPr>
              <a:endParaRPr kumimoji="0" sz="1600" b="0" u="none" strike="noStrike" kern="0" cap="none" spc="0" normalizeH="0" baseline="0" noProof="0">
                <a:ln>
                  <a:noFill/>
                </a:ln>
                <a:solidFill>
                  <a:srgbClr val="000000"/>
                </a:solidFill>
                <a:effectLst/>
                <a:uLnTx/>
                <a:uFillTx/>
                <a:latin typeface="Segoe UI"/>
                <a:cs typeface="Segoe UI"/>
                <a:sym typeface="Segoe UI"/>
              </a:endParaRPr>
            </a:p>
          </p:txBody>
        </p:sp>
        <p:sp>
          <p:nvSpPr>
            <p:cNvPr id="344" name="What it Does…"/>
            <p:cNvSpPr txBox="1"/>
            <p:nvPr/>
          </p:nvSpPr>
          <p:spPr>
            <a:xfrm>
              <a:off x="58484" y="42475"/>
              <a:ext cx="3724023" cy="20528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u="none" strike="noStrike" kern="0" cap="none" spc="0" normalizeH="0" baseline="0" noProof="0" dirty="0">
                  <a:ln>
                    <a:noFill/>
                  </a:ln>
                  <a:solidFill>
                    <a:srgbClr val="000000"/>
                  </a:solidFill>
                  <a:effectLst/>
                  <a:uLnTx/>
                  <a:uFillTx/>
                  <a:latin typeface="Segoe UI"/>
                  <a:cs typeface="Segoe UI"/>
                  <a:sym typeface="Segoe UI"/>
                </a:rPr>
                <a:t>What it Does</a:t>
              </a:r>
              <a:endParaRPr kumimoji="0" sz="1400" b="1"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1219168" rtl="0" eaLnBrk="1" fontAlgn="auto" latinLnBrk="0" hangingPunct="0">
                <a:lnSpc>
                  <a:spcPct val="100000"/>
                </a:lnSpc>
                <a:spcBef>
                  <a:spcPts val="400"/>
                </a:spcBef>
                <a:spcAft>
                  <a:spcPts val="0"/>
                </a:spcAft>
                <a:buClrTx/>
                <a:buSzTx/>
                <a:buFontTx/>
                <a:buNone/>
                <a:tabLst/>
                <a:defRPr sz="1400" i="1">
                  <a:latin typeface="Segoe UI"/>
                  <a:ea typeface="Segoe UI"/>
                  <a:cs typeface="Segoe UI"/>
                  <a:sym typeface="Segoe UI"/>
                </a:defRPr>
              </a:pPr>
              <a:r>
                <a:rPr kumimoji="0" sz="1400" b="0" u="none" strike="noStrike" kern="0" cap="none" spc="0" normalizeH="0" baseline="0" noProof="0" dirty="0">
                  <a:ln>
                    <a:noFill/>
                  </a:ln>
                  <a:solidFill>
                    <a:srgbClr val="000000"/>
                  </a:solidFill>
                  <a:effectLst/>
                  <a:uLnTx/>
                  <a:uFillTx/>
                  <a:latin typeface="Segoe UI"/>
                  <a:cs typeface="Segoe UI"/>
                  <a:sym typeface="Segoe UI"/>
                </a:rPr>
                <a:t>Law enforcement</a:t>
              </a:r>
            </a:p>
            <a:p>
              <a:pPr marL="0" marR="0" lvl="0" indent="0" algn="l" defTabSz="1219168" rtl="0" eaLnBrk="1" fontAlgn="auto" latinLnBrk="0" hangingPunct="0">
                <a:lnSpc>
                  <a:spcPct val="100000"/>
                </a:lnSpc>
                <a:spcBef>
                  <a:spcPts val="400"/>
                </a:spcBef>
                <a:spcAft>
                  <a:spcPts val="0"/>
                </a:spcAft>
                <a:buClrTx/>
                <a:buSzTx/>
                <a:buFontTx/>
                <a:buNone/>
                <a:tabLst/>
                <a:defRPr sz="1400" b="1">
                  <a:latin typeface="Segoe UI"/>
                  <a:ea typeface="Segoe UI"/>
                  <a:cs typeface="Segoe UI"/>
                  <a:sym typeface="Segoe UI"/>
                </a:defRPr>
              </a:pPr>
              <a:r>
                <a:rPr kumimoji="0" sz="1400" b="1" u="none" strike="noStrike" kern="0" cap="none" spc="0" normalizeH="0" baseline="0" noProof="0" dirty="0">
                  <a:ln>
                    <a:noFill/>
                  </a:ln>
                  <a:solidFill>
                    <a:srgbClr val="000000"/>
                  </a:solidFill>
                  <a:effectLst/>
                  <a:uLnTx/>
                  <a:uFillTx/>
                  <a:latin typeface="Segoe UI"/>
                  <a:cs typeface="Segoe UI"/>
                  <a:sym typeface="Segoe UI"/>
                </a:rPr>
                <a:t>Mission:</a:t>
              </a:r>
              <a:endParaRPr kumimoji="0" sz="1400" b="1"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1219168" rtl="0" eaLnBrk="1" fontAlgn="auto" latinLnBrk="0" hangingPunct="0">
                <a:lnSpc>
                  <a:spcPct val="100000"/>
                </a:lnSpc>
                <a:spcBef>
                  <a:spcPts val="400"/>
                </a:spcBef>
                <a:spcAft>
                  <a:spcPts val="0"/>
                </a:spcAft>
                <a:buClrTx/>
                <a:buSzTx/>
                <a:buFontTx/>
                <a:buNone/>
                <a:tabLst/>
                <a:defRPr sz="1400" i="1">
                  <a:latin typeface="Segoe UI"/>
                  <a:ea typeface="Segoe UI"/>
                  <a:cs typeface="Segoe UI"/>
                  <a:sym typeface="Segoe UI"/>
                </a:defRPr>
              </a:pPr>
              <a:r>
                <a:rPr kumimoji="0" sz="1400" b="0" u="none" strike="noStrike" kern="0" cap="none" spc="0" normalizeH="0" baseline="0" noProof="0" dirty="0">
                  <a:ln>
                    <a:noFill/>
                  </a:ln>
                  <a:solidFill>
                    <a:srgbClr val="000000"/>
                  </a:solidFill>
                  <a:effectLst/>
                  <a:uLnTx/>
                  <a:uFillTx/>
                  <a:latin typeface="Segoe UI"/>
                  <a:cs typeface="Segoe UI"/>
                  <a:sym typeface="Segoe UI"/>
                </a:rPr>
                <a:t>We strive to foster the transformation of our community’s men and women into public servants who portray the professionalism and work ethic needed to be successful members of society.</a:t>
              </a:r>
            </a:p>
          </p:txBody>
        </p:sp>
      </p:grpSp>
      <p:grpSp>
        <p:nvGrpSpPr>
          <p:cNvPr id="348" name="Rectangle: Rounded Corners 13"/>
          <p:cNvGrpSpPr/>
          <p:nvPr/>
        </p:nvGrpSpPr>
        <p:grpSpPr>
          <a:xfrm>
            <a:off x="285864" y="4203186"/>
            <a:ext cx="3861309" cy="2069235"/>
            <a:chOff x="0" y="0"/>
            <a:chExt cx="3861307" cy="2069233"/>
          </a:xfrm>
        </p:grpSpPr>
        <p:sp>
          <p:nvSpPr>
            <p:cNvPr id="346" name="Rounded Rectangle"/>
            <p:cNvSpPr/>
            <p:nvPr/>
          </p:nvSpPr>
          <p:spPr>
            <a:xfrm>
              <a:off x="0" y="0"/>
              <a:ext cx="3861307" cy="2069233"/>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a:latin typeface="Open Sans"/>
                  <a:ea typeface="Open Sans"/>
                  <a:cs typeface="Open Sans"/>
                  <a:sym typeface="Open Sans"/>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347" name="Who it Serves…"/>
            <p:cNvSpPr txBox="1"/>
            <p:nvPr/>
          </p:nvSpPr>
          <p:spPr>
            <a:xfrm>
              <a:off x="61238" y="61237"/>
              <a:ext cx="3738830" cy="17344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i="0" u="none" strike="noStrike" kern="0" cap="none" spc="0" normalizeH="0" baseline="0" noProof="0" dirty="0">
                  <a:ln>
                    <a:noFill/>
                  </a:ln>
                  <a:solidFill>
                    <a:srgbClr val="000000"/>
                  </a:solidFill>
                  <a:effectLst/>
                  <a:uLnTx/>
                  <a:uFillTx/>
                  <a:latin typeface="Segoe UI"/>
                  <a:cs typeface="Segoe UI"/>
                  <a:sym typeface="Segoe UI"/>
                </a:rPr>
                <a:t>Who it Serves</a:t>
              </a:r>
              <a:endParaRPr kumimoji="0" sz="16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400" i="1">
                  <a:latin typeface="Open Sans"/>
                  <a:ea typeface="Open Sans"/>
                  <a:cs typeface="Open Sans"/>
                  <a:sym typeface="Open Sans"/>
                </a:defRPr>
              </a:pPr>
              <a:r>
                <a:rPr kumimoji="0" sz="1400" b="0" u="none" strike="noStrike" kern="0" cap="none" spc="0" normalizeH="0" baseline="0" noProof="0" dirty="0">
                  <a:ln>
                    <a:noFill/>
                  </a:ln>
                  <a:solidFill>
                    <a:srgbClr val="000000"/>
                  </a:solidFill>
                  <a:effectLst/>
                  <a:uLnTx/>
                  <a:uFillTx/>
                  <a:latin typeface="Open Sans"/>
                  <a:ea typeface="Open Sans"/>
                  <a:cs typeface="Open Sans"/>
                  <a:sym typeface="Open Sans"/>
                </a:rPr>
                <a:t>Emergency services in Martinsville, Danville, Chatham, Henry County, Pittsylvania, Gretna. Va Sheriff’s Association and Va Chiefs of Police</a:t>
              </a:r>
            </a:p>
            <a:p>
              <a:pPr marL="0" marR="0" lvl="0" indent="0" algn="l" defTabSz="685800" rtl="0" eaLnBrk="1" fontAlgn="auto" latinLnBrk="0" hangingPunct="0">
                <a:lnSpc>
                  <a:spcPct val="105999"/>
                </a:lnSpc>
                <a:spcBef>
                  <a:spcPts val="0"/>
                </a:spcBef>
                <a:spcAft>
                  <a:spcPts val="0"/>
                </a:spcAft>
                <a:buClrTx/>
                <a:buSzTx/>
                <a:buFontTx/>
                <a:buNone/>
                <a:tabLst/>
                <a:defRPr sz="1400" i="1">
                  <a:latin typeface="Segoe UI"/>
                  <a:ea typeface="Segoe UI"/>
                  <a:cs typeface="Segoe UI"/>
                  <a:sym typeface="Segoe UI"/>
                </a:defRPr>
              </a:pPr>
              <a:endParaRPr kumimoji="0" sz="1400" b="0"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685800" rtl="0" eaLnBrk="1" fontAlgn="auto" latinLnBrk="0" hangingPunct="0">
                <a:lnSpc>
                  <a:spcPct val="105999"/>
                </a:lnSpc>
                <a:spcBef>
                  <a:spcPts val="0"/>
                </a:spcBef>
                <a:spcAft>
                  <a:spcPts val="0"/>
                </a:spcAft>
                <a:buClrTx/>
                <a:buSzTx/>
                <a:buFontTx/>
                <a:buNone/>
                <a:tabLst/>
                <a:defRPr sz="1400" b="1">
                  <a:latin typeface="Segoe UI"/>
                  <a:ea typeface="Segoe UI"/>
                  <a:cs typeface="Segoe UI"/>
                  <a:sym typeface="Segoe UI"/>
                </a:defRPr>
              </a:pPr>
              <a:r>
                <a:rPr kumimoji="0" sz="1400" b="1" u="none" strike="noStrike" kern="0" cap="none" spc="0" normalizeH="0" baseline="0" noProof="0" dirty="0">
                  <a:ln>
                    <a:noFill/>
                  </a:ln>
                  <a:solidFill>
                    <a:srgbClr val="000000"/>
                  </a:solidFill>
                  <a:effectLst/>
                  <a:uLnTx/>
                  <a:uFillTx/>
                  <a:latin typeface="Segoe UI"/>
                  <a:cs typeface="Segoe UI"/>
                  <a:sym typeface="Segoe UI"/>
                </a:rPr>
                <a:t>Eligibility Requirements:</a:t>
              </a:r>
              <a:endParaRPr kumimoji="0" sz="1400" b="1"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300" i="1">
                  <a:latin typeface="Segoe UI"/>
                  <a:ea typeface="Segoe UI"/>
                  <a:cs typeface="Segoe UI"/>
                  <a:sym typeface="Segoe UI"/>
                </a:defRPr>
              </a:pPr>
              <a:r>
                <a:rPr kumimoji="0" sz="1300" b="0" u="none" strike="noStrike" kern="0" cap="none" spc="0" normalizeH="0" baseline="0" noProof="0" dirty="0">
                  <a:ln>
                    <a:noFill/>
                  </a:ln>
                  <a:solidFill>
                    <a:srgbClr val="000000"/>
                  </a:solidFill>
                  <a:effectLst/>
                  <a:uLnTx/>
                  <a:uFillTx/>
                  <a:latin typeface="Segoe UI"/>
                  <a:cs typeface="Segoe UI"/>
                  <a:sym typeface="Segoe UI"/>
                </a:rPr>
                <a:t>Employment by a criminal justice agency.</a:t>
              </a:r>
            </a:p>
          </p:txBody>
        </p:sp>
      </p:grpSp>
      <p:grpSp>
        <p:nvGrpSpPr>
          <p:cNvPr id="351" name="Rectangle: Rounded Corners 18"/>
          <p:cNvGrpSpPr/>
          <p:nvPr/>
        </p:nvGrpSpPr>
        <p:grpSpPr>
          <a:xfrm>
            <a:off x="4526936" y="4208174"/>
            <a:ext cx="3861308" cy="2069234"/>
            <a:chOff x="0" y="0"/>
            <a:chExt cx="3861306" cy="2069232"/>
          </a:xfrm>
        </p:grpSpPr>
        <p:sp>
          <p:nvSpPr>
            <p:cNvPr id="349" name="Rounded Rectangle"/>
            <p:cNvSpPr/>
            <p:nvPr/>
          </p:nvSpPr>
          <p:spPr>
            <a:xfrm>
              <a:off x="0" y="0"/>
              <a:ext cx="3861308" cy="2069234"/>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a:latin typeface="Open Sans"/>
                  <a:ea typeface="Open Sans"/>
                  <a:cs typeface="Open Sans"/>
                  <a:sym typeface="Open Sans"/>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350" name="How it Achieves Results…"/>
            <p:cNvSpPr txBox="1"/>
            <p:nvPr/>
          </p:nvSpPr>
          <p:spPr>
            <a:xfrm>
              <a:off x="61238" y="61238"/>
              <a:ext cx="3738831" cy="17492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i="0" u="none" strike="noStrike" kern="0" cap="none" spc="0" normalizeH="0" baseline="0" noProof="0" dirty="0">
                  <a:ln>
                    <a:noFill/>
                  </a:ln>
                  <a:solidFill>
                    <a:srgbClr val="000000"/>
                  </a:solidFill>
                  <a:effectLst/>
                  <a:uLnTx/>
                  <a:uFillTx/>
                  <a:latin typeface="Segoe UI"/>
                  <a:cs typeface="Segoe UI"/>
                  <a:sym typeface="Segoe UI"/>
                </a:rPr>
                <a:t>How it Achieves Results</a:t>
              </a:r>
              <a:endParaRPr kumimoji="0" sz="16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400" i="1">
                  <a:latin typeface="Segoe UI"/>
                  <a:ea typeface="Segoe UI"/>
                  <a:cs typeface="Segoe UI"/>
                  <a:sym typeface="Segoe UI"/>
                </a:defRPr>
              </a:pPr>
              <a:r>
                <a:rPr kumimoji="0" sz="1400" b="0" u="none" strike="noStrike" kern="0" cap="none" spc="0" normalizeH="0" baseline="0" noProof="0" dirty="0">
                  <a:ln>
                    <a:noFill/>
                  </a:ln>
                  <a:solidFill>
                    <a:srgbClr val="000000"/>
                  </a:solidFill>
                  <a:effectLst/>
                  <a:uLnTx/>
                  <a:uFillTx/>
                  <a:latin typeface="Segoe UI"/>
                  <a:cs typeface="Segoe UI"/>
                  <a:sym typeface="Segoe UI"/>
                </a:rPr>
                <a:t>By partnering with NCI, the Piedmont Regional Criminal Justice Academy is equipped with cutting-edge resources and professional expertise, enabling the efficient and technologically advanced training of public servants.</a:t>
              </a:r>
            </a:p>
          </p:txBody>
        </p:sp>
      </p:grpSp>
      <p:sp>
        <p:nvSpPr>
          <p:cNvPr id="352" name="TextBox 19"/>
          <p:cNvSpPr txBox="1"/>
          <p:nvPr/>
        </p:nvSpPr>
        <p:spPr>
          <a:xfrm>
            <a:off x="5537370" y="1569293"/>
            <a:ext cx="2184557" cy="332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600" b="1">
                <a:latin typeface="Segoe UI"/>
                <a:ea typeface="Segoe UI"/>
                <a:cs typeface="Segoe UI"/>
                <a:sym typeface="Segoe U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000000"/>
                </a:solidFill>
                <a:effectLst/>
                <a:uLnTx/>
                <a:uFillTx/>
                <a:latin typeface="Segoe UI"/>
                <a:cs typeface="Segoe UI"/>
                <a:sym typeface="Segoe UI"/>
              </a:rPr>
              <a:t>Where it Operates</a:t>
            </a:r>
          </a:p>
        </p:txBody>
      </p:sp>
      <p:grpSp>
        <p:nvGrpSpPr>
          <p:cNvPr id="355" name="Rectangle: Rounded Corners 28"/>
          <p:cNvGrpSpPr/>
          <p:nvPr/>
        </p:nvGrpSpPr>
        <p:grpSpPr>
          <a:xfrm>
            <a:off x="8782146" y="1506325"/>
            <a:ext cx="3236979" cy="4766093"/>
            <a:chOff x="0" y="0"/>
            <a:chExt cx="3236977" cy="4766092"/>
          </a:xfrm>
        </p:grpSpPr>
        <p:sp>
          <p:nvSpPr>
            <p:cNvPr id="353" name="Rounded Rectangle"/>
            <p:cNvSpPr/>
            <p:nvPr/>
          </p:nvSpPr>
          <p:spPr>
            <a:xfrm>
              <a:off x="0" y="0"/>
              <a:ext cx="3236978" cy="4766093"/>
            </a:xfrm>
            <a:prstGeom prst="roundRect">
              <a:avLst>
                <a:gd name="adj" fmla="val 7747"/>
              </a:avLst>
            </a:prstGeom>
            <a:solidFill>
              <a:srgbClr val="F2F2F2"/>
            </a:solidFill>
            <a:ln w="12700" cap="flat">
              <a:noFill/>
              <a:miter lim="4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latin typeface="Segoe UI"/>
                  <a:ea typeface="Segoe UI"/>
                  <a:cs typeface="Segoe UI"/>
                  <a:sym typeface="Segoe UI"/>
                </a:defRPr>
              </a:pPr>
              <a:endParaRPr kumimoji="0" sz="1600" b="0" i="0" u="none" strike="noStrike" kern="0" cap="none" spc="0" normalizeH="0" baseline="0" noProof="0">
                <a:ln>
                  <a:noFill/>
                </a:ln>
                <a:solidFill>
                  <a:srgbClr val="000000"/>
                </a:solidFill>
                <a:effectLst/>
                <a:uLnTx/>
                <a:uFillTx/>
                <a:latin typeface="Segoe UI"/>
                <a:cs typeface="Segoe UI"/>
                <a:sym typeface="Segoe UI"/>
              </a:endParaRPr>
            </a:p>
          </p:txBody>
        </p:sp>
        <p:sp>
          <p:nvSpPr>
            <p:cNvPr id="354" name="Why it Matters…"/>
            <p:cNvSpPr/>
            <p:nvPr/>
          </p:nvSpPr>
          <p:spPr>
            <a:xfrm>
              <a:off x="73448" y="73447"/>
              <a:ext cx="309008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i="0" u="none" strike="noStrike" kern="0" cap="none" spc="0" normalizeH="0" baseline="0" noProof="0" dirty="0">
                  <a:ln>
                    <a:noFill/>
                  </a:ln>
                  <a:solidFill>
                    <a:srgbClr val="000000"/>
                  </a:solidFill>
                  <a:effectLst/>
                  <a:uLnTx/>
                  <a:uFillTx/>
                  <a:latin typeface="Segoe UI"/>
                  <a:cs typeface="Segoe UI"/>
                  <a:sym typeface="Segoe UI"/>
                </a:rPr>
                <a:t>Why it Matters</a:t>
              </a:r>
              <a:endParaRPr kumimoji="0" sz="16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0">
                <a:lnSpc>
                  <a:spcPct val="100000"/>
                </a:lnSpc>
                <a:spcBef>
                  <a:spcPts val="0"/>
                </a:spcBef>
                <a:spcAft>
                  <a:spcPts val="0"/>
                </a:spcAft>
                <a:buClrTx/>
                <a:buSzTx/>
                <a:buFontTx/>
                <a:buNone/>
                <a:tabLst/>
                <a:defRPr sz="1400" i="1">
                  <a:latin typeface="Segoe UI"/>
                  <a:ea typeface="Segoe UI"/>
                  <a:cs typeface="Segoe UI"/>
                  <a:sym typeface="Segoe UI"/>
                </a:defRPr>
              </a:pPr>
              <a:r>
                <a:rPr kumimoji="0" sz="1400" b="0" i="1" u="none" strike="noStrike" kern="0" cap="none" spc="0" normalizeH="0" baseline="0" noProof="0" dirty="0">
                  <a:ln>
                    <a:noFill/>
                  </a:ln>
                  <a:solidFill>
                    <a:srgbClr val="000000"/>
                  </a:solidFill>
                  <a:effectLst/>
                  <a:uLnTx/>
                  <a:uFillTx/>
                  <a:latin typeface="Segoe UI"/>
                  <a:cs typeface="Segoe UI"/>
                  <a:sym typeface="Segoe UI"/>
                </a:rPr>
                <a:t>This program is the result of a partnership between Piedmont Criminal Justice Training Academy. PCJTA offers recruit based training in law enforcement, jailor, courtroom security/civil process, and dispatch.  The Piedmont Criminal Justice Training Academy is a certified academy serving thirteen (13) criminal justice agencies, totaling around 853 personnel consisting of police, deputies, and dispatchers. The academy is governed by a Board of Directors composed of Chief's, Sheriff's, and Emergency Services Directors of the agencies we serve.</a:t>
              </a:r>
            </a:p>
          </p:txBody>
        </p:sp>
      </p:grpSp>
      <p:sp>
        <p:nvSpPr>
          <p:cNvPr id="356" name="Text Placeholder 5"/>
          <p:cNvSpPr txBox="1"/>
          <p:nvPr/>
        </p:nvSpPr>
        <p:spPr>
          <a:xfrm>
            <a:off x="2677729" y="6574911"/>
            <a:ext cx="6836541" cy="44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0" algn="l" defTabSz="914400" rtl="0" eaLnBrk="1" fontAlgn="auto" latinLnBrk="0" hangingPunct="0">
              <a:lnSpc>
                <a:spcPct val="85000"/>
              </a:lnSpc>
              <a:spcBef>
                <a:spcPts val="500"/>
              </a:spcBef>
              <a:spcAft>
                <a:spcPts val="0"/>
              </a:spcAft>
              <a:buClrTx/>
              <a:buSzTx/>
              <a:buFontTx/>
              <a:buNone/>
              <a:tabLst/>
              <a:defRPr sz="1600" b="1" spc="-30">
                <a:latin typeface="Segoe UI"/>
                <a:ea typeface="Segoe UI"/>
                <a:cs typeface="Segoe UI"/>
                <a:sym typeface="Segoe UI"/>
              </a:defRPr>
            </a:pPr>
            <a:r>
              <a:rPr kumimoji="0" sz="1600" b="1" i="0" u="none" strike="noStrike" kern="0" cap="none" spc="-30" normalizeH="0" baseline="0" noProof="0">
                <a:ln>
                  <a:noFill/>
                </a:ln>
                <a:solidFill>
                  <a:srgbClr val="000000"/>
                </a:solidFill>
                <a:effectLst/>
                <a:uLnTx/>
                <a:uFillTx/>
                <a:latin typeface="Segoe UI"/>
                <a:cs typeface="Segoe UI"/>
                <a:sym typeface="Segoe UI"/>
              </a:rPr>
              <a:t>Learn more about the program here: </a:t>
            </a:r>
            <a:r>
              <a:rPr kumimoji="0" sz="1600" b="0" i="0" u="none" strike="noStrike" kern="0" cap="none" spc="-30" normalizeH="0" baseline="0" noProof="0">
                <a:ln>
                  <a:noFill/>
                </a:ln>
                <a:solidFill>
                  <a:srgbClr val="000000"/>
                </a:solidFill>
                <a:effectLst/>
                <a:uLnTx/>
                <a:uFillTx/>
                <a:latin typeface="Segoe UI"/>
                <a:cs typeface="Segoe UI"/>
                <a:sym typeface="Segoe UI"/>
              </a:rPr>
              <a:t>&lt;</a:t>
            </a:r>
            <a:r>
              <a:rPr kumimoji="0" sz="1600" b="0" i="1" u="none" strike="noStrike" kern="0" cap="none" spc="-30" normalizeH="0" baseline="0" noProof="0">
                <a:ln>
                  <a:noFill/>
                </a:ln>
                <a:solidFill>
                  <a:srgbClr val="00B0F0"/>
                </a:solidFill>
                <a:effectLst/>
                <a:uLnTx/>
                <a:uFillTx/>
                <a:latin typeface="Segoe UI"/>
                <a:cs typeface="Segoe UI"/>
                <a:sym typeface="Segoe UI"/>
              </a:rPr>
              <a:t>https://www.prcjta.org/link</a:t>
            </a:r>
            <a:r>
              <a:rPr kumimoji="0" sz="1600" b="0" i="0" u="none" strike="noStrike" kern="0" cap="none" spc="-30" normalizeH="0" baseline="0" noProof="0">
                <a:ln>
                  <a:noFill/>
                </a:ln>
                <a:solidFill>
                  <a:srgbClr val="000000"/>
                </a:solidFill>
                <a:effectLst/>
                <a:uLnTx/>
                <a:uFillTx/>
                <a:latin typeface="Segoe UI"/>
                <a:cs typeface="Segoe UI"/>
                <a:sym typeface="Segoe UI"/>
              </a:rPr>
              <a:t>&gt;</a:t>
            </a:r>
          </a:p>
        </p:txBody>
      </p:sp>
      <p:pic>
        <p:nvPicPr>
          <p:cNvPr id="357" name="Picture 4" descr="Picture 4"/>
          <p:cNvPicPr>
            <a:picLocks noChangeAspect="1"/>
          </p:cNvPicPr>
          <p:nvPr/>
        </p:nvPicPr>
        <p:blipFill>
          <a:blip r:embed="rId2">
            <a:alphaModFix amt="70000"/>
          </a:blip>
          <a:stretch>
            <a:fillRect/>
          </a:stretch>
        </p:blipFill>
        <p:spPr>
          <a:xfrm>
            <a:off x="4539636" y="2427159"/>
            <a:ext cx="3974132" cy="1529381"/>
          </a:xfrm>
          <a:prstGeom prst="rect">
            <a:avLst/>
          </a:prstGeom>
          <a:ln w="12700">
            <a:miter lim="400000"/>
          </a:ln>
        </p:spPr>
      </p:pic>
      <p:sp>
        <p:nvSpPr>
          <p:cNvPr id="358" name="TextBox 6"/>
          <p:cNvSpPr txBox="1"/>
          <p:nvPr/>
        </p:nvSpPr>
        <p:spPr>
          <a:xfrm>
            <a:off x="4865613" y="1909211"/>
            <a:ext cx="3445270"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i="1">
                <a:latin typeface="Segoe UI"/>
                <a:ea typeface="Segoe UI"/>
                <a:cs typeface="Segoe UI"/>
                <a:sym typeface="Segoe U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400" b="0" i="1" u="none" strike="noStrike" kern="0" cap="none" spc="0" normalizeH="0" baseline="0" noProof="0">
                <a:ln>
                  <a:noFill/>
                </a:ln>
                <a:solidFill>
                  <a:srgbClr val="000000"/>
                </a:solidFill>
                <a:effectLst/>
                <a:uLnTx/>
                <a:uFillTx/>
                <a:latin typeface="Segoe UI"/>
                <a:cs typeface="Segoe UI"/>
                <a:sym typeface="Segoe UI"/>
              </a:rPr>
              <a:t>Martinsville, VA</a:t>
            </a:r>
          </a:p>
        </p:txBody>
      </p:sp>
      <p:sp>
        <p:nvSpPr>
          <p:cNvPr id="359" name="Oval 1"/>
          <p:cNvSpPr/>
          <p:nvPr/>
        </p:nvSpPr>
        <p:spPr>
          <a:xfrm>
            <a:off x="6303145" y="3808519"/>
            <a:ext cx="91443" cy="91443"/>
          </a:xfrm>
          <a:prstGeom prst="ellipse">
            <a:avLst/>
          </a:prstGeom>
          <a:solidFill>
            <a:srgbClr val="92D050"/>
          </a:solidFill>
          <a:ln w="12700">
            <a:solidFill>
              <a:srgbClr val="00163F"/>
            </a:solidFill>
            <a:miter/>
          </a:ln>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a:ln>
                  <a:noFill/>
                </a:ln>
                <a:solidFill>
                  <a:prstClr val="black"/>
                </a:solidFill>
                <a:effectLst/>
                <a:uLnTx/>
                <a:uFillTx/>
                <a:latin typeface="Segoe UI"/>
                <a:ea typeface="+mn-ea"/>
                <a:cs typeface="+mn-cs"/>
              </a:rPr>
              <a:t>Telly Tucker, President and Dana </a:t>
            </a:r>
            <a:r>
              <a:rPr kumimoji="0" lang="en-US" sz="1400" b="0" i="1" u="none" strike="noStrike" kern="1200" cap="none" spc="0" normalizeH="0" baseline="0" noProof="0" err="1">
                <a:ln>
                  <a:noFill/>
                </a:ln>
                <a:solidFill>
                  <a:prstClr val="black"/>
                </a:solidFill>
                <a:effectLst/>
                <a:uLnTx/>
                <a:uFillTx/>
                <a:latin typeface="Segoe UI"/>
                <a:ea typeface="+mn-ea"/>
                <a:cs typeface="+mn-cs"/>
              </a:rPr>
              <a:t>Silicki</a:t>
            </a:r>
            <a:r>
              <a:rPr kumimoji="0" lang="en-US" sz="1400" b="0" i="1" u="none" strike="noStrike" kern="1200" cap="none" spc="0" normalizeH="0" baseline="0" noProof="0">
                <a:ln>
                  <a:noFill/>
                </a:ln>
                <a:solidFill>
                  <a:prstClr val="black"/>
                </a:solidFill>
                <a:effectLst/>
                <a:uLnTx/>
                <a:uFillTx/>
                <a:latin typeface="Segoe UI"/>
                <a:ea typeface="+mn-ea"/>
                <a:cs typeface="+mn-cs"/>
              </a:rPr>
              <a:t>, Advanced Learning Program Manager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97749" y="282842"/>
            <a:ext cx="10659898"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Dan River Year AmeriCorps| the Institute for Advanced Learning &amp; Research</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Dan River Year AmeriCorps members provide STEM and literacy tutoring and social emotional activities in-school and afterschool.  </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Segoe UI"/>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Help prepare students for middle school by improving their literacy, math, and/or STEM skills, increase social-emotional learning.</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Students in 4th grade – 8th grade receive tutoring and mentoring from AmeriCorps members.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endParaRPr kumimoji="0" lang="en-US" sz="1400" b="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Members must be at least 17 years of age, be a U.S. citizen or lawful permanent resident alien, and have a high school diploma or GED</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Through partnerships through local elementary schools and out-of-school time providers, students receive STEM and literacy tutoring and mentoring during class and/or out-of-school time.</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Open Sans"/>
                <a:cs typeface="Segoe UI"/>
              </a:rPr>
              <a:t>Students who fall behind early in education face a greater challenge closing the learning gap as they progress in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a:ea typeface="Open Sans"/>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Open Sans"/>
                <a:cs typeface="Segoe UI"/>
              </a:rPr>
              <a:t>It is clear that the Dan River Region in Southern Virginia can benefit from educational services that address social emotional learning, evidenced by school-level deficiencies and exacerbated by the COVID-19 pandemic.  The Dan River Region has a lower high-school graduation rate as compared to the state.  If more students are performing at grade level with strengthened social emotional skills, the anticipated longer-term outcomes are that they will be more likely to graduate high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6836540" cy="28450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a:cs typeface="Open Sans"/>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mn-lt"/>
                <a:cs typeface="Segoe UI"/>
                <a:hlinkClick r:id="rId3"/>
              </a:rPr>
              <a:t>https://www.ialr.org/americorps/</a:t>
            </a:r>
            <a:r>
              <a:rPr kumimoji="0" lang="en-US" sz="1600" b="0" i="0" u="none" strike="noStrike" kern="1200" cap="none" spc="-30" normalizeH="0" baseline="0" noProof="0">
                <a:ln>
                  <a:noFill/>
                </a:ln>
                <a:solidFill>
                  <a:srgbClr val="000000"/>
                </a:solidFill>
                <a:effectLst/>
                <a:uLnTx/>
                <a:uFillTx/>
                <a:latin typeface="Segoe UI"/>
                <a:ea typeface="+mn-lt"/>
                <a:cs typeface="Segoe UI"/>
              </a:rPr>
              <a:t> </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Segoe UI"/>
              </a:rPr>
              <a:t>Danville, Pittsylvania, Martinsville</a:t>
            </a:r>
          </a:p>
        </p:txBody>
      </p:sp>
      <p:sp>
        <p:nvSpPr>
          <p:cNvPr id="3" name="Flowchart: Connector 2">
            <a:extLst>
              <a:ext uri="{FF2B5EF4-FFF2-40B4-BE49-F238E27FC236}">
                <a16:creationId xmlns:a16="http://schemas.microsoft.com/office/drawing/2014/main" id="{FDE638C0-23BC-1B6E-AD02-B47904AB2493}"/>
              </a:ext>
            </a:extLst>
          </p:cNvPr>
          <p:cNvSpPr/>
          <p:nvPr/>
        </p:nvSpPr>
        <p:spPr>
          <a:xfrm>
            <a:off x="6466834" y="3726728"/>
            <a:ext cx="140687" cy="140688"/>
          </a:xfrm>
          <a:prstGeom prst="flowChartConnector">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21842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8F81D-59D3-8E1F-7EE2-DB19171A81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7B9281-0C53-589F-23E9-64006518A8E1}"/>
              </a:ext>
            </a:extLst>
          </p:cNvPr>
          <p:cNvSpPr txBox="1">
            <a:spLocks/>
          </p:cNvSpPr>
          <p:nvPr/>
        </p:nvSpPr>
        <p:spPr>
          <a:xfrm>
            <a:off x="367181" y="57300"/>
            <a:ext cx="10515600" cy="46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spc="100" baseline="0">
                <a:solidFill>
                  <a:schemeClr val="tx1"/>
                </a:solidFill>
                <a:latin typeface="Franklin Gothic Demi" panose="020B0703020102020204"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100" normalizeH="0" baseline="0" noProof="0">
                <a:ln>
                  <a:noFill/>
                </a:ln>
                <a:solidFill>
                  <a:sysClr val="window" lastClr="FFFFFF"/>
                </a:solidFill>
                <a:effectLst/>
                <a:uLnTx/>
                <a:uFillTx/>
                <a:latin typeface="Franklin Gothic Demi" panose="020B0703020102020204" pitchFamily="34" charset="0"/>
                <a:ea typeface="+mj-ea"/>
                <a:cs typeface="Segoe UI" panose="020B0502040204020203" pitchFamily="34" charset="0"/>
              </a:rPr>
              <a:t>Navigating this Document</a:t>
            </a:r>
          </a:p>
        </p:txBody>
      </p:sp>
      <p:sp>
        <p:nvSpPr>
          <p:cNvPr id="36" name="Rectangle 3">
            <a:extLst>
              <a:ext uri="{FF2B5EF4-FFF2-40B4-BE49-F238E27FC236}">
                <a16:creationId xmlns:a16="http://schemas.microsoft.com/office/drawing/2014/main" id="{C8798BA7-BEFC-71D9-809F-ED83620F87C2}"/>
              </a:ext>
            </a:extLst>
          </p:cNvPr>
          <p:cNvSpPr>
            <a:spLocks/>
          </p:cNvSpPr>
          <p:nvPr/>
        </p:nvSpPr>
        <p:spPr bwMode="auto">
          <a:xfrm>
            <a:off x="10017727" y="1714313"/>
            <a:ext cx="1884069" cy="763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rPr>
              <a:t>By primary </a:t>
            </a:r>
            <a:r>
              <a:rPr kumimoji="0" lang="en-US" sz="1600" b="1"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rPr>
              <a:t>type of service</a:t>
            </a:r>
            <a:r>
              <a:rPr kumimoji="0" lang="en-US" sz="1600" b="0"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rPr>
              <a:t> provided – </a:t>
            </a:r>
            <a:r>
              <a:rPr kumimoji="0" lang="en-US" sz="1600" b="1"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hlinkClick r:id="rId3" action="ppaction://hlinksldjump"/>
              </a:rPr>
              <a:t>Click Here!</a:t>
            </a:r>
            <a:endParaRPr kumimoji="0" lang="en-US" sz="1600" b="1"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endParaRPr>
          </a:p>
        </p:txBody>
      </p:sp>
      <p:sp>
        <p:nvSpPr>
          <p:cNvPr id="3" name="TextBox 2">
            <a:extLst>
              <a:ext uri="{FF2B5EF4-FFF2-40B4-BE49-F238E27FC236}">
                <a16:creationId xmlns:a16="http://schemas.microsoft.com/office/drawing/2014/main" id="{BDE47173-0B3A-2175-FB4F-C8126577359D}"/>
              </a:ext>
            </a:extLst>
          </p:cNvPr>
          <p:cNvSpPr txBox="1"/>
          <p:nvPr/>
        </p:nvSpPr>
        <p:spPr>
          <a:xfrm>
            <a:off x="1355617" y="5751007"/>
            <a:ext cx="608869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9F2A42"/>
                </a:solidFill>
                <a:effectLst/>
                <a:uLnTx/>
                <a:uFillTx/>
                <a:latin typeface="Segoe UI"/>
                <a:ea typeface="+mn-ea"/>
                <a:cs typeface="+mn-cs"/>
              </a:rPr>
              <a:t>CAPACITY BUILDING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Improving the Commonwealth's capability to produce, perform, or deploy workforce development programs and services supporting individuals and businesses.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a:ln>
                  <a:noFill/>
                </a:ln>
                <a:solidFill>
                  <a:srgbClr val="000000"/>
                </a:solidFill>
                <a:effectLst/>
                <a:uLnTx/>
                <a:uFillTx/>
                <a:latin typeface="Segoe UI"/>
                <a:ea typeface="+mn-ea"/>
                <a:cs typeface="+mn-cs"/>
              </a:rPr>
              <a:t>EXAMPLE: Growth and Opportunity Fund (GO Virginia, DHCD)</a:t>
            </a:r>
            <a:endParaRPr kumimoji="0" lang="en-US" sz="1200" b="0" i="1" u="none" strike="noStrike" kern="1200" cap="none" spc="0" normalizeH="0" baseline="0" noProof="0">
              <a:ln>
                <a:noFill/>
              </a:ln>
              <a:solidFill>
                <a:srgbClr val="9F2A42"/>
              </a:solidFill>
              <a:effectLst/>
              <a:uLnTx/>
              <a:uFillTx/>
              <a:latin typeface="Segoe UI"/>
              <a:ea typeface="+mn-ea"/>
              <a:cs typeface="+mn-cs"/>
            </a:endParaRPr>
          </a:p>
        </p:txBody>
      </p:sp>
      <p:sp>
        <p:nvSpPr>
          <p:cNvPr id="5" name="TextBox 4">
            <a:extLst>
              <a:ext uri="{FF2B5EF4-FFF2-40B4-BE49-F238E27FC236}">
                <a16:creationId xmlns:a16="http://schemas.microsoft.com/office/drawing/2014/main" id="{BE99530D-EDF8-9BC3-2E51-D4B9C39E476F}"/>
              </a:ext>
            </a:extLst>
          </p:cNvPr>
          <p:cNvSpPr txBox="1"/>
          <p:nvPr/>
        </p:nvSpPr>
        <p:spPr>
          <a:xfrm>
            <a:off x="1355618" y="2052898"/>
            <a:ext cx="596046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2A7050"/>
                </a:solidFill>
                <a:effectLst/>
                <a:uLnTx/>
                <a:uFillTx/>
                <a:latin typeface="Segoe UI"/>
                <a:ea typeface="+mn-ea"/>
                <a:cs typeface="+mn-cs"/>
              </a:rPr>
              <a:t>WORKFORCE EDUCATION &amp;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Offered by an education or training provider with the goal of providing quality education and/or training resulting in a credential </a:t>
            </a:r>
            <a:r>
              <a:rPr lang="en-US" sz="1200" dirty="0">
                <a:solidFill>
                  <a:prstClr val="black"/>
                </a:solidFill>
                <a:latin typeface="Segoe UI"/>
              </a:rPr>
              <a:t>leading to employment.</a:t>
            </a:r>
            <a:endParaRPr kumimoji="0" lang="en-US" sz="1200" b="0" i="0" u="none" strike="sngStrike" kern="1200" cap="none" spc="0" normalizeH="0" baseline="0" noProof="0" dirty="0">
              <a:ln>
                <a:noFill/>
              </a:ln>
              <a:solidFill>
                <a:prstClr val="black"/>
              </a:solidFill>
              <a:effectLst/>
              <a:uLnTx/>
              <a:uFillTx/>
              <a:latin typeface="Segoe U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EXAMPLE: Postsecondary Career and Technical Educations (PERKINS, VCCS)</a:t>
            </a:r>
          </a:p>
        </p:txBody>
      </p:sp>
      <p:sp>
        <p:nvSpPr>
          <p:cNvPr id="6" name="TextBox 5">
            <a:extLst>
              <a:ext uri="{FF2B5EF4-FFF2-40B4-BE49-F238E27FC236}">
                <a16:creationId xmlns:a16="http://schemas.microsoft.com/office/drawing/2014/main" id="{6E1CB471-CA06-7DC7-D2EB-8F41B5469722}"/>
              </a:ext>
            </a:extLst>
          </p:cNvPr>
          <p:cNvSpPr txBox="1"/>
          <p:nvPr/>
        </p:nvSpPr>
        <p:spPr>
          <a:xfrm>
            <a:off x="1355618" y="4396981"/>
            <a:ext cx="5960462"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EE7623"/>
                </a:solidFill>
                <a:effectLst/>
                <a:uLnTx/>
                <a:uFillTx/>
                <a:latin typeface="Segoe UI"/>
                <a:ea typeface="+mn-ea"/>
                <a:cs typeface="+mn-cs"/>
              </a:rPr>
              <a:t>SUPPORTIVE WORKFORCE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Focused on providing and coordinating additional services that assist individuals in attaining employment, including transportation, housing, and childcare, as well as support in locating job opportunities</a:t>
            </a:r>
            <a:r>
              <a:rPr lang="en-US" sz="1200" dirty="0">
                <a:solidFill>
                  <a:prstClr val="black"/>
                </a:solidFill>
                <a:latin typeface="Segoe UI"/>
              </a:rPr>
              <a:t> and </a:t>
            </a:r>
            <a:r>
              <a:rPr kumimoji="0" lang="en-US" sz="1200" b="0" i="0" u="none" strike="noStrike" kern="1200" cap="none" spc="0" normalizeH="0" baseline="0" noProof="0" dirty="0">
                <a:ln>
                  <a:noFill/>
                </a:ln>
                <a:solidFill>
                  <a:prstClr val="black"/>
                </a:solidFill>
                <a:effectLst/>
                <a:uLnTx/>
                <a:uFillTx/>
                <a:latin typeface="Segoe UI"/>
                <a:ea typeface="+mn-ea"/>
                <a:cs typeface="+mn-cs"/>
              </a:rPr>
              <a:t>identifying workforce education and training programs.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EXAMPLE: Refugee Support Services Program (DSS)</a:t>
            </a:r>
          </a:p>
        </p:txBody>
      </p:sp>
      <p:sp>
        <p:nvSpPr>
          <p:cNvPr id="7" name="TextBox 6">
            <a:extLst>
              <a:ext uri="{FF2B5EF4-FFF2-40B4-BE49-F238E27FC236}">
                <a16:creationId xmlns:a16="http://schemas.microsoft.com/office/drawing/2014/main" id="{F364F7BD-116F-D7D0-4BC8-253200F626A3}"/>
              </a:ext>
            </a:extLst>
          </p:cNvPr>
          <p:cNvSpPr txBox="1"/>
          <p:nvPr/>
        </p:nvSpPr>
        <p:spPr>
          <a:xfrm>
            <a:off x="1355618" y="3226410"/>
            <a:ext cx="579437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003595">
                    <a:lumMod val="75000"/>
                  </a:srgbClr>
                </a:solidFill>
                <a:effectLst/>
                <a:uLnTx/>
                <a:uFillTx/>
                <a:latin typeface="Segoe UI"/>
                <a:ea typeface="+mn-ea"/>
                <a:cs typeface="+mn-cs"/>
              </a:rPr>
              <a:t>BUSINESS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Tailored to the talent needs of targeted businesses and sectors, with the goal of filling open roles with qualified individuals that meet employers’ needs.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EXAMPLE: Virginia Job Investment Program (VEDP)</a:t>
            </a:r>
          </a:p>
        </p:txBody>
      </p:sp>
      <p:sp>
        <p:nvSpPr>
          <p:cNvPr id="2" name="Rectangle: Rounded Corners 1">
            <a:extLst>
              <a:ext uri="{FF2B5EF4-FFF2-40B4-BE49-F238E27FC236}">
                <a16:creationId xmlns:a16="http://schemas.microsoft.com/office/drawing/2014/main" id="{66B5FB5D-257A-5B77-6538-58AED62DBB76}"/>
              </a:ext>
            </a:extLst>
          </p:cNvPr>
          <p:cNvSpPr/>
          <p:nvPr/>
        </p:nvSpPr>
        <p:spPr>
          <a:xfrm>
            <a:off x="367181" y="2095104"/>
            <a:ext cx="970516" cy="4548456"/>
          </a:xfrm>
          <a:prstGeom prst="roundRect">
            <a:avLst>
              <a:gd name="adj" fmla="val 50000"/>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nvGrpSpPr>
          <p:cNvPr id="8" name="Group 7">
            <a:extLst>
              <a:ext uri="{FF2B5EF4-FFF2-40B4-BE49-F238E27FC236}">
                <a16:creationId xmlns:a16="http://schemas.microsoft.com/office/drawing/2014/main" id="{6D034703-DBC6-B726-E7E2-9A9967B04230}"/>
              </a:ext>
            </a:extLst>
          </p:cNvPr>
          <p:cNvGrpSpPr/>
          <p:nvPr/>
        </p:nvGrpSpPr>
        <p:grpSpPr>
          <a:xfrm>
            <a:off x="567382" y="3415381"/>
            <a:ext cx="603504" cy="606693"/>
            <a:chOff x="346719" y="2621470"/>
            <a:chExt cx="673690" cy="673690"/>
          </a:xfrm>
        </p:grpSpPr>
        <p:sp>
          <p:nvSpPr>
            <p:cNvPr id="9" name="Circle: Hollow 8">
              <a:extLst>
                <a:ext uri="{FF2B5EF4-FFF2-40B4-BE49-F238E27FC236}">
                  <a16:creationId xmlns:a16="http://schemas.microsoft.com/office/drawing/2014/main" id="{ECB2FE74-1B26-EB6A-55A9-51A6379D5E71}"/>
                </a:ext>
              </a:extLst>
            </p:cNvPr>
            <p:cNvSpPr/>
            <p:nvPr/>
          </p:nvSpPr>
          <p:spPr>
            <a:xfrm>
              <a:off x="346719" y="2621470"/>
              <a:ext cx="673690" cy="673690"/>
            </a:xfrm>
            <a:prstGeom prst="donut">
              <a:avLst>
                <a:gd name="adj" fmla="val 12997"/>
              </a:avLst>
            </a:prstGeom>
            <a:solidFill>
              <a:srgbClr val="00359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0" name="Graphic 9" descr="Briefcase with solid fill">
              <a:hlinkClick r:id="rId4" action="ppaction://hlinksldjump"/>
              <a:extLst>
                <a:ext uri="{FF2B5EF4-FFF2-40B4-BE49-F238E27FC236}">
                  <a16:creationId xmlns:a16="http://schemas.microsoft.com/office/drawing/2014/main" id="{A4DB776C-DC86-89D8-DC2C-C9198BCE0C4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6275" y="2748067"/>
              <a:ext cx="414579" cy="414579"/>
            </a:xfrm>
            <a:prstGeom prst="rect">
              <a:avLst/>
            </a:prstGeom>
          </p:spPr>
        </p:pic>
      </p:grpSp>
      <p:grpSp>
        <p:nvGrpSpPr>
          <p:cNvPr id="11" name="Group 10">
            <a:extLst>
              <a:ext uri="{FF2B5EF4-FFF2-40B4-BE49-F238E27FC236}">
                <a16:creationId xmlns:a16="http://schemas.microsoft.com/office/drawing/2014/main" id="{6D43BB3E-110F-018D-BBF8-35DD7262B759}"/>
              </a:ext>
            </a:extLst>
          </p:cNvPr>
          <p:cNvGrpSpPr/>
          <p:nvPr/>
        </p:nvGrpSpPr>
        <p:grpSpPr>
          <a:xfrm>
            <a:off x="567382" y="2219530"/>
            <a:ext cx="603504" cy="606693"/>
            <a:chOff x="346719" y="1429114"/>
            <a:chExt cx="673690" cy="673690"/>
          </a:xfrm>
        </p:grpSpPr>
        <p:sp>
          <p:nvSpPr>
            <p:cNvPr id="12" name="Circle: Hollow 11">
              <a:extLst>
                <a:ext uri="{FF2B5EF4-FFF2-40B4-BE49-F238E27FC236}">
                  <a16:creationId xmlns:a16="http://schemas.microsoft.com/office/drawing/2014/main" id="{2D25A079-F6DD-FE73-6686-1EB6FDDA0150}"/>
                </a:ext>
              </a:extLst>
            </p:cNvPr>
            <p:cNvSpPr/>
            <p:nvPr/>
          </p:nvSpPr>
          <p:spPr>
            <a:xfrm>
              <a:off x="346719" y="1429114"/>
              <a:ext cx="673690" cy="673690"/>
            </a:xfrm>
            <a:prstGeom prst="donut">
              <a:avLst>
                <a:gd name="adj" fmla="val 12997"/>
              </a:avLst>
            </a:prstGeom>
            <a:solidFill>
              <a:srgbClr val="2A7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3" name="Graphic 12" descr="Teacher with solid fill">
              <a:hlinkClick r:id="rId7" action="ppaction://hlinksldjump"/>
              <a:extLst>
                <a:ext uri="{FF2B5EF4-FFF2-40B4-BE49-F238E27FC236}">
                  <a16:creationId xmlns:a16="http://schemas.microsoft.com/office/drawing/2014/main" id="{7030F0B9-2111-63BB-1847-3D43F6200FE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75" y="1573974"/>
              <a:ext cx="414579" cy="414579"/>
            </a:xfrm>
            <a:prstGeom prst="rect">
              <a:avLst/>
            </a:prstGeom>
          </p:spPr>
        </p:pic>
      </p:grpSp>
      <p:grpSp>
        <p:nvGrpSpPr>
          <p:cNvPr id="14" name="Group 13">
            <a:extLst>
              <a:ext uri="{FF2B5EF4-FFF2-40B4-BE49-F238E27FC236}">
                <a16:creationId xmlns:a16="http://schemas.microsoft.com/office/drawing/2014/main" id="{CDAFCCC2-1A0D-3B24-2379-5AEDF8BD6CB5}"/>
              </a:ext>
            </a:extLst>
          </p:cNvPr>
          <p:cNvGrpSpPr/>
          <p:nvPr/>
        </p:nvGrpSpPr>
        <p:grpSpPr>
          <a:xfrm>
            <a:off x="567382" y="5807078"/>
            <a:ext cx="603504" cy="606692"/>
            <a:chOff x="1722098" y="4746693"/>
            <a:chExt cx="673690" cy="673690"/>
          </a:xfrm>
          <a:solidFill>
            <a:srgbClr val="9F2A42"/>
          </a:solidFill>
        </p:grpSpPr>
        <p:pic>
          <p:nvPicPr>
            <p:cNvPr id="15" name="Graphic 14" descr="Building Brick Wall with solid fill">
              <a:hlinkClick r:id="rId10" action="ppaction://hlinksldjump"/>
              <a:extLst>
                <a:ext uri="{FF2B5EF4-FFF2-40B4-BE49-F238E27FC236}">
                  <a16:creationId xmlns:a16="http://schemas.microsoft.com/office/drawing/2014/main" id="{C2E6B661-A0A2-BAFE-9728-D6279E003B5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44397" y="4848451"/>
              <a:ext cx="431026" cy="431026"/>
            </a:xfrm>
            <a:prstGeom prst="rect">
              <a:avLst/>
            </a:prstGeom>
          </p:spPr>
        </p:pic>
        <p:sp>
          <p:nvSpPr>
            <p:cNvPr id="16" name="Circle: Hollow 15">
              <a:extLst>
                <a:ext uri="{FF2B5EF4-FFF2-40B4-BE49-F238E27FC236}">
                  <a16:creationId xmlns:a16="http://schemas.microsoft.com/office/drawing/2014/main" id="{485213F7-17FF-5DDB-0337-2E0D1A3852BC}"/>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grpSp>
        <p:nvGrpSpPr>
          <p:cNvPr id="17" name="Group 16">
            <a:extLst>
              <a:ext uri="{FF2B5EF4-FFF2-40B4-BE49-F238E27FC236}">
                <a16:creationId xmlns:a16="http://schemas.microsoft.com/office/drawing/2014/main" id="{2F6E76F7-9AF8-C1BC-E5F9-3BD6F72341C0}"/>
              </a:ext>
            </a:extLst>
          </p:cNvPr>
          <p:cNvGrpSpPr/>
          <p:nvPr/>
        </p:nvGrpSpPr>
        <p:grpSpPr>
          <a:xfrm>
            <a:off x="567382" y="4611233"/>
            <a:ext cx="603504" cy="606693"/>
            <a:chOff x="346719" y="3914876"/>
            <a:chExt cx="673690" cy="673690"/>
          </a:xfrm>
        </p:grpSpPr>
        <p:sp>
          <p:nvSpPr>
            <p:cNvPr id="18" name="Circle: Hollow 17">
              <a:extLst>
                <a:ext uri="{FF2B5EF4-FFF2-40B4-BE49-F238E27FC236}">
                  <a16:creationId xmlns:a16="http://schemas.microsoft.com/office/drawing/2014/main" id="{2FB2B63E-16C4-4FD1-9726-87570616D1B0}"/>
                </a:ext>
              </a:extLst>
            </p:cNvPr>
            <p:cNvSpPr/>
            <p:nvPr/>
          </p:nvSpPr>
          <p:spPr>
            <a:xfrm>
              <a:off x="346719" y="3914876"/>
              <a:ext cx="673690" cy="673690"/>
            </a:xfrm>
            <a:prstGeom prst="donut">
              <a:avLst>
                <a:gd name="adj" fmla="val 12997"/>
              </a:avLst>
            </a:prstGeom>
            <a:solidFill>
              <a:srgbClr val="EE762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9" name="Graphic 18" descr="Handshake with solid fill">
              <a:hlinkClick r:id="rId13" action="ppaction://hlinksldjump"/>
              <a:extLst>
                <a:ext uri="{FF2B5EF4-FFF2-40B4-BE49-F238E27FC236}">
                  <a16:creationId xmlns:a16="http://schemas.microsoft.com/office/drawing/2014/main" id="{0EA9170F-401D-53D8-FC44-B0E6803E1E3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0392" y="4018549"/>
              <a:ext cx="466344" cy="466344"/>
            </a:xfrm>
            <a:prstGeom prst="rect">
              <a:avLst/>
            </a:prstGeom>
          </p:spPr>
        </p:pic>
      </p:grpSp>
      <p:sp>
        <p:nvSpPr>
          <p:cNvPr id="22" name="Arrow: Chevron 21">
            <a:extLst>
              <a:ext uri="{FF2B5EF4-FFF2-40B4-BE49-F238E27FC236}">
                <a16:creationId xmlns:a16="http://schemas.microsoft.com/office/drawing/2014/main" id="{358A5A37-2A76-9067-F461-A99230FA96D3}"/>
              </a:ext>
            </a:extLst>
          </p:cNvPr>
          <p:cNvSpPr/>
          <p:nvPr/>
        </p:nvSpPr>
        <p:spPr>
          <a:xfrm>
            <a:off x="7264046" y="833814"/>
            <a:ext cx="917186" cy="5809745"/>
          </a:xfrm>
          <a:prstGeom prst="chevron">
            <a:avLst>
              <a:gd name="adj" fmla="val 7990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4F7A0C73-AD18-2484-53F2-921C21D3BCEE}"/>
              </a:ext>
            </a:extLst>
          </p:cNvPr>
          <p:cNvSpPr txBox="1"/>
          <p:nvPr/>
        </p:nvSpPr>
        <p:spPr>
          <a:xfrm>
            <a:off x="239902" y="701023"/>
            <a:ext cx="711379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Segoe UI"/>
                <a:ea typeface="+mn-ea"/>
                <a:cs typeface="+mn-cs"/>
              </a:rPr>
              <a:t>Virginia’s workforce development programs &amp; services are varied – they serve the broad and unique needs of Virginians throughout their career journeys, from preparing for a first job to switching occupations – and the needs of Virginia’s businesses that gainfully employ them. Programs typically fall into four categories: </a:t>
            </a: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9" name="TextBox 28">
            <a:extLst>
              <a:ext uri="{FF2B5EF4-FFF2-40B4-BE49-F238E27FC236}">
                <a16:creationId xmlns:a16="http://schemas.microsoft.com/office/drawing/2014/main" id="{25ACDD1F-E51B-FA1E-7BB5-EBA3ABDFDD57}"/>
              </a:ext>
            </a:extLst>
          </p:cNvPr>
          <p:cNvSpPr txBox="1"/>
          <p:nvPr/>
        </p:nvSpPr>
        <p:spPr>
          <a:xfrm>
            <a:off x="7958014" y="697853"/>
            <a:ext cx="3967588" cy="830997"/>
          </a:xfrm>
          <a:prstGeom prst="rect">
            <a:avLst/>
          </a:prstGeom>
          <a:noFill/>
        </p:spPr>
        <p:txBody>
          <a:bodyPr wrap="square" lIns="91440" tIns="45720" rIns="91440" bIns="45720" rtlCol="0" anchor="t">
            <a:spAutoFit/>
          </a:bodyPr>
          <a:lstStyle/>
          <a:p>
            <a:pPr algn="ctr">
              <a:defRPr/>
            </a:pPr>
            <a:r>
              <a:rPr kumimoji="0" lang="en-US" sz="1600" b="1" i="1" u="none" strike="noStrike" kern="1200" cap="none" spc="0" normalizeH="0" baseline="0" noProof="0" dirty="0">
                <a:ln>
                  <a:noFill/>
                </a:ln>
                <a:solidFill>
                  <a:prstClr val="black"/>
                </a:solidFill>
                <a:effectLst/>
                <a:uLnTx/>
                <a:uFillTx/>
                <a:latin typeface="Segoe UI"/>
                <a:ea typeface="+mn-ea"/>
                <a:cs typeface="+mn-cs"/>
              </a:rPr>
              <a:t>This catalog includes one page </a:t>
            </a:r>
            <a:r>
              <a:rPr lang="en-US" sz="1600" b="1" i="1" dirty="0">
                <a:solidFill>
                  <a:prstClr val="black"/>
                </a:solidFill>
                <a:latin typeface="Segoe UI"/>
              </a:rPr>
              <a:t>for</a:t>
            </a:r>
            <a:r>
              <a:rPr kumimoji="0" lang="en-US" sz="1600" b="1" i="1" u="none" strike="noStrike" kern="1200" cap="none" spc="0" normalizeH="0" baseline="0" noProof="0" dirty="0">
                <a:ln>
                  <a:noFill/>
                </a:ln>
                <a:solidFill>
                  <a:prstClr val="black"/>
                </a:solidFill>
                <a:effectLst/>
                <a:uLnTx/>
                <a:uFillTx/>
                <a:latin typeface="Segoe UI"/>
                <a:ea typeface="+mn-ea"/>
                <a:cs typeface="+mn-cs"/>
              </a:rPr>
              <a:t> every program </a:t>
            </a:r>
            <a:r>
              <a:rPr kumimoji="0" lang="en-US" sz="1600" b="0" i="1" u="none" strike="noStrike" kern="1200" cap="none" spc="0" normalizeH="0" baseline="0" noProof="0" dirty="0">
                <a:ln>
                  <a:noFill/>
                </a:ln>
                <a:solidFill>
                  <a:prstClr val="black"/>
                </a:solidFill>
                <a:effectLst/>
                <a:uLnTx/>
                <a:uFillTx/>
                <a:latin typeface="Segoe UI"/>
                <a:ea typeface="+mn-ea"/>
                <a:cs typeface="+mn-cs"/>
              </a:rPr>
              <a:t>and a summary of </a:t>
            </a:r>
            <a:r>
              <a:rPr lang="en-US" sz="1600" i="1" dirty="0">
                <a:solidFill>
                  <a:prstClr val="black"/>
                </a:solidFill>
                <a:latin typeface="Segoe UI"/>
              </a:rPr>
              <a:t>all programs by... </a:t>
            </a:r>
            <a:endParaRPr kumimoji="0" lang="en-US" sz="16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5" name="Rectangle 3">
            <a:extLst>
              <a:ext uri="{FF2B5EF4-FFF2-40B4-BE49-F238E27FC236}">
                <a16:creationId xmlns:a16="http://schemas.microsoft.com/office/drawing/2014/main" id="{0B46682F-0D5F-40BF-3686-EE09EBC1A82B}"/>
              </a:ext>
            </a:extLst>
          </p:cNvPr>
          <p:cNvSpPr>
            <a:spLocks/>
          </p:cNvSpPr>
          <p:nvPr/>
        </p:nvSpPr>
        <p:spPr bwMode="auto">
          <a:xfrm>
            <a:off x="10046684" y="5742708"/>
            <a:ext cx="2023396" cy="58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rPr>
              <a:t>By </a:t>
            </a:r>
            <a:r>
              <a:rPr kumimoji="0" lang="en-US" sz="1600" b="1"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rPr>
              <a:t>geographic area </a:t>
            </a:r>
            <a:r>
              <a:rPr kumimoji="0" lang="en-US" sz="1600" b="0"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rPr>
              <a:t>– </a:t>
            </a:r>
            <a:r>
              <a:rPr kumimoji="0" lang="en-US" sz="1600" b="1"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hlinkClick r:id="rId16" action="ppaction://hlinksldjump"/>
              </a:rPr>
              <a:t>Click Here!</a:t>
            </a:r>
            <a:endParaRPr kumimoji="0" lang="en-US" sz="1600" b="1"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endParaRPr>
          </a:p>
        </p:txBody>
      </p:sp>
      <p:pic>
        <p:nvPicPr>
          <p:cNvPr id="27" name="Picture 26">
            <a:extLst>
              <a:ext uri="{FF2B5EF4-FFF2-40B4-BE49-F238E27FC236}">
                <a16:creationId xmlns:a16="http://schemas.microsoft.com/office/drawing/2014/main" id="{50127E56-1489-AEB5-2ACD-0ACD9F8428F6}"/>
              </a:ext>
            </a:extLst>
          </p:cNvPr>
          <p:cNvPicPr>
            <a:picLocks noChangeAspect="1"/>
          </p:cNvPicPr>
          <p:nvPr/>
        </p:nvPicPr>
        <p:blipFill>
          <a:blip r:embed="rId17"/>
          <a:stretch>
            <a:fillRect/>
          </a:stretch>
        </p:blipFill>
        <p:spPr>
          <a:xfrm>
            <a:off x="8361841" y="1642701"/>
            <a:ext cx="1357373" cy="763522"/>
          </a:xfrm>
          <a:prstGeom prst="rect">
            <a:avLst/>
          </a:prstGeom>
          <a:effectLst>
            <a:outerShdw blurRad="50800" dist="38100" dir="5400000" algn="t" rotWithShape="0">
              <a:prstClr val="black">
                <a:alpha val="40000"/>
              </a:prstClr>
            </a:outerShdw>
          </a:effectLst>
        </p:spPr>
      </p:pic>
      <p:pic>
        <p:nvPicPr>
          <p:cNvPr id="26" name="Picture 25">
            <a:extLst>
              <a:ext uri="{FF2B5EF4-FFF2-40B4-BE49-F238E27FC236}">
                <a16:creationId xmlns:a16="http://schemas.microsoft.com/office/drawing/2014/main" id="{3E219688-869F-4053-6538-52A4AB45A30E}"/>
              </a:ext>
            </a:extLst>
          </p:cNvPr>
          <p:cNvPicPr>
            <a:picLocks noChangeAspect="1"/>
          </p:cNvPicPr>
          <p:nvPr/>
        </p:nvPicPr>
        <p:blipFill>
          <a:blip r:embed="rId18"/>
          <a:stretch>
            <a:fillRect/>
          </a:stretch>
        </p:blipFill>
        <p:spPr>
          <a:xfrm>
            <a:off x="8356600" y="3550048"/>
            <a:ext cx="1357373" cy="763523"/>
          </a:xfrm>
          <a:prstGeom prst="rect">
            <a:avLst/>
          </a:prstGeom>
          <a:effectLst>
            <a:outerShdw blurRad="50800" dist="38100" dir="5400000" algn="t" rotWithShape="0">
              <a:prstClr val="black">
                <a:alpha val="40000"/>
              </a:prstClr>
            </a:outerShdw>
          </a:effectLst>
        </p:spPr>
      </p:pic>
      <p:pic>
        <p:nvPicPr>
          <p:cNvPr id="28" name="Picture 27">
            <a:extLst>
              <a:ext uri="{FF2B5EF4-FFF2-40B4-BE49-F238E27FC236}">
                <a16:creationId xmlns:a16="http://schemas.microsoft.com/office/drawing/2014/main" id="{41F72ACB-1F36-62B4-E971-CA79D8EB167D}"/>
              </a:ext>
            </a:extLst>
          </p:cNvPr>
          <p:cNvPicPr>
            <a:picLocks noChangeAspect="1"/>
          </p:cNvPicPr>
          <p:nvPr/>
        </p:nvPicPr>
        <p:blipFill>
          <a:blip r:embed="rId19"/>
          <a:stretch>
            <a:fillRect/>
          </a:stretch>
        </p:blipFill>
        <p:spPr>
          <a:xfrm>
            <a:off x="8356600" y="5524500"/>
            <a:ext cx="1357373" cy="830998"/>
          </a:xfrm>
          <a:prstGeom prst="rect">
            <a:avLst/>
          </a:prstGeom>
          <a:effectLst>
            <a:outerShdw blurRad="50800" dist="38100" dir="5400000" algn="t" rotWithShape="0">
              <a:prstClr val="black">
                <a:alpha val="40000"/>
              </a:prstClr>
            </a:outerShdw>
          </a:effectLst>
        </p:spPr>
      </p:pic>
      <p:sp>
        <p:nvSpPr>
          <p:cNvPr id="31" name="Rectangle 3">
            <a:extLst>
              <a:ext uri="{FF2B5EF4-FFF2-40B4-BE49-F238E27FC236}">
                <a16:creationId xmlns:a16="http://schemas.microsoft.com/office/drawing/2014/main" id="{00EB246B-A1E1-4C39-407D-23D3A962FC06}"/>
              </a:ext>
            </a:extLst>
          </p:cNvPr>
          <p:cNvSpPr>
            <a:spLocks/>
          </p:cNvSpPr>
          <p:nvPr/>
        </p:nvSpPr>
        <p:spPr bwMode="auto">
          <a:xfrm>
            <a:off x="10017728" y="3716063"/>
            <a:ext cx="1884069" cy="58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rPr>
              <a:t>By </a:t>
            </a:r>
            <a:r>
              <a:rPr kumimoji="0" lang="en-US" sz="1600" b="1"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rPr>
              <a:t>Secretariat</a:t>
            </a:r>
            <a:r>
              <a:rPr kumimoji="0" lang="en-US" sz="1600" b="0"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hlinkClick r:id="rId20" action="ppaction://hlinksldjump"/>
              </a:rPr>
              <a:t>Click Here!</a:t>
            </a:r>
            <a:endParaRPr kumimoji="0" lang="en-US" sz="1600" b="1" i="0" u="none" strike="noStrike" kern="1200" cap="none" spc="0" normalizeH="0" baseline="0" noProof="0" dirty="0">
              <a:ln>
                <a:noFill/>
              </a:ln>
              <a:solidFill>
                <a:prstClr val="black"/>
              </a:solidFill>
              <a:effectLst/>
              <a:uLnTx/>
              <a:uFillTx/>
              <a:latin typeface="Segoe UI"/>
              <a:ea typeface="Open Sans Semibold" panose="020B0706030804020204" pitchFamily="34" charset="0"/>
              <a:cs typeface="Open Sans Semibold" panose="020B0706030804020204" pitchFamily="34" charset="0"/>
              <a:sym typeface="Frutiger Next Pro Medium" charset="0"/>
            </a:endParaRPr>
          </a:p>
        </p:txBody>
      </p:sp>
      <p:sp>
        <p:nvSpPr>
          <p:cNvPr id="32" name="TextBox 31">
            <a:extLst>
              <a:ext uri="{FF2B5EF4-FFF2-40B4-BE49-F238E27FC236}">
                <a16:creationId xmlns:a16="http://schemas.microsoft.com/office/drawing/2014/main" id="{BABDA79F-9818-05AD-FFD4-720C974A42E5}"/>
              </a:ext>
            </a:extLst>
          </p:cNvPr>
          <p:cNvSpPr txBox="1"/>
          <p:nvPr/>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2</a:t>
            </a:fld>
            <a:endParaRPr lang="en-US" sz="1200" b="0">
              <a:solidFill>
                <a:schemeClr val="bg1"/>
              </a:solidFill>
            </a:endParaRPr>
          </a:p>
        </p:txBody>
      </p:sp>
    </p:spTree>
    <p:extLst>
      <p:ext uri="{BB962C8B-B14F-4D97-AF65-F5344CB8AC3E}">
        <p14:creationId xmlns:p14="http://schemas.microsoft.com/office/powerpoint/2010/main" val="150700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548C-2065-8DB0-0677-17F1AE9CAE2C}"/>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1B36F443-3540-2043-87EE-274593BD47E4}"/>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EED4C12C-F5FD-2858-83DD-1422D962B413}"/>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Dr. Karen Shelton, agency head, Sandra Serna, Program owner and Rexford Anson-Dwamena.</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1B82397C-6E36-2B61-685C-71441D426639}"/>
              </a:ext>
            </a:extLst>
          </p:cNvPr>
          <p:cNvSpPr txBox="1"/>
          <p:nvPr/>
        </p:nvSpPr>
        <p:spPr>
          <a:xfrm>
            <a:off x="3232" y="270862"/>
            <a:ext cx="12188622"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Franklin Gothic Demi"/>
                <a:ea typeface="+mn-ea"/>
                <a:cs typeface="Times New Roman"/>
              </a:rPr>
              <a:t>Earn to Learn Nursing Education Acceleration Program</a:t>
            </a:r>
            <a:r>
              <a:rPr kumimoji="0" lang="en-US" sz="1800" b="1" i="0" u="none" strike="noStrike" kern="1200" cap="none" spc="0" normalizeH="0" baseline="0" noProof="0" dirty="0">
                <a:ln>
                  <a:noFill/>
                </a:ln>
                <a:solidFill>
                  <a:prstClr val="white"/>
                </a:solidFill>
                <a:effectLst/>
                <a:uLnTx/>
                <a:uFillTx/>
                <a:latin typeface="Franklin Gothic Demi"/>
                <a:ea typeface="+mn-ea"/>
                <a:cs typeface="Segoe UI"/>
              </a:rPr>
              <a:t>| </a:t>
            </a:r>
            <a:r>
              <a:rPr lang="en-US" b="1" dirty="0">
                <a:solidFill>
                  <a:prstClr val="white"/>
                </a:solidFill>
                <a:latin typeface="Franklin Gothic Demi"/>
                <a:cs typeface="Segoe UI"/>
              </a:rPr>
              <a:t>VDH</a:t>
            </a:r>
            <a:r>
              <a:rPr kumimoji="0" lang="en-US" sz="1800" b="1" i="0" u="none" strike="noStrike" kern="1200" cap="none" spc="0" normalizeH="0" baseline="0" noProof="0" dirty="0">
                <a:ln>
                  <a:noFill/>
                </a:ln>
                <a:solidFill>
                  <a:prstClr val="white"/>
                </a:solidFill>
                <a:effectLst/>
                <a:uLnTx/>
                <a:uFillTx/>
                <a:latin typeface="Franklin Gothic Demi"/>
                <a:ea typeface="+mn-ea"/>
                <a:cs typeface="Segoe UI"/>
              </a:rPr>
              <a:t>, Office of Health Equity</a:t>
            </a:r>
            <a:endParaRPr kumimoji="0" lang="en-US" sz="1800" b="0" i="0" u="none" strike="noStrike" kern="1200" cap="none" spc="0" normalizeH="0" baseline="0" noProof="0" dirty="0">
              <a:ln>
                <a:noFill/>
              </a:ln>
              <a:solidFill>
                <a:prstClr val="white"/>
              </a:solidFill>
              <a:effectLst/>
              <a:uLnTx/>
              <a:uFillTx/>
              <a:latin typeface="Segoe UI"/>
              <a:ea typeface="+mn-ea"/>
              <a:cs typeface="Segoe UI"/>
            </a:endParaRPr>
          </a:p>
        </p:txBody>
      </p:sp>
      <p:sp>
        <p:nvSpPr>
          <p:cNvPr id="13" name="Rectangle: Rounded Corners 12">
            <a:extLst>
              <a:ext uri="{FF2B5EF4-FFF2-40B4-BE49-F238E27FC236}">
                <a16:creationId xmlns:a16="http://schemas.microsoft.com/office/drawing/2014/main" id="{B1C31C0B-5EC3-7361-4CA3-F0C847796E89}"/>
              </a:ext>
            </a:extLst>
          </p:cNvPr>
          <p:cNvSpPr/>
          <p:nvPr/>
        </p:nvSpPr>
        <p:spPr bwMode="gray">
          <a:xfrm>
            <a:off x="234505" y="1508716"/>
            <a:ext cx="4189151" cy="238382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Lato"/>
                <a:ea typeface="Open Sans"/>
                <a:cs typeface="Open Sans"/>
              </a:rPr>
              <a:t>The Earn to Learn (ETL)  Program aims to establish partnerships between educational institutions and healthcare providers to increase clinical training for nursing students and create employment opportunities. The program supports registered nurses (RN) and licensed practical nurses (LPN) students by providing them with relevant employment opportunities to earn wages while learning. It also aims to produce more practice-ready graduate nurses.</a:t>
            </a:r>
            <a:endParaRPr kumimoji="0" lang="en-US" sz="1000" b="0" i="0" u="none" strike="noStrike" kern="1200" cap="none" spc="0" normalizeH="0" baseline="0" noProof="0" dirty="0">
              <a:ln>
                <a:noFill/>
              </a:ln>
              <a:solidFill>
                <a:sysClr val="windowText" lastClr="000000"/>
              </a:solidFill>
              <a:effectLst/>
              <a:uLnTx/>
              <a:uFillTx/>
              <a:latin typeface="Lato"/>
              <a:ea typeface="Lato"/>
              <a:cs typeface="Lato"/>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050" b="1" i="0" u="none" strike="noStrike" kern="1200" cap="none" spc="0" normalizeH="0" baseline="0" noProof="0" dirty="0">
                <a:ln>
                  <a:noFill/>
                </a:ln>
                <a:solidFill>
                  <a:srgbClr val="000000"/>
                </a:solidFill>
                <a:effectLst/>
                <a:uLnTx/>
                <a:uFillTx/>
                <a:latin typeface="Lato"/>
                <a:ea typeface="Lato"/>
                <a:cs typeface="Lato"/>
              </a:rPr>
              <a:t>Mission:</a:t>
            </a:r>
          </a:p>
          <a:p>
            <a:pPr marL="0" marR="0" lvl="0" indent="0" algn="l" defTabSz="121917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Lato"/>
                <a:ea typeface="Open Sans"/>
                <a:cs typeface="Open Sans"/>
              </a:rPr>
              <a:t>To increase nursing student enrollment, create more job opportunities for students, and produce practice-ready nurses to improve retention, allowing students to receive pay based on their current level of practice while pursuing a higher certification.</a:t>
            </a:r>
            <a:endParaRPr kumimoji="0" lang="en-US" sz="1000" b="0" i="0" u="none" strike="noStrike" kern="1200" cap="none" spc="0" normalizeH="0" baseline="0" noProof="0" dirty="0">
              <a:ln>
                <a:noFill/>
              </a:ln>
              <a:solidFill>
                <a:sysClr val="windowText" lastClr="000000"/>
              </a:solidFill>
              <a:effectLst/>
              <a:uLnTx/>
              <a:uFillTx/>
              <a:latin typeface="Lato"/>
              <a:ea typeface="Open Sans"/>
              <a:cs typeface="Open San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AC565AA4-212C-310F-EA01-3451F1FE3C41}"/>
              </a:ext>
            </a:extLst>
          </p:cNvPr>
          <p:cNvSpPr/>
          <p:nvPr/>
        </p:nvSpPr>
        <p:spPr bwMode="gray">
          <a:xfrm>
            <a:off x="231472" y="4124746"/>
            <a:ext cx="4090898" cy="221304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Lato"/>
                <a:ea typeface="Open Sans"/>
                <a:cs typeface="Open Sans"/>
              </a:rPr>
              <a:t>The program targets registered nurses (RNs) and licensed practical nurses (LPN) students by providing relevant employment opportunities to earn wages while learning and to produce more practice-ready graduate nurses through collaboration with clinical and educational institutions.</a:t>
            </a:r>
            <a:endParaRPr kumimoji="0" lang="en-US" sz="1000" b="0" i="0" u="none" strike="noStrike" kern="1200" cap="none" spc="0" normalizeH="0" baseline="0" noProof="0" dirty="0">
              <a:ln>
                <a:noFill/>
              </a:ln>
              <a:solidFill>
                <a:sysClr val="windowText" lastClr="000000"/>
              </a:solidFill>
              <a:effectLst/>
              <a:uLnTx/>
              <a:uFillTx/>
              <a:latin typeface="Lato"/>
              <a:ea typeface="Open Sans"/>
              <a:cs typeface="Open San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Eligibility Requirements</a:t>
            </a:r>
            <a:r>
              <a:rPr kumimoji="0" lang="en-US" sz="14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Lato"/>
                <a:ea typeface="Open Sans"/>
                <a:cs typeface="Segoe UI"/>
              </a:rPr>
              <a:t>https://mvendor.cgieva.com/Vendor/public/IVDetails.jsp?PageTitle=SO%20Details&amp;rfp_id_lot=64325&amp;rfp_id_round=2#gcaptcha</a:t>
            </a:r>
            <a:endParaRPr kumimoji="0" lang="en-US" sz="1000" b="0" i="0" u="none" strike="noStrike" kern="1200" cap="none" spc="0" normalizeH="0" baseline="0" noProof="0" dirty="0">
              <a:ln>
                <a:noFill/>
              </a:ln>
              <a:solidFill>
                <a:prstClr val="black"/>
              </a:solidFill>
              <a:effectLst/>
              <a:uLnTx/>
              <a:uFillTx/>
              <a:latin typeface="Lato"/>
              <a:ea typeface="Lato"/>
              <a:cs typeface="Lato"/>
            </a:endParaRPr>
          </a:p>
        </p:txBody>
      </p:sp>
      <p:sp>
        <p:nvSpPr>
          <p:cNvPr id="19" name="Rectangle: Rounded Corners 18">
            <a:extLst>
              <a:ext uri="{FF2B5EF4-FFF2-40B4-BE49-F238E27FC236}">
                <a16:creationId xmlns:a16="http://schemas.microsoft.com/office/drawing/2014/main" id="{C491AB43-6C27-C6B0-11F5-B1080EA8A016}"/>
              </a:ext>
            </a:extLst>
          </p:cNvPr>
          <p:cNvSpPr/>
          <p:nvPr/>
        </p:nvSpPr>
        <p:spPr bwMode="gray">
          <a:xfrm>
            <a:off x="4423656" y="3956540"/>
            <a:ext cx="4092384" cy="251614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Lato"/>
                <a:ea typeface="Lato"/>
                <a:cs typeface="Lato"/>
              </a:rPr>
              <a:t>The Earn to Learn Program aims to enhance nurse clinical education to accelerate the preparation of practice-ready nurse graduates. This program will offer financial support to educational institutions in the Commonwealth to facilitate collaborative clinical training partnerships between grant recipients, hospitals, and healthcare providers. Its goals include increasing the number of nursing students receiving essential clinical training, helping them obtain certification or licensure for better employment prospects, improving nurses' transition into practice, and promoting nurse retention in Virginia. </a:t>
            </a:r>
            <a:r>
              <a:rPr kumimoji="0" lang="en-US" sz="1000" b="0" i="0" u="none" strike="noStrike" kern="1200" cap="none" spc="0" normalizeH="0" baseline="0" noProof="0" dirty="0">
                <a:ln>
                  <a:noFill/>
                </a:ln>
                <a:solidFill>
                  <a:prstClr val="black"/>
                </a:solidFill>
                <a:effectLst/>
                <a:uLnTx/>
                <a:uFillTx/>
                <a:latin typeface="Lato"/>
                <a:ea typeface="Open Sans"/>
                <a:cs typeface="Open Sans"/>
              </a:rPr>
              <a:t>Grantees funded through the Virginia Earn to Learn program must demonstrate progress in specified evaluation areas.</a:t>
            </a:r>
            <a:endParaRPr kumimoji="0" lang="en-US" sz="1000" b="0" i="0" u="none" strike="noStrike" kern="1200" cap="none" spc="0" normalizeH="0" baseline="0" noProof="0" dirty="0">
              <a:ln>
                <a:noFill/>
              </a:ln>
              <a:solidFill>
                <a:prstClr val="black"/>
              </a:solidFill>
              <a:effectLst/>
              <a:uLnTx/>
              <a:uFillTx/>
              <a:latin typeface="Lato"/>
              <a:ea typeface="Lato"/>
              <a:cs typeface="Lato"/>
            </a:endParaRPr>
          </a:p>
        </p:txBody>
      </p:sp>
      <p:sp>
        <p:nvSpPr>
          <p:cNvPr id="20" name="TextBox 19">
            <a:extLst>
              <a:ext uri="{FF2B5EF4-FFF2-40B4-BE49-F238E27FC236}">
                <a16:creationId xmlns:a16="http://schemas.microsoft.com/office/drawing/2014/main" id="{1A5B8456-498B-B6EC-0B03-C84ED968C0FA}"/>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FDE9F8B8-269B-7A55-0DCC-DF752B2707FF}"/>
              </a:ext>
            </a:extLst>
          </p:cNvPr>
          <p:cNvSpPr/>
          <p:nvPr/>
        </p:nvSpPr>
        <p:spPr bwMode="gray">
          <a:xfrm>
            <a:off x="8629747" y="1330480"/>
            <a:ext cx="3436268" cy="502399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Lato"/>
                <a:ea typeface="Lato"/>
                <a:cs typeface="Lato"/>
              </a:rPr>
              <a:t>The Earn to Learn program cannot be comprehensively analyzed as it was initiated in May 2024. </a:t>
            </a:r>
            <a:r>
              <a:rPr kumimoji="0" lang="en-US" sz="1000" b="0" i="0" u="none" strike="noStrike" kern="1200" cap="none" spc="0" normalizeH="0" baseline="0" noProof="0" dirty="0">
                <a:ln>
                  <a:noFill/>
                </a:ln>
                <a:solidFill>
                  <a:sysClr val="windowText" lastClr="000000"/>
                </a:solidFill>
                <a:effectLst/>
                <a:uLnTx/>
                <a:uFillTx/>
                <a:latin typeface="Lato"/>
                <a:ea typeface="Open Sans"/>
                <a:cs typeface="Open Sans"/>
              </a:rPr>
              <a:t>The primary goals are to increase nursing student enrollment, create more student job opportunities, and produce practice-ready nurses to improve retention. The ETL program will allow students to receive pay based on their current level of practice while pursuing a higher certification. </a:t>
            </a:r>
            <a:endParaRPr kumimoji="0" lang="en-US" sz="1000" b="0" i="0" u="none" strike="noStrike" kern="1200" cap="none" spc="0" normalizeH="0" baseline="0" noProof="0" dirty="0">
              <a:ln>
                <a:noFill/>
              </a:ln>
              <a:solidFill>
                <a:sysClr val="windowText" lastClr="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Lato"/>
                <a:ea typeface="Lato"/>
                <a:cs typeface="Lato"/>
              </a:rPr>
              <a:t>Nationwide nursing shortages directly impact patient care in Virginia and the reliability of Virginia's healthcare systems. The Commonwealth of Virginia has almost 6,000 open permanent nursing positions, and vacancy rates for practical and registered nurses in Virginia State mental hospitals exceed 40 percent. Access to the clinical portion of nursing training is a barrier, and the cost of education results in a loss of income during the clinical training years.</a:t>
            </a:r>
            <a:endParaRPr kumimoji="0" lang="en-US" sz="1000" b="0" i="0" u="none" strike="noStrike" kern="1200" cap="none" spc="0" normalizeH="0" baseline="0" noProof="0" dirty="0">
              <a:ln>
                <a:noFill/>
              </a:ln>
              <a:solidFill>
                <a:sysClr val="windowText" lastClr="000000"/>
              </a:solidFill>
              <a:effectLst/>
              <a:uLnTx/>
              <a:uFillTx/>
              <a:latin typeface="Lato"/>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Lato"/>
                <a:ea typeface="Lato"/>
                <a:cs typeface="Lato"/>
              </a:rPr>
              <a:t>The ETL model is based on a growing body of evidence suggesting better workforce program outcomes come from programs incorporating hands-on, work-based training alongside academic training. These programs include access to one-on-one career navigation assistance and other wraparound services. Partnerships between educational institutions and healthcare providers will help to increase clinical training for nursing students and create employment opportunities. The program supports registered nurses (RN) and licensed practical nurses (LPN) students by providing them with relevant employment opportunities to earn wages while learning. </a:t>
            </a:r>
            <a:endParaRPr kumimoji="0" lang="en-US" sz="1000" b="0" i="0" u="none" strike="noStrike" kern="1200" cap="none" spc="0" normalizeH="0" baseline="0" noProof="0" dirty="0">
              <a:ln>
                <a:noFill/>
              </a:ln>
              <a:solidFill>
                <a:prstClr val="black"/>
              </a:solidFill>
              <a:effectLst/>
              <a:uLnTx/>
              <a:uFillTx/>
              <a:latin typeface="Lato"/>
              <a:ea typeface="Lato"/>
              <a:cs typeface="Lato"/>
            </a:endParaRPr>
          </a:p>
        </p:txBody>
      </p:sp>
      <p:sp>
        <p:nvSpPr>
          <p:cNvPr id="32" name="Text Placeholder 5">
            <a:extLst>
              <a:ext uri="{FF2B5EF4-FFF2-40B4-BE49-F238E27FC236}">
                <a16:creationId xmlns:a16="http://schemas.microsoft.com/office/drawing/2014/main" id="{1F5FBEB2-8C7D-548D-7E2A-2319CB56178B}"/>
              </a:ext>
            </a:extLst>
          </p:cNvPr>
          <p:cNvSpPr txBox="1">
            <a:spLocks/>
          </p:cNvSpPr>
          <p:nvPr/>
        </p:nvSpPr>
        <p:spPr>
          <a:xfrm>
            <a:off x="2057938" y="6588892"/>
            <a:ext cx="7830444" cy="283089"/>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100" b="1" i="0" u="none" strike="noStrike" kern="1200" cap="none" spc="-30" normalizeH="0" baseline="0" noProof="0" dirty="0">
                <a:ln>
                  <a:noFill/>
                </a:ln>
                <a:solidFill>
                  <a:srgbClr val="000000"/>
                </a:solidFill>
                <a:effectLst/>
                <a:uLnTx/>
                <a:uFillTx/>
                <a:latin typeface="Segoe UI"/>
                <a:ea typeface="Open Sans"/>
                <a:cs typeface="Open Sans"/>
              </a:rPr>
              <a:t>Learn more about the program here: </a:t>
            </a:r>
            <a:r>
              <a:rPr kumimoji="0" lang="en-US" sz="1100" b="0" i="0" u="none" strike="noStrike" kern="1200" cap="none" spc="-30" normalizeH="0" baseline="0" noProof="0" dirty="0">
                <a:ln>
                  <a:noFill/>
                </a:ln>
                <a:solidFill>
                  <a:prstClr val="black"/>
                </a:solidFill>
                <a:effectLst/>
                <a:uLnTx/>
                <a:uFillTx/>
                <a:latin typeface="Segoe UI"/>
                <a:ea typeface="Open Sans"/>
                <a:cs typeface="Open Sans"/>
                <a:hlinkClick r:id="rId3"/>
              </a:rPr>
              <a:t>https://www.vdh.virginia.gov/health-equity/the-commonwealths-earn-to-learn-program/</a:t>
            </a:r>
            <a:r>
              <a:rPr kumimoji="0" lang="en-US" sz="1100" b="0" i="0" u="none" strike="noStrike" kern="1200" cap="none" spc="-30" normalizeH="0" baseline="0" noProof="0" dirty="0">
                <a:ln>
                  <a:noFill/>
                </a:ln>
                <a:solidFill>
                  <a:prstClr val="black"/>
                </a:solidFill>
                <a:effectLst/>
                <a:uLnTx/>
                <a:uFillTx/>
                <a:latin typeface="Segoe UI"/>
                <a:ea typeface="Open Sans"/>
                <a:cs typeface="Open Sans"/>
              </a:rPr>
              <a:t> </a:t>
            </a:r>
            <a:endParaRPr kumimoji="0" lang="en-US" sz="1100" b="0" i="0" u="none" strike="noStrike" kern="1200" cap="none" spc="-30" normalizeH="0" baseline="0" noProof="0" dirty="0">
              <a:ln>
                <a:noFill/>
              </a:ln>
              <a:solidFill>
                <a:prstClr val="black"/>
              </a:solidFill>
              <a:effectLst/>
              <a:uLnTx/>
              <a:uFillTx/>
              <a:latin typeface="Lato"/>
              <a:ea typeface="Lato"/>
              <a:cs typeface="Lato"/>
            </a:endParaRPr>
          </a:p>
        </p:txBody>
      </p:sp>
      <p:pic>
        <p:nvPicPr>
          <p:cNvPr id="5" name="Picture 4">
            <a:extLst>
              <a:ext uri="{FF2B5EF4-FFF2-40B4-BE49-F238E27FC236}">
                <a16:creationId xmlns:a16="http://schemas.microsoft.com/office/drawing/2014/main" id="{20FE7E21-6B33-9CBA-AB93-995A1DDD3639}"/>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DAD26413-D3F8-5B9F-ABBA-290D3DF28E3F}"/>
              </a:ext>
            </a:extLst>
          </p:cNvPr>
          <p:cNvSpPr txBox="1"/>
          <p:nvPr/>
        </p:nvSpPr>
        <p:spPr>
          <a:xfrm>
            <a:off x="4819893" y="1909210"/>
            <a:ext cx="3536709"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Lato"/>
                <a:ea typeface="Lato"/>
                <a:cs typeface="Lato"/>
              </a:rPr>
              <a:t>The Earn to Learn </a:t>
            </a:r>
            <a:r>
              <a:rPr kumimoji="0" lang="en-US" sz="1100" b="0" i="0" u="none" strike="noStrike" kern="1200" cap="none" spc="0" normalizeH="0" baseline="0" noProof="0">
                <a:ln>
                  <a:noFill/>
                </a:ln>
                <a:solidFill>
                  <a:prstClr val="black"/>
                </a:solidFill>
                <a:effectLst/>
                <a:uLnTx/>
                <a:uFillTx/>
                <a:latin typeface="Lato"/>
                <a:ea typeface="Lato"/>
                <a:cs typeface="Lato"/>
              </a:rPr>
              <a:t>program is physically implemented in Richmond, VA, in the Central region, serving the entire Commonwealth of Virginia.</a:t>
            </a:r>
            <a:endParaRPr kumimoji="0" lang="en-US" sz="1100" b="0" i="1" u="none" strike="noStrike" kern="1200" cap="none" spc="0" normalizeH="0" baseline="0" noProof="0">
              <a:ln>
                <a:noFill/>
              </a:ln>
              <a:solidFill>
                <a:prstClr val="black"/>
              </a:solidFill>
              <a:effectLst/>
              <a:uLnTx/>
              <a:uFillTx/>
              <a:latin typeface="Lato"/>
              <a:ea typeface="Lato"/>
              <a:cs typeface="Lato"/>
            </a:endParaRPr>
          </a:p>
        </p:txBody>
      </p:sp>
      <p:sp>
        <p:nvSpPr>
          <p:cNvPr id="2" name="Parallelogram 1">
            <a:extLst>
              <a:ext uri="{FF2B5EF4-FFF2-40B4-BE49-F238E27FC236}">
                <a16:creationId xmlns:a16="http://schemas.microsoft.com/office/drawing/2014/main" id="{90C45092-DA5E-C416-7AF0-E6094AA2148E}"/>
              </a:ext>
            </a:extLst>
          </p:cNvPr>
          <p:cNvSpPr/>
          <p:nvPr/>
        </p:nvSpPr>
        <p:spPr>
          <a:xfrm>
            <a:off x="9708000" y="91191"/>
            <a:ext cx="2403432" cy="667318"/>
          </a:xfrm>
          <a:prstGeom prst="parallelogram">
            <a:avLst/>
          </a:prstGeom>
          <a:solidFill>
            <a:srgbClr val="F6D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TextBox 2">
            <a:extLst>
              <a:ext uri="{FF2B5EF4-FFF2-40B4-BE49-F238E27FC236}">
                <a16:creationId xmlns:a16="http://schemas.microsoft.com/office/drawing/2014/main" id="{9FB17698-72D5-B69B-A405-212BA38EC386}"/>
              </a:ext>
            </a:extLst>
          </p:cNvPr>
          <p:cNvSpPr txBox="1"/>
          <p:nvPr/>
        </p:nvSpPr>
        <p:spPr>
          <a:xfrm>
            <a:off x="9888382" y="155686"/>
            <a:ext cx="147377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9F2A42"/>
                </a:solidFill>
                <a:effectLst/>
                <a:uLnTx/>
                <a:uFillTx/>
                <a:latin typeface="Segoe UI"/>
                <a:ea typeface="+mn-ea"/>
                <a:cs typeface="+mn-cs"/>
              </a:rPr>
              <a:t>Capacity Building</a:t>
            </a:r>
          </a:p>
        </p:txBody>
      </p:sp>
      <p:grpSp>
        <p:nvGrpSpPr>
          <p:cNvPr id="4" name="Group 3">
            <a:extLst>
              <a:ext uri="{FF2B5EF4-FFF2-40B4-BE49-F238E27FC236}">
                <a16:creationId xmlns:a16="http://schemas.microsoft.com/office/drawing/2014/main" id="{F2A921ED-390E-F650-B86F-EF80C3A14128}"/>
              </a:ext>
            </a:extLst>
          </p:cNvPr>
          <p:cNvGrpSpPr/>
          <p:nvPr/>
        </p:nvGrpSpPr>
        <p:grpSpPr>
          <a:xfrm>
            <a:off x="11273580" y="152809"/>
            <a:ext cx="548640" cy="548640"/>
            <a:chOff x="1722098" y="4746693"/>
            <a:chExt cx="673690" cy="673690"/>
          </a:xfrm>
          <a:solidFill>
            <a:schemeClr val="accent4"/>
          </a:solidFill>
        </p:grpSpPr>
        <p:pic>
          <p:nvPicPr>
            <p:cNvPr id="6" name="Graphic 5" descr="Building Brick Wall with solid fill">
              <a:extLst>
                <a:ext uri="{FF2B5EF4-FFF2-40B4-BE49-F238E27FC236}">
                  <a16:creationId xmlns:a16="http://schemas.microsoft.com/office/drawing/2014/main" id="{78469C78-98FE-3068-D520-FF18383D7A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4397" y="4848451"/>
              <a:ext cx="431026" cy="431026"/>
            </a:xfrm>
            <a:prstGeom prst="rect">
              <a:avLst/>
            </a:prstGeom>
          </p:spPr>
        </p:pic>
        <p:sp>
          <p:nvSpPr>
            <p:cNvPr id="8" name="Circle: Hollow 7">
              <a:extLst>
                <a:ext uri="{FF2B5EF4-FFF2-40B4-BE49-F238E27FC236}">
                  <a16:creationId xmlns:a16="http://schemas.microsoft.com/office/drawing/2014/main" id="{BB74278E-6F46-2A6A-C8D3-C94F7DB8A551}"/>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sp>
        <p:nvSpPr>
          <p:cNvPr id="9" name="Text Placeholder 2">
            <a:extLst>
              <a:ext uri="{FF2B5EF4-FFF2-40B4-BE49-F238E27FC236}">
                <a16:creationId xmlns:a16="http://schemas.microsoft.com/office/drawing/2014/main" id="{ECB4397B-A8AF-BAF7-0DF6-0BAA9BE0BDBD}"/>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Health and human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Tree>
    <p:extLst>
      <p:ext uri="{BB962C8B-B14F-4D97-AF65-F5344CB8AC3E}">
        <p14:creationId xmlns:p14="http://schemas.microsoft.com/office/powerpoint/2010/main" val="3291961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Box 3"/>
          <p:cNvSpPr txBox="1">
            <a:spLocks noGrp="1"/>
          </p:cNvSpPr>
          <p:nvPr>
            <p:ph type="sldNum" sz="quarter" idx="4294967295"/>
          </p:nvPr>
        </p:nvSpPr>
        <p:spPr>
          <a:xfrm>
            <a:off x="60324" y="6425727"/>
            <a:ext cx="201027" cy="2819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Segoe UI"/>
                <a:cs typeface="Segoe UI"/>
                <a:sym typeface="Segoe UI"/>
              </a:rPr>
              <a:pPr marL="0" marR="0" lvl="0" indent="0" algn="l" defTabSz="914400" rtl="0" eaLnBrk="1" fontAlgn="auto" latinLnBrk="0" hangingPunct="0">
                <a:lnSpc>
                  <a:spcPct val="100000"/>
                </a:lnSpc>
                <a:spcBef>
                  <a:spcPts val="0"/>
                </a:spcBef>
                <a:spcAft>
                  <a:spcPts val="0"/>
                </a:spcAft>
                <a:buClrTx/>
                <a:buSzTx/>
                <a:buFontTx/>
                <a:buNone/>
                <a:tabLst/>
                <a:defRPr/>
              </a:pPr>
              <a:t>21</a:t>
            </a:fld>
            <a:endParaRPr kumimoji="0" sz="1200" b="0" i="0" u="none" strike="noStrike" kern="0" cap="none" spc="0" normalizeH="0" baseline="0" noProof="0">
              <a:ln>
                <a:noFill/>
              </a:ln>
              <a:solidFill>
                <a:srgbClr val="000000"/>
              </a:solidFill>
              <a:effectLst/>
              <a:uLnTx/>
              <a:uFillTx/>
              <a:latin typeface="Segoe UI"/>
              <a:cs typeface="Segoe UI"/>
              <a:sym typeface="Segoe UI"/>
            </a:endParaRPr>
          </a:p>
        </p:txBody>
      </p:sp>
      <p:sp>
        <p:nvSpPr>
          <p:cNvPr id="237" name="Rectangle 83"/>
          <p:cNvSpPr/>
          <p:nvPr/>
        </p:nvSpPr>
        <p:spPr>
          <a:xfrm>
            <a:off x="0" y="-1"/>
            <a:ext cx="12192000" cy="836332"/>
          </a:xfrm>
          <a:prstGeom prst="rect">
            <a:avLst/>
          </a:prstGeom>
          <a:gradFill>
            <a:gsLst>
              <a:gs pos="0">
                <a:srgbClr val="001F56"/>
              </a:gs>
              <a:gs pos="50000">
                <a:srgbClr val="002C7D"/>
              </a:gs>
              <a:gs pos="100000">
                <a:schemeClr val="accent1"/>
              </a:gs>
            </a:gsLst>
            <a:lin ang="10800000"/>
          </a:gradFill>
          <a:ln w="12700">
            <a:solidFill>
              <a:srgbClr val="00276D"/>
            </a:solidFill>
            <a:miter/>
          </a:ln>
        </p:spPr>
        <p:txBody>
          <a:bodyPr lIns="45718" tIns="45718" rIns="45718" bIns="45718" anchor="ctr"/>
          <a:lstStyle/>
          <a:p>
            <a:pPr marL="0" marR="0" lvl="0" indent="0" algn="ctr" defTabSz="914421" rtl="0" eaLnBrk="1" fontAlgn="auto" latinLnBrk="0" hangingPunct="0">
              <a:lnSpc>
                <a:spcPct val="100000"/>
              </a:lnSpc>
              <a:spcBef>
                <a:spcPts val="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grpSp>
        <p:nvGrpSpPr>
          <p:cNvPr id="240" name="Rectangle 20"/>
          <p:cNvGrpSpPr/>
          <p:nvPr/>
        </p:nvGrpSpPr>
        <p:grpSpPr>
          <a:xfrm>
            <a:off x="14991" y="854416"/>
            <a:ext cx="12177010" cy="486429"/>
            <a:chOff x="0" y="-1"/>
            <a:chExt cx="12177009" cy="486428"/>
          </a:xfrm>
        </p:grpSpPr>
        <p:sp>
          <p:nvSpPr>
            <p:cNvPr id="238" name="Rectangle"/>
            <p:cNvSpPr/>
            <p:nvPr/>
          </p:nvSpPr>
          <p:spPr>
            <a:xfrm>
              <a:off x="-1" y="-2"/>
              <a:ext cx="12177010" cy="486429"/>
            </a:xfrm>
            <a:prstGeom prst="rect">
              <a:avLst/>
            </a:prstGeom>
            <a:solidFill>
              <a:srgbClr val="F2F2F2"/>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40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sp>
          <p:nvSpPr>
            <p:cNvPr id="239" name="This program is administered by Joe Sumner, Executive Director"/>
            <p:cNvSpPr txBox="1"/>
            <p:nvPr/>
          </p:nvSpPr>
          <p:spPr>
            <a:xfrm>
              <a:off x="45719" y="89542"/>
              <a:ext cx="12085570"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0" marR="0" lvl="0" indent="0" algn="l" defTabSz="914400" rtl="0" eaLnBrk="1" fontAlgn="auto" latinLnBrk="0" hangingPunct="0">
                <a:lnSpc>
                  <a:spcPct val="100000"/>
                </a:lnSpc>
                <a:spcBef>
                  <a:spcPts val="400"/>
                </a:spcBef>
                <a:spcAft>
                  <a:spcPts val="0"/>
                </a:spcAft>
                <a:buClrTx/>
                <a:buSzTx/>
                <a:buFontTx/>
                <a:buNone/>
                <a:tabLst/>
                <a:defRPr sz="1400">
                  <a:latin typeface="Segoe UI"/>
                  <a:ea typeface="Segoe UI"/>
                  <a:cs typeface="Segoe UI"/>
                  <a:sym typeface="Segoe UI"/>
                </a:defRPr>
              </a:pPr>
              <a:r>
                <a:rPr kumimoji="0" sz="1400" b="0" i="0" u="none" strike="noStrike" kern="0" cap="none" spc="0" normalizeH="0" baseline="0" noProof="0">
                  <a:ln>
                    <a:noFill/>
                  </a:ln>
                  <a:solidFill>
                    <a:srgbClr val="000000"/>
                  </a:solidFill>
                  <a:effectLst/>
                  <a:uLnTx/>
                  <a:uFillTx/>
                  <a:latin typeface="Segoe UI"/>
                  <a:cs typeface="Segoe UI"/>
                  <a:sym typeface="Segoe UI"/>
                </a:rPr>
                <a:t>This program is administered by </a:t>
              </a:r>
              <a:r>
                <a:rPr kumimoji="0" sz="1400" b="0" i="1" u="none" strike="noStrike" kern="0" cap="none" spc="0" normalizeH="0" baseline="0" noProof="0">
                  <a:ln>
                    <a:noFill/>
                  </a:ln>
                  <a:solidFill>
                    <a:srgbClr val="000000"/>
                  </a:solidFill>
                  <a:effectLst/>
                  <a:uLnTx/>
                  <a:uFillTx/>
                  <a:latin typeface="Segoe UI"/>
                  <a:cs typeface="Segoe UI"/>
                  <a:sym typeface="Segoe UI"/>
                </a:rPr>
                <a:t>Joe Sumner, Executive Director </a:t>
              </a:r>
            </a:p>
          </p:txBody>
        </p:sp>
      </p:grpSp>
      <p:sp>
        <p:nvSpPr>
          <p:cNvPr id="241" name="TextBox 22"/>
          <p:cNvSpPr txBox="1"/>
          <p:nvPr/>
        </p:nvSpPr>
        <p:spPr>
          <a:xfrm>
            <a:off x="126285" y="239884"/>
            <a:ext cx="9602951"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b="1">
                <a:solidFill>
                  <a:srgbClr val="FFFFFF"/>
                </a:solidFill>
                <a:latin typeface="Franklin Gothic Demi"/>
                <a:ea typeface="Franklin Gothic Demi"/>
                <a:cs typeface="Franklin Gothic Demi"/>
                <a:sym typeface="Franklin Gothic Dem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Franklin Gothic Demi"/>
                <a:sym typeface="Franklin Gothic Demi"/>
              </a:rPr>
              <a:t>Education | New College Institute</a:t>
            </a:r>
          </a:p>
        </p:txBody>
      </p:sp>
      <p:sp>
        <p:nvSpPr>
          <p:cNvPr id="242" name="Text Placeholder 2"/>
          <p:cNvSpPr txBox="1"/>
          <p:nvPr/>
        </p:nvSpPr>
        <p:spPr>
          <a:xfrm>
            <a:off x="234505" y="131160"/>
            <a:ext cx="5566336" cy="1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spcBef>
                <a:spcPts val="1000"/>
              </a:spcBef>
              <a:defRPr sz="900" b="1" cap="all" spc="197">
                <a:solidFill>
                  <a:srgbClr val="6FA2FF"/>
                </a:solidFill>
                <a:latin typeface="Franklin Gothic Demi"/>
                <a:ea typeface="Franklin Gothic Demi"/>
                <a:cs typeface="Franklin Gothic Demi"/>
                <a:sym typeface="Franklin Gothic Demi"/>
              </a:defRPr>
            </a:lvl1pPr>
          </a:lstStyle>
          <a:p>
            <a:pPr marL="0" marR="0" lvl="0" indent="0" algn="l" defTabSz="914400" rtl="0" eaLnBrk="1" fontAlgn="auto" latinLnBrk="0" hangingPunct="0">
              <a:lnSpc>
                <a:spcPct val="90000"/>
              </a:lnSpc>
              <a:spcBef>
                <a:spcPts val="1000"/>
              </a:spcBef>
              <a:spcAft>
                <a:spcPts val="0"/>
              </a:spcAft>
              <a:buClrTx/>
              <a:buSzTx/>
              <a:buFontTx/>
              <a:buNone/>
              <a:tabLst/>
              <a:defRPr/>
            </a:pPr>
            <a:r>
              <a:rPr kumimoji="0" sz="900" b="1" i="0" u="none" strike="noStrike" kern="0" cap="all" spc="197" normalizeH="0" baseline="0" noProof="0">
                <a:ln>
                  <a:noFill/>
                </a:ln>
                <a:solidFill>
                  <a:srgbClr val="6FA2FF"/>
                </a:solidFill>
                <a:effectLst/>
                <a:uLnTx/>
                <a:uFillTx/>
                <a:latin typeface="Franklin Gothic Demi"/>
                <a:sym typeface="Franklin Gothic Demi"/>
              </a:rPr>
              <a:t>Secretary of education</a:t>
            </a:r>
          </a:p>
        </p:txBody>
      </p:sp>
      <p:grpSp>
        <p:nvGrpSpPr>
          <p:cNvPr id="245" name="Rectangle: Rounded Corners 12"/>
          <p:cNvGrpSpPr/>
          <p:nvPr/>
        </p:nvGrpSpPr>
        <p:grpSpPr>
          <a:xfrm>
            <a:off x="285864" y="1506325"/>
            <a:ext cx="3861310" cy="2395550"/>
            <a:chOff x="0" y="0"/>
            <a:chExt cx="3861308" cy="2395549"/>
          </a:xfrm>
        </p:grpSpPr>
        <p:sp>
          <p:nvSpPr>
            <p:cNvPr id="243" name="Rounded Rectangle"/>
            <p:cNvSpPr/>
            <p:nvPr/>
          </p:nvSpPr>
          <p:spPr>
            <a:xfrm>
              <a:off x="0" y="0"/>
              <a:ext cx="3861308" cy="2395549"/>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sz="1200">
                  <a:latin typeface="Segoe UI"/>
                  <a:ea typeface="Segoe UI"/>
                  <a:cs typeface="Segoe UI"/>
                  <a:sym typeface="Segoe UI"/>
                </a:defRPr>
              </a:pPr>
              <a:endParaRPr kumimoji="0" sz="1200" b="0" i="0" u="none" strike="noStrike" kern="0" cap="none" spc="0" normalizeH="0" baseline="0" noProof="0">
                <a:ln>
                  <a:noFill/>
                </a:ln>
                <a:solidFill>
                  <a:srgbClr val="000000"/>
                </a:solidFill>
                <a:effectLst/>
                <a:uLnTx/>
                <a:uFillTx/>
                <a:latin typeface="Segoe UI"/>
                <a:cs typeface="Segoe UI"/>
                <a:sym typeface="Segoe UI"/>
              </a:endParaRPr>
            </a:p>
          </p:txBody>
        </p:sp>
        <p:sp>
          <p:nvSpPr>
            <p:cNvPr id="244" name="What it Does…"/>
            <p:cNvSpPr/>
            <p:nvPr/>
          </p:nvSpPr>
          <p:spPr>
            <a:xfrm>
              <a:off x="68642" y="68642"/>
              <a:ext cx="3724023" cy="18559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100" b="1">
                  <a:latin typeface="Segoe UI"/>
                  <a:ea typeface="Segoe UI"/>
                  <a:cs typeface="Segoe UI"/>
                  <a:sym typeface="Segoe UI"/>
                </a:defRPr>
              </a:pPr>
              <a:r>
                <a:rPr kumimoji="0" sz="1100" b="1" i="0" u="none" strike="noStrike" kern="0" cap="none" spc="0" normalizeH="0" baseline="0" noProof="0" dirty="0">
                  <a:ln>
                    <a:noFill/>
                  </a:ln>
                  <a:solidFill>
                    <a:srgbClr val="000000"/>
                  </a:solidFill>
                  <a:effectLst/>
                  <a:uLnTx/>
                  <a:uFillTx/>
                  <a:latin typeface="Segoe UI"/>
                  <a:cs typeface="Segoe UI"/>
                  <a:sym typeface="Segoe UI"/>
                </a:rPr>
                <a:t>What it Does</a:t>
              </a:r>
              <a:endParaRPr kumimoji="0" sz="1100" b="1" i="1"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914400" rtl="0" eaLnBrk="1" fontAlgn="auto" latinLnBrk="0" hangingPunct="0">
                <a:lnSpc>
                  <a:spcPct val="107000"/>
                </a:lnSpc>
                <a:spcBef>
                  <a:spcPts val="800"/>
                </a:spcBef>
                <a:spcAft>
                  <a:spcPts val="0"/>
                </a:spcAft>
                <a:buClrTx/>
                <a:buSzTx/>
                <a:buFontTx/>
                <a:buNone/>
                <a:tabLst/>
                <a:defRPr sz="1100" b="1">
                  <a:latin typeface="Segoe UI"/>
                  <a:ea typeface="Segoe UI"/>
                  <a:cs typeface="Segoe UI"/>
                  <a:sym typeface="Segoe UI"/>
                </a:defRPr>
              </a:pPr>
              <a:r>
                <a:rPr kumimoji="0" sz="1100" b="1" i="0" u="none" strike="noStrike" kern="0" cap="none" spc="0" normalizeH="0" baseline="0" noProof="0" dirty="0">
                  <a:ln>
                    <a:noFill/>
                  </a:ln>
                  <a:solidFill>
                    <a:srgbClr val="000000"/>
                  </a:solidFill>
                  <a:effectLst/>
                  <a:uLnTx/>
                  <a:uFillTx/>
                  <a:latin typeface="Segoe UI"/>
                  <a:cs typeface="Segoe UI"/>
                  <a:sym typeface="Segoe UI"/>
                </a:rPr>
                <a:t>Mission:</a:t>
              </a:r>
              <a:r>
                <a:rPr kumimoji="0" sz="1100" b="0" i="0" u="none" strike="noStrike" kern="0" cap="none" spc="0" normalizeH="0" baseline="0" noProof="0" dirty="0">
                  <a:ln>
                    <a:noFill/>
                  </a:ln>
                  <a:solidFill>
                    <a:srgbClr val="000000"/>
                  </a:solidFill>
                  <a:effectLst/>
                  <a:uLnTx/>
                  <a:uFillTx/>
                  <a:latin typeface="Segoe UI"/>
                  <a:cs typeface="Segoe UI"/>
                  <a:sym typeface="Segoe UI"/>
                </a:rPr>
                <a:t> New College Institute’s mission is to be a premier center of learning that provides access to academic degrees, credentials</a:t>
              </a:r>
              <a:r>
                <a:rPr kumimoji="0" lang="en-US" sz="1100" b="0" i="0" u="none" strike="noStrike" kern="0" cap="none" spc="0" normalizeH="0" baseline="0" noProof="0" dirty="0">
                  <a:ln>
                    <a:noFill/>
                  </a:ln>
                  <a:solidFill>
                    <a:srgbClr val="000000"/>
                  </a:solidFill>
                  <a:effectLst/>
                  <a:uLnTx/>
                  <a:uFillTx/>
                  <a:latin typeface="Segoe UI"/>
                  <a:cs typeface="Segoe UI"/>
                  <a:sym typeface="Segoe UI"/>
                </a:rPr>
                <a:t>,</a:t>
              </a:r>
              <a:r>
                <a:rPr kumimoji="0" sz="1100" b="0" i="0" u="none" strike="noStrike" kern="0" cap="none" spc="0" normalizeH="0" baseline="0" noProof="0" dirty="0">
                  <a:ln>
                    <a:noFill/>
                  </a:ln>
                  <a:solidFill>
                    <a:srgbClr val="000000"/>
                  </a:solidFill>
                  <a:effectLst/>
                  <a:uLnTx/>
                  <a:uFillTx/>
                  <a:latin typeface="Segoe UI"/>
                  <a:cs typeface="Segoe UI"/>
                  <a:sym typeface="Segoe UI"/>
                </a:rPr>
                <a:t> and professional learning experiences in high-quality learning environments to prepare students for regional and statewide career opportunities and participation in collaborative, positive community change, promoting regional economic prosperity and community transformation.</a:t>
              </a:r>
              <a:endParaRPr kumimoji="0" sz="1100" b="1"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grpSp>
      <p:grpSp>
        <p:nvGrpSpPr>
          <p:cNvPr id="248" name="Rectangle: Rounded Corners 13"/>
          <p:cNvGrpSpPr/>
          <p:nvPr/>
        </p:nvGrpSpPr>
        <p:grpSpPr>
          <a:xfrm>
            <a:off x="285864" y="4203186"/>
            <a:ext cx="3861310" cy="2069236"/>
            <a:chOff x="0" y="0"/>
            <a:chExt cx="3861308" cy="2069234"/>
          </a:xfrm>
        </p:grpSpPr>
        <p:sp>
          <p:nvSpPr>
            <p:cNvPr id="246" name="Rounded Rectangle"/>
            <p:cNvSpPr/>
            <p:nvPr/>
          </p:nvSpPr>
          <p:spPr>
            <a:xfrm>
              <a:off x="0" y="0"/>
              <a:ext cx="3861308" cy="2069234"/>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a:latin typeface="Open Sans"/>
                  <a:ea typeface="Open Sans"/>
                  <a:cs typeface="Open Sans"/>
                  <a:sym typeface="Open Sans"/>
                </a:defRPr>
              </a:pPr>
              <a:endParaRPr kumimoji="0" sz="1800" b="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247" name="Who it Serves…"/>
            <p:cNvSpPr/>
            <p:nvPr/>
          </p:nvSpPr>
          <p:spPr>
            <a:xfrm>
              <a:off x="61238" y="61238"/>
              <a:ext cx="3738831" cy="17541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000" b="1">
                  <a:latin typeface="Segoe UI"/>
                  <a:ea typeface="Segoe UI"/>
                  <a:cs typeface="Segoe UI"/>
                  <a:sym typeface="Segoe UI"/>
                </a:defRPr>
              </a:pPr>
              <a:r>
                <a:rPr kumimoji="0" sz="1000" b="1" u="none" strike="noStrike" kern="0" cap="none" spc="0" normalizeH="0" baseline="0" noProof="0" dirty="0">
                  <a:ln>
                    <a:noFill/>
                  </a:ln>
                  <a:solidFill>
                    <a:srgbClr val="000000"/>
                  </a:solidFill>
                  <a:effectLst/>
                  <a:uLnTx/>
                  <a:uFillTx/>
                  <a:latin typeface="Segoe UI"/>
                  <a:cs typeface="Segoe UI"/>
                  <a:sym typeface="Segoe UI"/>
                </a:rPr>
                <a:t>Who it Serves</a:t>
              </a:r>
              <a:endParaRPr kumimoji="0" sz="1000" b="1"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000" i="1">
                  <a:latin typeface="Segoe UI"/>
                  <a:ea typeface="Segoe UI"/>
                  <a:cs typeface="Segoe UI"/>
                  <a:sym typeface="Segoe UI"/>
                </a:defRPr>
              </a:pPr>
              <a:r>
                <a:rPr kumimoji="0" sz="1000" b="0" u="none" strike="noStrike" kern="0" cap="none" spc="0" normalizeH="0" baseline="0" noProof="0" dirty="0">
                  <a:ln>
                    <a:noFill/>
                  </a:ln>
                  <a:solidFill>
                    <a:srgbClr val="000000"/>
                  </a:solidFill>
                  <a:effectLst/>
                  <a:uLnTx/>
                  <a:uFillTx/>
                  <a:latin typeface="Segoe UI"/>
                  <a:cs typeface="Segoe UI"/>
                  <a:sym typeface="Segoe UI"/>
                </a:rPr>
                <a:t>NCI provides education and training to adults through short-term, high-demand workforce training and degree programs at the bachelor’s (last two years), master’s and doctoral levels; K-12 students by providing extracurricular STEM opportunities in robotics, summer camps, and the Innovation Lab.</a:t>
              </a:r>
              <a:endParaRPr kumimoji="0" lang="en-US" sz="1000" b="0"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685800" rtl="0" eaLnBrk="1" fontAlgn="auto" latinLnBrk="0" hangingPunct="0">
                <a:lnSpc>
                  <a:spcPct val="105999"/>
                </a:lnSpc>
                <a:spcBef>
                  <a:spcPts val="0"/>
                </a:spcBef>
                <a:spcAft>
                  <a:spcPts val="0"/>
                </a:spcAft>
                <a:buClrTx/>
                <a:buSzTx/>
                <a:buFontTx/>
                <a:buNone/>
                <a:tabLst/>
                <a:defRPr sz="1000" i="1">
                  <a:latin typeface="Segoe UI"/>
                  <a:ea typeface="Segoe UI"/>
                  <a:cs typeface="Segoe UI"/>
                  <a:sym typeface="Segoe UI"/>
                </a:defRPr>
              </a:pPr>
              <a:endParaRPr kumimoji="0" sz="1000" b="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000" b="1">
                  <a:latin typeface="Segoe UI"/>
                  <a:ea typeface="Segoe UI"/>
                  <a:cs typeface="Segoe UI"/>
                  <a:sym typeface="Segoe UI"/>
                </a:defRPr>
              </a:pPr>
              <a:r>
                <a:rPr kumimoji="0" sz="1000" b="1" u="none" strike="noStrike" kern="0" cap="none" spc="0" normalizeH="0" baseline="0" noProof="0" dirty="0">
                  <a:ln>
                    <a:noFill/>
                  </a:ln>
                  <a:solidFill>
                    <a:srgbClr val="000000"/>
                  </a:solidFill>
                  <a:effectLst/>
                  <a:uLnTx/>
                  <a:uFillTx/>
                  <a:latin typeface="Segoe UI"/>
                  <a:cs typeface="Segoe UI"/>
                  <a:sym typeface="Segoe UI"/>
                </a:rPr>
                <a:t>Eligibility Requirements:</a:t>
              </a:r>
              <a:endParaRPr kumimoji="0" sz="1000" b="1"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000" i="1">
                  <a:latin typeface="Segoe UI"/>
                  <a:ea typeface="Segoe UI"/>
                  <a:cs typeface="Segoe UI"/>
                  <a:sym typeface="Segoe UI"/>
                </a:defRPr>
              </a:pPr>
              <a:r>
                <a:rPr kumimoji="0" sz="1000" b="0" u="none" strike="noStrike" kern="0" cap="none" spc="0" normalizeH="0" baseline="0" noProof="0" dirty="0">
                  <a:ln>
                    <a:noFill/>
                  </a:ln>
                  <a:solidFill>
                    <a:srgbClr val="000000"/>
                  </a:solidFill>
                  <a:effectLst/>
                  <a:uLnTx/>
                  <a:uFillTx/>
                  <a:latin typeface="Segoe UI"/>
                  <a:cs typeface="Segoe UI"/>
                  <a:sym typeface="Segoe UI"/>
                </a:rPr>
                <a:t>Each college and workforce partner sets their own admission criterion and tuition rates.</a:t>
              </a:r>
            </a:p>
          </p:txBody>
        </p:sp>
      </p:grpSp>
      <p:grpSp>
        <p:nvGrpSpPr>
          <p:cNvPr id="251" name="Rectangle: Rounded Corners 18"/>
          <p:cNvGrpSpPr/>
          <p:nvPr/>
        </p:nvGrpSpPr>
        <p:grpSpPr>
          <a:xfrm>
            <a:off x="4526936" y="4208174"/>
            <a:ext cx="3861309" cy="2069235"/>
            <a:chOff x="0" y="0"/>
            <a:chExt cx="3861307" cy="2069233"/>
          </a:xfrm>
        </p:grpSpPr>
        <p:sp>
          <p:nvSpPr>
            <p:cNvPr id="249" name="Rounded Rectangle"/>
            <p:cNvSpPr/>
            <p:nvPr/>
          </p:nvSpPr>
          <p:spPr>
            <a:xfrm>
              <a:off x="0" y="0"/>
              <a:ext cx="3861307" cy="2069233"/>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a:latin typeface="Open Sans"/>
                  <a:ea typeface="Open Sans"/>
                  <a:cs typeface="Open Sans"/>
                  <a:sym typeface="Open Sans"/>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250" name="How it Achieves Results…"/>
            <p:cNvSpPr txBox="1"/>
            <p:nvPr/>
          </p:nvSpPr>
          <p:spPr>
            <a:xfrm>
              <a:off x="61238" y="61237"/>
              <a:ext cx="3738830" cy="17192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400" b="1">
                  <a:latin typeface="Segoe UI"/>
                  <a:ea typeface="Segoe UI"/>
                  <a:cs typeface="Segoe UI"/>
                  <a:sym typeface="Segoe UI"/>
                </a:defRPr>
              </a:pPr>
              <a:r>
                <a:rPr kumimoji="0" sz="1400" b="1" i="0" u="none" strike="noStrike" kern="0" cap="none" spc="0" normalizeH="0" baseline="0" noProof="0" dirty="0">
                  <a:ln>
                    <a:noFill/>
                  </a:ln>
                  <a:solidFill>
                    <a:srgbClr val="000000"/>
                  </a:solidFill>
                  <a:effectLst/>
                  <a:uLnTx/>
                  <a:uFillTx/>
                  <a:latin typeface="Segoe UI"/>
                  <a:cs typeface="Segoe UI"/>
                  <a:sym typeface="Segoe UI"/>
                </a:rPr>
                <a:t>How it Achieves Results</a:t>
              </a:r>
              <a:endParaRPr kumimoji="0" sz="14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200" i="1">
                  <a:latin typeface="Segoe UI"/>
                  <a:ea typeface="Segoe UI"/>
                  <a:cs typeface="Segoe UI"/>
                  <a:sym typeface="Segoe UI"/>
                </a:defRPr>
              </a:pPr>
              <a:r>
                <a:rPr kumimoji="0" sz="1200" b="0" u="none" strike="noStrike" kern="0" cap="none" spc="0" normalizeH="0" baseline="0" noProof="0" dirty="0">
                  <a:ln>
                    <a:noFill/>
                  </a:ln>
                  <a:solidFill>
                    <a:srgbClr val="000000"/>
                  </a:solidFill>
                  <a:effectLst/>
                  <a:uLnTx/>
                  <a:uFillTx/>
                  <a:latin typeface="Segoe UI"/>
                  <a:cs typeface="Segoe UI"/>
                  <a:sym typeface="Segoe UI"/>
                </a:rPr>
                <a:t>Through strategic partnerships with colleges and universities and workforce training organizations; student services such as career counseling and direct connections to area employers; providing access to educational testing and exams for specific industries; providing classrooms, lecture halls, and meeting spaces</a:t>
              </a:r>
              <a:r>
                <a:rPr kumimoji="0" lang="en-US" sz="1200" b="0" u="none" strike="noStrike" kern="0" cap="none" spc="0" normalizeH="0" baseline="0" noProof="0" dirty="0">
                  <a:ln>
                    <a:noFill/>
                  </a:ln>
                  <a:solidFill>
                    <a:srgbClr val="000000"/>
                  </a:solidFill>
                  <a:effectLst/>
                  <a:uLnTx/>
                  <a:uFillTx/>
                  <a:latin typeface="Segoe UI"/>
                  <a:cs typeface="Segoe UI"/>
                  <a:sym typeface="Segoe UI"/>
                </a:rPr>
                <a:t>.</a:t>
              </a:r>
              <a:endParaRPr kumimoji="0" sz="1200" b="0" u="none" strike="noStrike" kern="0" cap="none" spc="0" normalizeH="0" baseline="0" noProof="0" dirty="0">
                <a:ln>
                  <a:noFill/>
                </a:ln>
                <a:solidFill>
                  <a:srgbClr val="000000"/>
                </a:solidFill>
                <a:effectLst/>
                <a:uLnTx/>
                <a:uFillTx/>
                <a:latin typeface="Segoe UI"/>
                <a:cs typeface="Segoe UI"/>
                <a:sym typeface="Segoe UI"/>
              </a:endParaRPr>
            </a:p>
          </p:txBody>
        </p:sp>
      </p:grpSp>
      <p:sp>
        <p:nvSpPr>
          <p:cNvPr id="252" name="TextBox 19"/>
          <p:cNvSpPr txBox="1"/>
          <p:nvPr/>
        </p:nvSpPr>
        <p:spPr>
          <a:xfrm>
            <a:off x="5537370" y="1569293"/>
            <a:ext cx="2184557" cy="332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600" b="1">
                <a:latin typeface="Segoe UI"/>
                <a:ea typeface="Segoe UI"/>
                <a:cs typeface="Segoe UI"/>
                <a:sym typeface="Segoe U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000000"/>
                </a:solidFill>
                <a:effectLst/>
                <a:uLnTx/>
                <a:uFillTx/>
                <a:latin typeface="Segoe UI"/>
                <a:cs typeface="Segoe UI"/>
                <a:sym typeface="Segoe UI"/>
              </a:rPr>
              <a:t>Where it Operates</a:t>
            </a:r>
          </a:p>
        </p:txBody>
      </p:sp>
      <p:grpSp>
        <p:nvGrpSpPr>
          <p:cNvPr id="255" name="Rectangle: Rounded Corners 28"/>
          <p:cNvGrpSpPr/>
          <p:nvPr/>
        </p:nvGrpSpPr>
        <p:grpSpPr>
          <a:xfrm>
            <a:off x="8782146" y="1506325"/>
            <a:ext cx="3236981" cy="4766094"/>
            <a:chOff x="0" y="0"/>
            <a:chExt cx="3236979" cy="4766093"/>
          </a:xfrm>
        </p:grpSpPr>
        <p:sp>
          <p:nvSpPr>
            <p:cNvPr id="253" name="Rounded Rectangle"/>
            <p:cNvSpPr/>
            <p:nvPr/>
          </p:nvSpPr>
          <p:spPr>
            <a:xfrm>
              <a:off x="0" y="0"/>
              <a:ext cx="3236979" cy="4766093"/>
            </a:xfrm>
            <a:prstGeom prst="roundRect">
              <a:avLst>
                <a:gd name="adj" fmla="val 7747"/>
              </a:avLst>
            </a:prstGeom>
            <a:solidFill>
              <a:srgbClr val="F2F2F2"/>
            </a:solidFill>
            <a:ln w="12700" cap="flat">
              <a:noFill/>
              <a:miter lim="4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latin typeface="Segoe UI"/>
                  <a:ea typeface="Segoe UI"/>
                  <a:cs typeface="Segoe UI"/>
                  <a:sym typeface="Segoe UI"/>
                </a:defRPr>
              </a:pPr>
              <a:endParaRPr kumimoji="0" sz="1600" b="0" i="0" u="none" strike="noStrike" kern="0" cap="none" spc="0" normalizeH="0" baseline="0" noProof="0">
                <a:ln>
                  <a:noFill/>
                </a:ln>
                <a:solidFill>
                  <a:srgbClr val="000000"/>
                </a:solidFill>
                <a:effectLst/>
                <a:uLnTx/>
                <a:uFillTx/>
                <a:latin typeface="Segoe UI"/>
                <a:cs typeface="Segoe UI"/>
                <a:sym typeface="Segoe UI"/>
              </a:endParaRPr>
            </a:p>
          </p:txBody>
        </p:sp>
        <p:sp>
          <p:nvSpPr>
            <p:cNvPr id="254" name="Why it Matters…"/>
            <p:cNvSpPr/>
            <p:nvPr/>
          </p:nvSpPr>
          <p:spPr>
            <a:xfrm>
              <a:off x="73448" y="73447"/>
              <a:ext cx="3090082" cy="359649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i="0" u="none" strike="noStrike" kern="0" cap="none" spc="0" normalizeH="0" baseline="0" noProof="0" dirty="0">
                  <a:ln>
                    <a:noFill/>
                  </a:ln>
                  <a:solidFill>
                    <a:srgbClr val="000000"/>
                  </a:solidFill>
                  <a:effectLst/>
                  <a:uLnTx/>
                  <a:uFillTx/>
                  <a:latin typeface="Segoe UI"/>
                  <a:cs typeface="Segoe UI"/>
                  <a:sym typeface="Segoe UI"/>
                </a:rPr>
                <a:t>Why it Matters</a:t>
              </a:r>
              <a:endParaRPr kumimoji="0" sz="16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0">
                <a:lnSpc>
                  <a:spcPct val="100000"/>
                </a:lnSpc>
                <a:spcBef>
                  <a:spcPts val="0"/>
                </a:spcBef>
                <a:spcAft>
                  <a:spcPts val="0"/>
                </a:spcAft>
                <a:buClrTx/>
                <a:buSzTx/>
                <a:buFontTx/>
                <a:buNone/>
                <a:tabLst/>
                <a:defRPr sz="1300" i="1">
                  <a:latin typeface="Segoe UI"/>
                  <a:ea typeface="Segoe UI"/>
                  <a:cs typeface="Segoe UI"/>
                  <a:sym typeface="Segoe UI"/>
                </a:defRPr>
              </a:pPr>
              <a:r>
                <a:rPr kumimoji="0" sz="1300" b="0" u="none" strike="noStrike" kern="0" cap="none" spc="0" normalizeH="0" baseline="0" noProof="0" dirty="0">
                  <a:ln>
                    <a:noFill/>
                  </a:ln>
                  <a:solidFill>
                    <a:srgbClr val="000000"/>
                  </a:solidFill>
                  <a:effectLst/>
                  <a:uLnTx/>
                  <a:uFillTx/>
                  <a:latin typeface="Segoe UI"/>
                  <a:cs typeface="Segoe UI"/>
                  <a:sym typeface="Segoe UI"/>
                </a:rPr>
                <a:t>Since NCI opened in 2006, over 11,000 students have received certificates, credentials, and degrees.</a:t>
              </a:r>
              <a:endParaRPr kumimoji="0" sz="1300" b="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0">
                <a:lnSpc>
                  <a:spcPct val="100000"/>
                </a:lnSpc>
                <a:spcBef>
                  <a:spcPts val="0"/>
                </a:spcBef>
                <a:spcAft>
                  <a:spcPts val="0"/>
                </a:spcAft>
                <a:buClrTx/>
                <a:buSzTx/>
                <a:buFontTx/>
                <a:buNone/>
                <a:tabLst/>
                <a:defRPr sz="1300" i="1">
                  <a:latin typeface="Segoe UI"/>
                  <a:ea typeface="Segoe UI"/>
                  <a:cs typeface="Segoe UI"/>
                  <a:sym typeface="Segoe UI"/>
                </a:defRPr>
              </a:pPr>
              <a:endParaRPr kumimoji="0" sz="1300" b="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0">
                <a:lnSpc>
                  <a:spcPct val="100000"/>
                </a:lnSpc>
                <a:spcBef>
                  <a:spcPts val="0"/>
                </a:spcBef>
                <a:spcAft>
                  <a:spcPts val="0"/>
                </a:spcAft>
                <a:buClrTx/>
                <a:buSzTx/>
                <a:buFontTx/>
                <a:buNone/>
                <a:tabLst/>
                <a:defRPr sz="1300" i="1">
                  <a:latin typeface="Segoe UI"/>
                  <a:ea typeface="Segoe UI"/>
                  <a:cs typeface="Segoe UI"/>
                  <a:sym typeface="Segoe UI"/>
                </a:defRPr>
              </a:pPr>
              <a:r>
                <a:rPr kumimoji="0" sz="1300" b="0" u="none" strike="noStrike" kern="0" cap="none" spc="0" normalizeH="0" baseline="0" noProof="0" dirty="0">
                  <a:ln>
                    <a:noFill/>
                  </a:ln>
                  <a:solidFill>
                    <a:srgbClr val="000000"/>
                  </a:solidFill>
                  <a:effectLst/>
                  <a:uLnTx/>
                  <a:uFillTx/>
                  <a:latin typeface="Segoe UI"/>
                  <a:cs typeface="Segoe UI"/>
                  <a:sym typeface="Segoe UI"/>
                </a:rPr>
                <a:t>In FY23, 996 certificates and degrees were awarded. Partnerships include Longwood University, Virginia Tech, Radford University, Bluefield University, Fiber Optic Association, Global Wind </a:t>
              </a:r>
              <a:r>
                <a:rPr kumimoji="0" sz="1300" b="0" u="none" strike="noStrike" kern="0" cap="none" spc="0" normalizeH="0" baseline="0" noProof="0" dirty="0" err="1">
                  <a:ln>
                    <a:noFill/>
                  </a:ln>
                  <a:solidFill>
                    <a:srgbClr val="000000"/>
                  </a:solidFill>
                  <a:effectLst/>
                  <a:uLnTx/>
                  <a:uFillTx/>
                  <a:latin typeface="Segoe UI"/>
                  <a:cs typeface="Segoe UI"/>
                  <a:sym typeface="Segoe UI"/>
                </a:rPr>
                <a:t>Organisation</a:t>
              </a:r>
              <a:r>
                <a:rPr kumimoji="0" sz="1300" b="0" u="none" strike="noStrike" kern="0" cap="none" spc="0" normalizeH="0" baseline="0" noProof="0" dirty="0">
                  <a:ln>
                    <a:noFill/>
                  </a:ln>
                  <a:solidFill>
                    <a:srgbClr val="000000"/>
                  </a:solidFill>
                  <a:effectLst/>
                  <a:uLnTx/>
                  <a:uFillTx/>
                  <a:latin typeface="Segoe UI"/>
                  <a:cs typeface="Segoe UI"/>
                  <a:sym typeface="Segoe UI"/>
                </a:rPr>
                <a:t>, Dominion Energy, Piedmont Regional Criminal Justice Training Academy, and others. </a:t>
              </a:r>
              <a:endParaRPr kumimoji="0" sz="1300" b="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0">
                <a:lnSpc>
                  <a:spcPct val="100000"/>
                </a:lnSpc>
                <a:spcBef>
                  <a:spcPts val="0"/>
                </a:spcBef>
                <a:spcAft>
                  <a:spcPts val="0"/>
                </a:spcAft>
                <a:buClrTx/>
                <a:buSzTx/>
                <a:buFontTx/>
                <a:buNone/>
                <a:tabLst/>
                <a:defRPr sz="1300" i="1">
                  <a:latin typeface="Segoe UI"/>
                  <a:ea typeface="Segoe UI"/>
                  <a:cs typeface="Segoe UI"/>
                  <a:sym typeface="Segoe UI"/>
                </a:defRPr>
              </a:pPr>
              <a:endParaRPr kumimoji="0" sz="1300" b="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0">
                <a:lnSpc>
                  <a:spcPct val="100000"/>
                </a:lnSpc>
                <a:spcBef>
                  <a:spcPts val="0"/>
                </a:spcBef>
                <a:spcAft>
                  <a:spcPts val="0"/>
                </a:spcAft>
                <a:buClrTx/>
                <a:buSzTx/>
                <a:buFontTx/>
                <a:buNone/>
                <a:tabLst/>
                <a:defRPr sz="1300" i="1">
                  <a:latin typeface="Segoe UI"/>
                  <a:ea typeface="Segoe UI"/>
                  <a:cs typeface="Segoe UI"/>
                  <a:sym typeface="Segoe UI"/>
                </a:defRPr>
              </a:pPr>
              <a:r>
                <a:rPr kumimoji="0" sz="1300" b="0" u="none" strike="noStrike" kern="0" cap="none" spc="0" normalizeH="0" baseline="0" noProof="0" dirty="0">
                  <a:ln>
                    <a:noFill/>
                  </a:ln>
                  <a:solidFill>
                    <a:srgbClr val="000000"/>
                  </a:solidFill>
                  <a:effectLst/>
                  <a:uLnTx/>
                  <a:uFillTx/>
                  <a:latin typeface="Segoe UI"/>
                  <a:cs typeface="Segoe UI"/>
                  <a:sym typeface="Segoe UI"/>
                </a:rPr>
                <a:t>Notably, NCI is a hub for community and regional activities with over 18,000 visitors in FY23. </a:t>
              </a:r>
            </a:p>
          </p:txBody>
        </p:sp>
      </p:grpSp>
      <p:sp>
        <p:nvSpPr>
          <p:cNvPr id="256" name="Text Placeholder 5"/>
          <p:cNvSpPr txBox="1"/>
          <p:nvPr/>
        </p:nvSpPr>
        <p:spPr>
          <a:xfrm>
            <a:off x="3149677" y="6453079"/>
            <a:ext cx="8145155"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0" algn="l" defTabSz="914400" rtl="0" eaLnBrk="1" fontAlgn="auto" latinLnBrk="0" hangingPunct="0">
              <a:lnSpc>
                <a:spcPct val="85000"/>
              </a:lnSpc>
              <a:spcBef>
                <a:spcPts val="500"/>
              </a:spcBef>
              <a:spcAft>
                <a:spcPts val="0"/>
              </a:spcAft>
              <a:buClrTx/>
              <a:buSzTx/>
              <a:buFontTx/>
              <a:buNone/>
              <a:tabLst/>
              <a:defRPr sz="1600" b="1" spc="-30">
                <a:latin typeface="Segoe UI"/>
                <a:ea typeface="Segoe UI"/>
                <a:cs typeface="Segoe UI"/>
                <a:sym typeface="Segoe UI"/>
              </a:defRPr>
            </a:pPr>
            <a:r>
              <a:rPr kumimoji="0" sz="1600" b="1" i="0" u="none" strike="noStrike" kern="0" cap="none" spc="-30" normalizeH="0" baseline="0" noProof="0" dirty="0">
                <a:ln>
                  <a:noFill/>
                </a:ln>
                <a:solidFill>
                  <a:srgbClr val="000000"/>
                </a:solidFill>
                <a:effectLst/>
                <a:uLnTx/>
                <a:uFillTx/>
                <a:latin typeface="Segoe UI"/>
                <a:cs typeface="Segoe UI"/>
                <a:sym typeface="Segoe UI"/>
              </a:rPr>
              <a:t>Learn more about the program here: </a:t>
            </a:r>
            <a:r>
              <a:rPr kumimoji="0" sz="1600" b="0" i="0" u="sng" strike="noStrike" kern="0" cap="none" spc="-30" normalizeH="0" baseline="0" noProof="0" dirty="0">
                <a:ln>
                  <a:noFill/>
                </a:ln>
                <a:solidFill>
                  <a:srgbClr val="0000FF"/>
                </a:solidFill>
                <a:effectLst/>
                <a:uLnTx/>
                <a:uFill>
                  <a:solidFill>
                    <a:srgbClr val="0000FF"/>
                  </a:solidFill>
                </a:uFill>
                <a:latin typeface="Segoe UI"/>
                <a:cs typeface="Segoe UI"/>
                <a:sym typeface="Segoe UI"/>
                <a:hlinkClick r:id="rId2"/>
              </a:rPr>
              <a:t>www.newcollegeinstitute.org</a:t>
            </a:r>
            <a:r>
              <a:rPr kumimoji="0" sz="1600" b="0" i="0" u="none" strike="noStrike" kern="0" cap="none" spc="-30" normalizeH="0" baseline="0" noProof="0" dirty="0">
                <a:ln>
                  <a:noFill/>
                </a:ln>
                <a:solidFill>
                  <a:srgbClr val="000000"/>
                </a:solidFill>
                <a:effectLst/>
                <a:uLnTx/>
                <a:uFillTx/>
                <a:latin typeface="Segoe UI"/>
                <a:cs typeface="Segoe UI"/>
                <a:sym typeface="Segoe UI"/>
              </a:rPr>
              <a:t> </a:t>
            </a:r>
          </a:p>
        </p:txBody>
      </p:sp>
      <p:pic>
        <p:nvPicPr>
          <p:cNvPr id="257" name="Picture 4" descr="Picture 4"/>
          <p:cNvPicPr>
            <a:picLocks noChangeAspect="1"/>
          </p:cNvPicPr>
          <p:nvPr/>
        </p:nvPicPr>
        <p:blipFill>
          <a:blip r:embed="rId3">
            <a:alphaModFix amt="70000"/>
          </a:blip>
          <a:stretch>
            <a:fillRect/>
          </a:stretch>
        </p:blipFill>
        <p:spPr>
          <a:xfrm>
            <a:off x="4539636" y="2427159"/>
            <a:ext cx="3974132" cy="1529381"/>
          </a:xfrm>
          <a:prstGeom prst="rect">
            <a:avLst/>
          </a:prstGeom>
          <a:ln w="12700">
            <a:miter lim="400000"/>
          </a:ln>
        </p:spPr>
      </p:pic>
      <p:sp>
        <p:nvSpPr>
          <p:cNvPr id="258" name="TextBox 6"/>
          <p:cNvSpPr txBox="1"/>
          <p:nvPr/>
        </p:nvSpPr>
        <p:spPr>
          <a:xfrm>
            <a:off x="4865613" y="1909211"/>
            <a:ext cx="3445270"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i="1">
                <a:latin typeface="Segoe UI"/>
                <a:ea typeface="Segoe UI"/>
                <a:cs typeface="Segoe UI"/>
                <a:sym typeface="Segoe U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400" b="0" i="1" u="none" strike="noStrike" kern="0" cap="none" spc="0" normalizeH="0" baseline="0" noProof="0">
                <a:ln>
                  <a:noFill/>
                </a:ln>
                <a:solidFill>
                  <a:srgbClr val="000000"/>
                </a:solidFill>
                <a:effectLst/>
                <a:uLnTx/>
                <a:uFillTx/>
                <a:latin typeface="Segoe UI"/>
                <a:cs typeface="Segoe UI"/>
                <a:sym typeface="Segoe UI"/>
              </a:rPr>
              <a:t>Martinsville, VA</a:t>
            </a:r>
          </a:p>
        </p:txBody>
      </p:sp>
      <p:sp>
        <p:nvSpPr>
          <p:cNvPr id="259" name="Oval 1"/>
          <p:cNvSpPr/>
          <p:nvPr/>
        </p:nvSpPr>
        <p:spPr>
          <a:xfrm>
            <a:off x="6303145" y="3808519"/>
            <a:ext cx="91443" cy="91443"/>
          </a:xfrm>
          <a:prstGeom prst="ellipse">
            <a:avLst/>
          </a:prstGeom>
          <a:solidFill>
            <a:srgbClr val="92D050"/>
          </a:solidFill>
          <a:ln w="12700">
            <a:solidFill>
              <a:srgbClr val="00163F"/>
            </a:solidFill>
            <a:miter/>
          </a:ln>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Program Owner: </a:t>
            </a:r>
            <a:r>
              <a:rPr kumimoji="0" lang="en-US" sz="1400" b="0" u="none" strike="noStrike" kern="1200" cap="none" spc="0" normalizeH="0" baseline="0" noProof="0" dirty="0">
                <a:ln>
                  <a:noFill/>
                </a:ln>
                <a:solidFill>
                  <a:prstClr val="black"/>
                </a:solidFill>
                <a:effectLst/>
                <a:uLnTx/>
                <a:uFillTx/>
                <a:latin typeface="Segoe UI"/>
                <a:ea typeface="+mn-ea"/>
                <a:cs typeface="+mn-cs"/>
              </a:rPr>
              <a:t>Dr. Robert Walker | </a:t>
            </a:r>
            <a:r>
              <a:rPr kumimoji="0" lang="en-US" sz="1400" b="1" u="none" strike="noStrike" kern="1200" cap="none" spc="0" normalizeH="0" baseline="0" noProof="0" dirty="0">
                <a:ln>
                  <a:noFill/>
                </a:ln>
                <a:solidFill>
                  <a:prstClr val="black"/>
                </a:solidFill>
                <a:effectLst/>
                <a:uLnTx/>
                <a:uFillTx/>
                <a:latin typeface="Segoe UI"/>
                <a:ea typeface="+mn-ea"/>
                <a:cs typeface="+mn-cs"/>
              </a:rPr>
              <a:t>Agency Head: </a:t>
            </a:r>
            <a:r>
              <a:rPr kumimoji="0" lang="en-US" sz="1400" b="0" u="none" strike="noStrike" kern="1200" cap="none" spc="0" normalizeH="0" baseline="0" noProof="0" dirty="0">
                <a:ln>
                  <a:noFill/>
                </a:ln>
                <a:solidFill>
                  <a:prstClr val="black"/>
                </a:solidFill>
                <a:effectLst/>
                <a:uLnTx/>
                <a:uFillTx/>
                <a:latin typeface="Segoe UI"/>
                <a:ea typeface="+mn-ea"/>
                <a:cs typeface="+mn-cs"/>
              </a:rPr>
              <a:t>Nicole Overley, Commissioner, Virginia Works</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Employment Services Program, Wagner-</a:t>
            </a:r>
            <a:r>
              <a:rPr kumimoji="0" lang="en-US" sz="2400" b="1" i="0" u="none" strike="noStrike" kern="1200" cap="none" spc="0" normalizeH="0" baseline="0" noProof="0" dirty="0" err="1">
                <a:ln>
                  <a:noFill/>
                </a:ln>
                <a:solidFill>
                  <a:prstClr val="white"/>
                </a:solidFill>
                <a:effectLst/>
                <a:uLnTx/>
                <a:uFillTx/>
                <a:latin typeface="Franklin Gothic Demi"/>
                <a:ea typeface="+mn-ea"/>
                <a:cs typeface="Segoe UI"/>
              </a:rPr>
              <a:t>Peyser</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 Virginia Works</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a:solidFill>
                  <a:srgbClr val="6FA2FF"/>
                </a:solidFill>
              </a:rPr>
              <a:t>LABOR</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66185" y="1531184"/>
            <a:ext cx="3861305" cy="252086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Arial" panose="020B0604020202020204" pitchFamily="34" charset="0"/>
                <a:cs typeface="Times New Roman" panose="02020603050405020304" pitchFamily="18" charset="0"/>
              </a:rPr>
              <a:t>The Wagner-</a:t>
            </a:r>
            <a:r>
              <a:rPr kumimoji="0" lang="en-US" sz="1100" b="0" i="0" u="none" strike="noStrike" kern="1200" cap="none" spc="0" normalizeH="0" baseline="0" noProof="0" dirty="0" err="1">
                <a:ln>
                  <a:noFill/>
                </a:ln>
                <a:solidFill>
                  <a:srgbClr val="000000"/>
                </a:solidFill>
                <a:effectLst/>
                <a:uLnTx/>
                <a:uFillTx/>
                <a:latin typeface="Segoe UI"/>
                <a:ea typeface="Arial" panose="020B0604020202020204" pitchFamily="34" charset="0"/>
                <a:cs typeface="Times New Roman" panose="02020603050405020304" pitchFamily="18" charset="0"/>
              </a:rPr>
              <a:t>Peyser</a:t>
            </a:r>
            <a:r>
              <a:rPr kumimoji="0" lang="en-US" sz="1100" b="0" i="0" u="none" strike="noStrike" kern="1200" cap="none" spc="0" normalizeH="0" baseline="0" noProof="0" dirty="0">
                <a:ln>
                  <a:noFill/>
                </a:ln>
                <a:solidFill>
                  <a:srgbClr val="000000"/>
                </a:solidFill>
                <a:effectLst/>
                <a:uLnTx/>
                <a:uFillTx/>
                <a:latin typeface="Segoe UI"/>
                <a:ea typeface="Arial" panose="020B0604020202020204" pitchFamily="34" charset="0"/>
                <a:cs typeface="Times New Roman" panose="02020603050405020304" pitchFamily="18" charset="0"/>
              </a:rPr>
              <a:t> program provides basic and individualized career and training related services to Virginia job seekers, and helps employers fill their workforce needs with job-seeking Virginians.</a:t>
            </a:r>
            <a:endParaRPr kumimoji="0" lang="en-US" sz="1100" b="0" i="0" u="none" strike="noStrike" kern="1200" cap="none" spc="0" normalizeH="0" baseline="0" noProof="0" dirty="0">
              <a:ln>
                <a:noFill/>
              </a:ln>
              <a:solidFill>
                <a:prstClr val="black"/>
              </a:solidFill>
              <a:effectLst/>
              <a:uLnTx/>
              <a:uFillTx/>
              <a:latin typeface="Segoe UI"/>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1" i="0" u="none" strike="noStrike" kern="1200" cap="none" spc="0" normalizeH="0" baseline="0" noProof="0" dirty="0">
                <a:ln>
                  <a:noFill/>
                </a:ln>
                <a:solidFill>
                  <a:prstClr val="black"/>
                </a:solidFill>
                <a:effectLst/>
                <a:uLnTx/>
                <a:uFillTx/>
                <a:latin typeface="Segoe UI"/>
                <a:ea typeface="+mn-ea"/>
                <a:cs typeface="Segoe UI" panose="020B0502040204020203" pitchFamily="34" charset="0"/>
              </a:rPr>
              <a:t>Mission: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To be the conduit for ensuring collaboration within the American Job Centers in accordance with governing laws and regulations to facilitate the identification and or creation of employment opportunities for job seekers and the hiring of qualified job seekers by Virginia’s employers to fill their open positions.</a:t>
            </a:r>
            <a:endParaRPr kumimoji="0" lang="en-US" sz="14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66185" y="4288277"/>
            <a:ext cx="3861305" cy="187944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The Wagner-</a:t>
            </a:r>
            <a:r>
              <a:rPr kumimoji="0" lang="en-US" sz="1100" b="0" i="0" u="none" strike="noStrike" kern="1200" cap="none" spc="0" normalizeH="0" baseline="0" noProof="0" dirty="0" err="1">
                <a:ln>
                  <a:noFill/>
                </a:ln>
                <a:solidFill>
                  <a:prstClr val="black"/>
                </a:solidFill>
                <a:effectLst/>
                <a:uLnTx/>
                <a:uFillTx/>
                <a:latin typeface="Segoe UI"/>
                <a:ea typeface="+mn-ea"/>
                <a:cs typeface="+mn-cs"/>
              </a:rPr>
              <a:t>Peyser</a:t>
            </a:r>
            <a:r>
              <a:rPr kumimoji="0" lang="en-US" sz="1100" b="0" i="0" u="none" strike="noStrike" kern="1200" cap="none" spc="0" normalizeH="0" baseline="0" noProof="0" dirty="0">
                <a:ln>
                  <a:noFill/>
                </a:ln>
                <a:solidFill>
                  <a:prstClr val="black"/>
                </a:solidFill>
                <a:effectLst/>
                <a:uLnTx/>
                <a:uFillTx/>
                <a:latin typeface="Segoe UI"/>
                <a:ea typeface="+mn-ea"/>
                <a:cs typeface="+mn-cs"/>
              </a:rPr>
              <a:t> program serves anyone eligible to work in Virginia and performs outreach to employers.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900" b="0" i="1"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There are no specific eligibility requirements for this program. Employment services are provided at no cost to the universal population.</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240306" y="3228600"/>
            <a:ext cx="4392706" cy="3010835"/>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12121"/>
                </a:solidFill>
                <a:effectLst/>
                <a:uLnTx/>
                <a:uFillTx/>
                <a:latin typeface="Segoe UI"/>
                <a:ea typeface="+mn-ea"/>
                <a:cs typeface="+mn-cs"/>
              </a:rPr>
              <a:t>The Wagner-</a:t>
            </a:r>
            <a:r>
              <a:rPr kumimoji="0" lang="en-US" sz="1100" b="0" i="0" u="none" strike="noStrike" kern="1200" cap="none" spc="0" normalizeH="0" baseline="0" noProof="0" dirty="0" err="1">
                <a:ln>
                  <a:noFill/>
                </a:ln>
                <a:solidFill>
                  <a:srgbClr val="212121"/>
                </a:solidFill>
                <a:effectLst/>
                <a:uLnTx/>
                <a:uFillTx/>
                <a:latin typeface="Segoe UI"/>
                <a:ea typeface="+mn-ea"/>
                <a:cs typeface="+mn-cs"/>
              </a:rPr>
              <a:t>Peyser</a:t>
            </a:r>
            <a:r>
              <a:rPr kumimoji="0" lang="en-US" sz="1100" b="0" i="0" u="none" strike="noStrike" kern="1200" cap="none" spc="0" normalizeH="0" baseline="0" noProof="0" dirty="0">
                <a:ln>
                  <a:noFill/>
                </a:ln>
                <a:solidFill>
                  <a:srgbClr val="212121"/>
                </a:solidFill>
                <a:effectLst/>
                <a:uLnTx/>
                <a:uFillTx/>
                <a:latin typeface="Segoe UI"/>
                <a:ea typeface="+mn-ea"/>
                <a:cs typeface="+mn-cs"/>
              </a:rPr>
              <a:t> program consists of a variety of employment-related labor exchange services including, but not limited to:</a:t>
            </a:r>
          </a:p>
          <a:p>
            <a:pPr lvl="1">
              <a:defRPr/>
            </a:pPr>
            <a:r>
              <a:rPr kumimoji="0" lang="en-US" sz="1100" b="0" i="0" u="none" strike="noStrike" kern="1200" cap="none" spc="0" normalizeH="0" baseline="0" noProof="0" dirty="0">
                <a:ln>
                  <a:noFill/>
                </a:ln>
                <a:solidFill>
                  <a:srgbClr val="212121"/>
                </a:solidFill>
                <a:effectLst/>
                <a:uLnTx/>
                <a:uFillTx/>
                <a:latin typeface="Segoe UI"/>
                <a:ea typeface="+mn-ea"/>
                <a:cs typeface="+mn-cs"/>
              </a:rPr>
              <a:t>• job search assistance</a:t>
            </a:r>
          </a:p>
          <a:p>
            <a:pPr lvl="1">
              <a:defRPr/>
            </a:pPr>
            <a:r>
              <a:rPr kumimoji="0" lang="en-US" sz="1100" b="0" i="0" u="none" strike="noStrike" kern="1200" cap="none" spc="0" normalizeH="0" baseline="0" noProof="0" dirty="0">
                <a:ln>
                  <a:noFill/>
                </a:ln>
                <a:solidFill>
                  <a:srgbClr val="212121"/>
                </a:solidFill>
                <a:effectLst/>
                <a:uLnTx/>
                <a:uFillTx/>
                <a:latin typeface="Segoe UI"/>
                <a:ea typeface="+mn-ea"/>
                <a:cs typeface="+mn-cs"/>
              </a:rPr>
              <a:t>• job placement assistance</a:t>
            </a:r>
          </a:p>
          <a:p>
            <a:pPr lvl="1">
              <a:defRPr/>
            </a:pPr>
            <a:r>
              <a:rPr kumimoji="0" lang="en-US" sz="1100" b="0" i="0" u="none" strike="noStrike" kern="1200" cap="none" spc="0" normalizeH="0" baseline="0" noProof="0" dirty="0">
                <a:ln>
                  <a:noFill/>
                </a:ln>
                <a:solidFill>
                  <a:srgbClr val="212121"/>
                </a:solidFill>
                <a:effectLst/>
                <a:uLnTx/>
                <a:uFillTx/>
                <a:latin typeface="Segoe UI"/>
                <a:ea typeface="+mn-ea"/>
                <a:cs typeface="+mn-cs"/>
              </a:rPr>
              <a:t>• re-employment services</a:t>
            </a:r>
          </a:p>
          <a:p>
            <a:pPr lvl="1">
              <a:defRPr/>
            </a:pPr>
            <a:r>
              <a:rPr kumimoji="0" lang="en-US" sz="1100" b="0" i="0" u="none" strike="noStrike" kern="1200" cap="none" spc="0" normalizeH="0" baseline="0" noProof="0" dirty="0">
                <a:ln>
                  <a:noFill/>
                </a:ln>
                <a:solidFill>
                  <a:srgbClr val="212121"/>
                </a:solidFill>
                <a:effectLst/>
                <a:uLnTx/>
                <a:uFillTx/>
                <a:latin typeface="Segoe UI"/>
                <a:ea typeface="+mn-ea"/>
                <a:cs typeface="+mn-cs"/>
              </a:rPr>
              <a:t>• work registration for unemployment insurance claimants</a:t>
            </a:r>
          </a:p>
          <a:p>
            <a:pPr lvl="1">
              <a:defRPr/>
            </a:pPr>
            <a:r>
              <a:rPr kumimoji="0" lang="en-US" sz="1100" b="0" i="0" u="none" strike="noStrike" kern="1200" cap="none" spc="0" normalizeH="0" baseline="0" noProof="0" dirty="0">
                <a:ln>
                  <a:noFill/>
                </a:ln>
                <a:solidFill>
                  <a:srgbClr val="212121"/>
                </a:solidFill>
                <a:effectLst/>
                <a:uLnTx/>
                <a:uFillTx/>
                <a:latin typeface="Segoe UI"/>
                <a:ea typeface="+mn-ea"/>
                <a:cs typeface="+mn-cs"/>
              </a:rPr>
              <a:t>• recruitment services to employers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12121"/>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12121"/>
                </a:solidFill>
                <a:effectLst/>
                <a:uLnTx/>
                <a:uFillTx/>
                <a:latin typeface="Segoe UI"/>
                <a:ea typeface="+mn-ea"/>
                <a:cs typeface="+mn-cs"/>
              </a:rPr>
              <a:t>Services are provided through three methods: self-service, facilitated service, and staff-assisted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12121"/>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12121"/>
                </a:solidFill>
                <a:effectLst/>
                <a:uLnTx/>
                <a:uFillTx/>
                <a:latin typeface="Segoe UI"/>
                <a:ea typeface="+mn-ea"/>
                <a:cs typeface="+mn-cs"/>
              </a:rPr>
              <a:t>Specialized services are also made available to veterans, migrant and seasonal farmworkers, and individuals with disabilities</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347452" y="1333566"/>
            <a:ext cx="17205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0448" y="1391550"/>
            <a:ext cx="3236976" cy="4847885"/>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Why it Matters</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The Wagner-</a:t>
            </a:r>
            <a:r>
              <a:rPr kumimoji="0" lang="en-US" sz="1100" b="0" i="0" u="none" strike="noStrike" kern="1200" cap="none" spc="0" normalizeH="0" baseline="0" noProof="0" dirty="0" err="1">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Peyser</a:t>
            </a: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Act of 1933 established a nationwide system of public employment offices, now known as the Employment Service. The Employment Service seeks to improve the functioning of the nation's labor markets by bringing together individuals seeking employment with employers seeking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In February 2024, Virginia boasted a population of 8,001,024 with a labor force of approximately 4,547,751; of which 4,424,565 were actually employed.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Ninety six percent of Virginia employers have fewer than 50 employees.  The Wagner-</a:t>
            </a:r>
            <a:r>
              <a:rPr kumimoji="0" lang="en-US" sz="1100" b="0" i="0" u="none" strike="noStrike" kern="1200" cap="none" spc="0" normalizeH="0" baseline="0" noProof="0" dirty="0" err="1">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Peyser</a:t>
            </a: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Program in collaboration with the partners within the American Job Centers ensures that every business regardless of size has the qualified job seekers it needs to be successful.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The Wagner-</a:t>
            </a:r>
            <a:r>
              <a:rPr kumimoji="0" lang="en-US" sz="1100" b="0" i="0" u="none" strike="noStrike" kern="1200" cap="none" spc="0" normalizeH="0" baseline="0" noProof="0" dirty="0" err="1">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Peyser</a:t>
            </a: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program fills a very specific niche in the overall State Workforce Delivery System by serving the hardest to serve Virginia job seekers who have barriers to employment</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3">
            <a:alphaModFix amt="70000"/>
          </a:blip>
          <a:stretch>
            <a:fillRect/>
          </a:stretch>
        </p:blipFill>
        <p:spPr>
          <a:xfrm>
            <a:off x="4448268" y="1686873"/>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342382" y="1531184"/>
            <a:ext cx="38613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Segoe UI"/>
                <a:ea typeface="+mn-ea"/>
                <a:cs typeface="+mn-cs"/>
              </a:rPr>
              <a:t>The Wagner-</a:t>
            </a:r>
            <a:r>
              <a:rPr kumimoji="0" lang="en-US" sz="1400" b="0" i="1" u="none" strike="noStrike" kern="1200" cap="none" spc="0" normalizeH="0" baseline="0" noProof="0" dirty="0" err="1">
                <a:ln>
                  <a:noFill/>
                </a:ln>
                <a:solidFill>
                  <a:prstClr val="black"/>
                </a:solidFill>
                <a:effectLst/>
                <a:uLnTx/>
                <a:uFillTx/>
                <a:latin typeface="Segoe UI"/>
                <a:ea typeface="+mn-ea"/>
                <a:cs typeface="+mn-cs"/>
              </a:rPr>
              <a:t>Peyser</a:t>
            </a:r>
            <a:r>
              <a:rPr kumimoji="0" lang="en-US" sz="1400" b="0" i="1" u="none" strike="noStrike" kern="1200" cap="none" spc="0" normalizeH="0" baseline="0" noProof="0" dirty="0">
                <a:ln>
                  <a:noFill/>
                </a:ln>
                <a:solidFill>
                  <a:prstClr val="black"/>
                </a:solidFill>
                <a:effectLst/>
                <a:uLnTx/>
                <a:uFillTx/>
                <a:latin typeface="Segoe UI"/>
                <a:ea typeface="+mn-ea"/>
                <a:cs typeface="+mn-cs"/>
              </a:rPr>
              <a:t> program operates across the entire Commonwealth.</a:t>
            </a:r>
          </a:p>
        </p:txBody>
      </p:sp>
      <p:sp>
        <p:nvSpPr>
          <p:cNvPr id="2" name="Oval 1">
            <a:extLst>
              <a:ext uri="{FF2B5EF4-FFF2-40B4-BE49-F238E27FC236}">
                <a16:creationId xmlns:a16="http://schemas.microsoft.com/office/drawing/2014/main" id="{2AB66AC4-7BE6-A1AD-0FE3-6343924C4E96}"/>
              </a:ext>
            </a:extLst>
          </p:cNvPr>
          <p:cNvSpPr/>
          <p:nvPr/>
        </p:nvSpPr>
        <p:spPr>
          <a:xfrm>
            <a:off x="5381756" y="2925236"/>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Oval 2">
            <a:extLst>
              <a:ext uri="{FF2B5EF4-FFF2-40B4-BE49-F238E27FC236}">
                <a16:creationId xmlns:a16="http://schemas.microsoft.com/office/drawing/2014/main" id="{0F43EA17-F24C-06A7-2EAE-9CA805F8AAC0}"/>
              </a:ext>
            </a:extLst>
          </p:cNvPr>
          <p:cNvSpPr/>
          <p:nvPr/>
        </p:nvSpPr>
        <p:spPr>
          <a:xfrm>
            <a:off x="6731920" y="2208086"/>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54308B69-1D75-866D-93C4-E118063BCF8B}"/>
              </a:ext>
            </a:extLst>
          </p:cNvPr>
          <p:cNvSpPr/>
          <p:nvPr/>
        </p:nvSpPr>
        <p:spPr>
          <a:xfrm>
            <a:off x="6377674" y="2721034"/>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14DEB834-3784-3C91-460D-045B6013AEF2}"/>
              </a:ext>
            </a:extLst>
          </p:cNvPr>
          <p:cNvSpPr/>
          <p:nvPr/>
        </p:nvSpPr>
        <p:spPr>
          <a:xfrm>
            <a:off x="7477164" y="2737916"/>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D6AA8D7A-5D4E-9668-43CA-EBD3A325E8CF}"/>
              </a:ext>
            </a:extLst>
          </p:cNvPr>
          <p:cNvSpPr/>
          <p:nvPr/>
        </p:nvSpPr>
        <p:spPr>
          <a:xfrm>
            <a:off x="7067988" y="2264243"/>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EC4D757F-AF17-2C36-CFF6-C6A17602DBAA}"/>
              </a:ext>
            </a:extLst>
          </p:cNvPr>
          <p:cNvSpPr/>
          <p:nvPr/>
        </p:nvSpPr>
        <p:spPr>
          <a:xfrm>
            <a:off x="7915464" y="2908631"/>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A35220DC-4973-591D-F7D2-AADBEEC00736}"/>
              </a:ext>
            </a:extLst>
          </p:cNvPr>
          <p:cNvSpPr/>
          <p:nvPr/>
        </p:nvSpPr>
        <p:spPr>
          <a:xfrm>
            <a:off x="7663898" y="2457268"/>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FDF6181A-B693-6AD8-4A9A-D1C8C0BDE455}"/>
              </a:ext>
            </a:extLst>
          </p:cNvPr>
          <p:cNvSpPr/>
          <p:nvPr/>
        </p:nvSpPr>
        <p:spPr>
          <a:xfrm>
            <a:off x="6981976" y="2908631"/>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E220AF8B-BCFE-3071-3292-BEE8FF46625C}"/>
              </a:ext>
            </a:extLst>
          </p:cNvPr>
          <p:cNvSpPr/>
          <p:nvPr/>
        </p:nvSpPr>
        <p:spPr>
          <a:xfrm>
            <a:off x="7438199" y="2007641"/>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2" name="Parallelogram 21">
            <a:extLst>
              <a:ext uri="{FF2B5EF4-FFF2-40B4-BE49-F238E27FC236}">
                <a16:creationId xmlns:a16="http://schemas.microsoft.com/office/drawing/2014/main" id="{75F5D6BC-A42C-C98C-4C01-30FC07A03A06}"/>
              </a:ext>
            </a:extLst>
          </p:cNvPr>
          <p:cNvSpPr/>
          <p:nvPr/>
        </p:nvSpPr>
        <p:spPr>
          <a:xfrm>
            <a:off x="9708000" y="91191"/>
            <a:ext cx="2403432" cy="667318"/>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438CD33-ACCE-96B5-2A13-B210406DC5EA}"/>
              </a:ext>
            </a:extLst>
          </p:cNvPr>
          <p:cNvSpPr txBox="1"/>
          <p:nvPr/>
        </p:nvSpPr>
        <p:spPr>
          <a:xfrm>
            <a:off x="9899301" y="173070"/>
            <a:ext cx="1473778" cy="523220"/>
          </a:xfrm>
          <a:prstGeom prst="rect">
            <a:avLst/>
          </a:prstGeom>
          <a:noFill/>
        </p:spPr>
        <p:txBody>
          <a:bodyPr wrap="square" rtlCol="0">
            <a:spAutoFit/>
          </a:bodyPr>
          <a:lstStyle/>
          <a:p>
            <a:pPr algn="ctr"/>
            <a:r>
              <a:rPr lang="en-US" sz="1400" b="1">
                <a:solidFill>
                  <a:schemeClr val="accent3"/>
                </a:solidFill>
              </a:rPr>
              <a:t>Supportive Services</a:t>
            </a:r>
          </a:p>
        </p:txBody>
      </p:sp>
      <p:sp>
        <p:nvSpPr>
          <p:cNvPr id="26" name="Circle: Hollow 25">
            <a:extLst>
              <a:ext uri="{FF2B5EF4-FFF2-40B4-BE49-F238E27FC236}">
                <a16:creationId xmlns:a16="http://schemas.microsoft.com/office/drawing/2014/main" id="{AC20B41B-1EF2-2977-7BAD-BC6AA9AD4015}"/>
              </a:ext>
            </a:extLst>
          </p:cNvPr>
          <p:cNvSpPr/>
          <p:nvPr/>
        </p:nvSpPr>
        <p:spPr>
          <a:xfrm>
            <a:off x="11287669" y="152450"/>
            <a:ext cx="548640" cy="548640"/>
          </a:xfrm>
          <a:prstGeom prst="donut">
            <a:avLst>
              <a:gd name="adj" fmla="val 12997"/>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27" name="Graphic 26" descr="Handshake with solid fill">
            <a:extLst>
              <a:ext uri="{FF2B5EF4-FFF2-40B4-BE49-F238E27FC236}">
                <a16:creationId xmlns:a16="http://schemas.microsoft.com/office/drawing/2014/main" id="{A9937C2A-E2A7-7AA4-5E5D-B2DF21C003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3866" y="247571"/>
            <a:ext cx="396246" cy="396246"/>
          </a:xfrm>
          <a:prstGeom prst="rect">
            <a:avLst/>
          </a:prstGeom>
        </p:spPr>
      </p:pic>
      <p:sp>
        <p:nvSpPr>
          <p:cNvPr id="15" name="Text Placeholder 5">
            <a:extLst>
              <a:ext uri="{FF2B5EF4-FFF2-40B4-BE49-F238E27FC236}">
                <a16:creationId xmlns:a16="http://schemas.microsoft.com/office/drawing/2014/main" id="{A058EFAA-83BF-50BC-A20A-B82E423EE370}"/>
              </a:ext>
            </a:extLst>
          </p:cNvPr>
          <p:cNvSpPr txBox="1"/>
          <p:nvPr/>
        </p:nvSpPr>
        <p:spPr>
          <a:xfrm>
            <a:off x="3227924" y="6541273"/>
            <a:ext cx="8145155" cy="209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0" algn="l" defTabSz="914400" rtl="0" eaLnBrk="1" fontAlgn="auto" latinLnBrk="0" hangingPunct="0">
              <a:lnSpc>
                <a:spcPct val="85000"/>
              </a:lnSpc>
              <a:spcBef>
                <a:spcPts val="500"/>
              </a:spcBef>
              <a:spcAft>
                <a:spcPts val="0"/>
              </a:spcAft>
              <a:buClrTx/>
              <a:buSzTx/>
              <a:buFontTx/>
              <a:buNone/>
              <a:tabLst/>
              <a:defRPr sz="1600" b="1" spc="-30">
                <a:latin typeface="Segoe UI"/>
                <a:ea typeface="Segoe UI"/>
                <a:cs typeface="Segoe UI"/>
                <a:sym typeface="Segoe UI"/>
              </a:defRPr>
            </a:pPr>
            <a:r>
              <a:rPr kumimoji="0" sz="1600" b="1" i="0" u="none" strike="noStrike" kern="0" cap="none" spc="-30" normalizeH="0" baseline="0" noProof="0" dirty="0">
                <a:ln>
                  <a:noFill/>
                </a:ln>
                <a:solidFill>
                  <a:srgbClr val="000000"/>
                </a:solidFill>
                <a:effectLst/>
                <a:uLnTx/>
                <a:uFillTx/>
                <a:latin typeface="Segoe UI"/>
                <a:cs typeface="Segoe UI"/>
                <a:sym typeface="Segoe UI"/>
              </a:rPr>
              <a:t>Learn more about the program here: </a:t>
            </a:r>
            <a:r>
              <a:rPr kumimoji="0" lang="en-US" sz="1600" b="1" i="0" u="none" strike="noStrike" kern="0" cap="none" spc="-30" normalizeH="0" baseline="0" noProof="0" dirty="0">
                <a:ln>
                  <a:noFill/>
                </a:ln>
                <a:solidFill>
                  <a:srgbClr val="000000"/>
                </a:solidFill>
                <a:effectLst/>
                <a:uLnTx/>
                <a:uFillTx/>
                <a:latin typeface="Segoe UI"/>
                <a:cs typeface="Segoe UI"/>
                <a:sym typeface="Segoe UI"/>
                <a:hlinkClick r:id="rId6"/>
              </a:rPr>
              <a:t>https://virginiaworks.gov/</a:t>
            </a:r>
            <a:r>
              <a:rPr kumimoji="0" lang="en-US" sz="1600" b="1" i="0" u="sng" strike="noStrike" kern="0" cap="none" spc="-30" normalizeH="0" baseline="0" noProof="0" dirty="0">
                <a:ln>
                  <a:noFill/>
                </a:ln>
                <a:solidFill>
                  <a:srgbClr val="0000FF"/>
                </a:solidFill>
                <a:effectLst/>
                <a:uLnTx/>
                <a:uFill>
                  <a:solidFill>
                    <a:srgbClr val="0000FF"/>
                  </a:solidFill>
                </a:uFill>
                <a:latin typeface="Segoe UI"/>
                <a:cs typeface="Segoe UI"/>
                <a:sym typeface="Segoe UI"/>
              </a:rPr>
              <a:t> </a:t>
            </a:r>
            <a:r>
              <a:rPr kumimoji="0" sz="1600" b="0" i="0" u="none" strike="noStrike" kern="0" cap="none" spc="-30" normalizeH="0" baseline="0" noProof="0" dirty="0">
                <a:ln>
                  <a:noFill/>
                </a:ln>
                <a:solidFill>
                  <a:srgbClr val="000000"/>
                </a:solidFill>
                <a:effectLst/>
                <a:uLnTx/>
                <a:uFillTx/>
                <a:latin typeface="Segoe UI"/>
                <a:cs typeface="Segoe UI"/>
                <a:sym typeface="Segoe UI"/>
              </a:rPr>
              <a:t> </a:t>
            </a:r>
          </a:p>
        </p:txBody>
      </p:sp>
    </p:spTree>
    <p:extLst>
      <p:ext uri="{BB962C8B-B14F-4D97-AF65-F5344CB8AC3E}">
        <p14:creationId xmlns:p14="http://schemas.microsoft.com/office/powerpoint/2010/main" val="1453068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a:ln>
                  <a:noFill/>
                </a:ln>
                <a:solidFill>
                  <a:prstClr val="black"/>
                </a:solidFill>
                <a:effectLst/>
                <a:uLnTx/>
                <a:uFillTx/>
                <a:latin typeface="Segoe UI"/>
                <a:ea typeface="+mn-ea"/>
                <a:cs typeface="+mn-cs"/>
              </a:rPr>
              <a:t>Telly Tucker, President and Kiana Dillard, Work-Based Learning Program Coordinator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EXCITE | the Institute for Advanced Learning &amp; Research</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32949" y="1569826"/>
            <a:ext cx="3967137" cy="232146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Segoe UI"/>
              </a:rPr>
              <a:t>EXCITE [Exploring Careers through Industry-Teacher Externships] places Southern Virginia educators in week-long summer placements with local businesses, immersing them in real-world industry practices.</a:t>
            </a:r>
            <a:endParaRPr kumimoji="0" lang="en-US" sz="1200" b="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1" u="none" strike="noStrike" kern="1200" cap="none" spc="0" normalizeH="0" baseline="0" noProof="0" dirty="0">
                <a:ln>
                  <a:noFill/>
                </a:ln>
                <a:solidFill>
                  <a:prstClr val="black"/>
                </a:solidFill>
                <a:effectLst/>
                <a:uLnTx/>
                <a:uFillTx/>
                <a:latin typeface="Segoe UI"/>
                <a:ea typeface="+mn-ea"/>
                <a:cs typeface="Segoe UI"/>
              </a:rPr>
              <a:t>Mission:</a:t>
            </a:r>
          </a:p>
          <a:p>
            <a:pPr marL="0" marR="0" lvl="0" indent="0" algn="l" defTabSz="1219170" rtl="0" eaLnBrk="1" fontAlgn="auto" latinLnBrk="0" hangingPunct="1">
              <a:lnSpc>
                <a:spcPct val="100000"/>
              </a:lnSpc>
              <a:spcBef>
                <a:spcPts val="0"/>
              </a:spcBef>
              <a:spcAft>
                <a:spcPts val="40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Segoe UI"/>
              </a:rPr>
              <a:t>The program bridges the gap between classrooms and careers. It equips educators to bring current industry knowledge and skills back to their students, making learning more relevant and impactful.</a:t>
            </a:r>
            <a:endPar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32949" y="4203186"/>
            <a:ext cx="3967137" cy="230647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EXCITE targets educators (teachers &amp; counselors) across 15 school districts in Southern Virginia's GO Virginia Region 3 along with local businesses aligned with their teaching subjects.</a:t>
            </a:r>
            <a:endParaRPr kumimoji="0" lang="en-US" sz="1800" b="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endParaRPr kumimoji="0" lang="en-US" sz="1400" b="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Must be a middle or high school teacher or counselor in GO Virginia Region 3.</a:t>
            </a:r>
            <a:endParaRPr kumimoji="0" lang="en-US" sz="1400" b="0" u="none" strike="noStrike" kern="1200" cap="none" spc="0" normalizeH="0" baseline="0" noProof="0" dirty="0">
              <a:ln>
                <a:noFill/>
              </a:ln>
              <a:solidFill>
                <a:prstClr val="black"/>
              </a:solidFill>
              <a:effectLst/>
              <a:uLnTx/>
              <a:uFillTx/>
              <a:latin typeface="Segoe UI"/>
              <a:ea typeface="+mn-ea"/>
              <a:cs typeface="Segoe UI"/>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Educators gain real-world exposure through business visits. They then share learnings with peers, fostering collaboration. Employers can partner to inform curriculum and provide valuable student opportunities like internships, field trips, and guest speakers for classroom appearances.</a:t>
            </a:r>
            <a:endParaRPr kumimoji="0" lang="en-US" sz="1800" b="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a:ea typeface="+mn-ea"/>
              <a:cs typeface="Segoe UI"/>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Open Sans"/>
                <a:cs typeface="Segoe UI"/>
              </a:rPr>
              <a:t>The program's focus on industry skills aligns with workforce development goals of cultivating the talent pipeline. The EXCITE program directly addresses the concern of students questioning the relevance of classroom learning. Brittany Price, a math teacher, struggled to answer, "When will I use this?" but after participating, she can now connect math concepts to regional careers. By visiting businesses like Press Glass and Danville Utilities, Price gained insights into real-world applications of math. This equips her to develop lesson plans relevant to student career goals, potentially boosting student engagement and future economic prospects in the region.</a:t>
            </a:r>
            <a:endParaRPr kumimoji="0" lang="en-US" sz="1800" b="0" u="none" strike="noStrike" kern="1200" cap="none" spc="0" normalizeH="0" baseline="0" noProof="0" dirty="0">
              <a:ln>
                <a:noFill/>
              </a:ln>
              <a:solidFill>
                <a:prstClr val="black"/>
              </a:solidFill>
              <a:effectLst/>
              <a:uLnTx/>
              <a:uFillTx/>
              <a:latin typeface="Segoe UI"/>
              <a:ea typeface="Open Sans"/>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312516" y="6538919"/>
            <a:ext cx="6836540" cy="28450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Tx/>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a:cs typeface="Open Sans"/>
              </a:rPr>
              <a:t>Learn more about the program here: </a:t>
            </a:r>
            <a:r>
              <a:rPr kumimoji="0" lang="en-US" sz="1600" b="0" i="0" u="none" strike="noStrike" kern="1200" cap="none" spc="-30" normalizeH="0" baseline="0" noProof="0" dirty="0">
                <a:ln>
                  <a:noFill/>
                </a:ln>
                <a:solidFill>
                  <a:srgbClr val="000000"/>
                </a:solidFill>
                <a:effectLst/>
                <a:uLnTx/>
                <a:uFillTx/>
                <a:latin typeface="Segoe UI"/>
                <a:ea typeface="Open Sans"/>
                <a:cs typeface="Open Sans"/>
              </a:rPr>
              <a:t>&lt;</a:t>
            </a:r>
            <a:r>
              <a:rPr kumimoji="0" lang="en-US" sz="1600" b="0" i="0" u="none" strike="noStrike" kern="1200" cap="none" spc="-30" normalizeH="0" baseline="0" noProof="0" dirty="0">
                <a:ln>
                  <a:noFill/>
                </a:ln>
                <a:solidFill>
                  <a:srgbClr val="000000"/>
                </a:solidFill>
                <a:effectLst/>
                <a:uLnTx/>
                <a:uFillTx/>
                <a:latin typeface="Segoe UI"/>
                <a:ea typeface="Open Sans"/>
                <a:cs typeface="Open Sans"/>
                <a:hlinkClick r:id="rId3"/>
              </a:rPr>
              <a:t>https://www.ialr.org/excite/</a:t>
            </a:r>
            <a:r>
              <a:rPr kumimoji="0" lang="en-US" sz="1600" b="0" i="0" u="none" strike="noStrike" kern="1200" cap="none" spc="-30" normalizeH="0" baseline="0" noProof="0" dirty="0">
                <a:ln>
                  <a:noFill/>
                </a:ln>
                <a:solidFill>
                  <a:srgbClr val="000000"/>
                </a:solidFill>
                <a:effectLst/>
                <a:uLnTx/>
                <a:uFillTx/>
                <a:latin typeface="Segoe UI"/>
                <a:ea typeface="Open Sans"/>
                <a:cs typeface="Open Sans"/>
              </a:rPr>
              <a:t>&gt;</a:t>
            </a: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685422" y="1909210"/>
            <a:ext cx="3536709"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Go Virginia Region 3</a:t>
            </a:r>
          </a:p>
        </p:txBody>
      </p:sp>
      <p:sp>
        <p:nvSpPr>
          <p:cNvPr id="3" name="Flowchart: Connector 2">
            <a:extLst>
              <a:ext uri="{FF2B5EF4-FFF2-40B4-BE49-F238E27FC236}">
                <a16:creationId xmlns:a16="http://schemas.microsoft.com/office/drawing/2014/main" id="{2B4C0124-1E27-7DFA-9756-090CD3311428}"/>
              </a:ext>
            </a:extLst>
          </p:cNvPr>
          <p:cNvSpPr/>
          <p:nvPr/>
        </p:nvSpPr>
        <p:spPr>
          <a:xfrm>
            <a:off x="6590099" y="3726728"/>
            <a:ext cx="140687" cy="140688"/>
          </a:xfrm>
          <a:prstGeom prst="flowChartConnector">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913255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Segoe UI"/>
                <a:ea typeface="+mn-ea"/>
                <a:cs typeface="+mn-cs"/>
              </a:rPr>
              <a:t>This program is administered by Commissioner James Williams and FES Team Program Manager Gregory Harrison.</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Family Engagement Services (FES)| Department of Social Services</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HEALTH AND HUMAN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0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FES provides intensive case management to noncustodial parents facing challenges in housing, transportation, food insecurity, mental health, substance use, or other barriers to child support payment compliance and offers them the opportunity to overcome obstacles so they are better able to provide emotional and financial support for their children. </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0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FES serves as a program agent for assigned child support cases to  engage families for success so they have the financial and family support they need to grow and thrive. </a:t>
            </a:r>
            <a:endParaRPr kumimoji="0" lang="en-US" sz="10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Noncustodial parents facing barriers with an open, active child support case.</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Noncustodial parents identified as having barriers and who have expressed an interest in participating in services.</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900" b="0" u="none" strike="noStrike" kern="1200" cap="none" spc="0" normalizeH="0" baseline="0" noProof="0" dirty="0">
                <a:ln>
                  <a:noFill/>
                </a:ln>
                <a:solidFill>
                  <a:prstClr val="black"/>
                </a:solidFill>
                <a:effectLst/>
                <a:uLnTx/>
                <a:uFillTx/>
                <a:latin typeface="Segoe UI"/>
                <a:ea typeface="+mn-ea"/>
                <a:cs typeface="+mn-cs"/>
              </a:rPr>
              <a:t>FES uses the procedural justice case management model to engage parents with community partners to achieve the primary goals of:</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u="none" strike="noStrike" kern="1200" cap="none" spc="0" normalizeH="0" baseline="0" noProof="0" dirty="0">
                <a:ln>
                  <a:noFill/>
                </a:ln>
                <a:solidFill>
                  <a:prstClr val="black"/>
                </a:solidFill>
                <a:effectLst/>
                <a:uLnTx/>
                <a:uFillTx/>
                <a:latin typeface="Segoe UI"/>
                <a:ea typeface="+mn-ea"/>
                <a:cs typeface="+mn-cs"/>
              </a:rPr>
              <a:t>Addressing parents’ reasons for nonpayment</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u="none" strike="noStrike" kern="1200" cap="none" spc="0" normalizeH="0" baseline="0" noProof="0" dirty="0">
                <a:ln>
                  <a:noFill/>
                </a:ln>
                <a:solidFill>
                  <a:prstClr val="black"/>
                </a:solidFill>
                <a:effectLst/>
                <a:uLnTx/>
                <a:uFillTx/>
                <a:latin typeface="Segoe UI"/>
                <a:ea typeface="+mn-ea"/>
                <a:cs typeface="+mn-cs"/>
              </a:rPr>
              <a:t>Promoting positive engagement with the child support program and the other parent</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u="none" strike="noStrike" kern="1200" cap="none" spc="0" normalizeH="0" baseline="0" noProof="0" dirty="0">
                <a:ln>
                  <a:noFill/>
                </a:ln>
                <a:solidFill>
                  <a:prstClr val="black"/>
                </a:solidFill>
                <a:effectLst/>
                <a:uLnTx/>
                <a:uFillTx/>
                <a:latin typeface="Segoe UI"/>
                <a:ea typeface="+mn-ea"/>
                <a:cs typeface="+mn-cs"/>
              </a:rPr>
              <a:t>Improving the consistency of payments</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u="none" strike="noStrike" kern="1200" cap="none" spc="0" normalizeH="0" baseline="0" noProof="0" dirty="0">
                <a:ln>
                  <a:noFill/>
                </a:ln>
                <a:solidFill>
                  <a:prstClr val="black"/>
                </a:solidFill>
                <a:effectLst/>
                <a:uLnTx/>
                <a:uFillTx/>
                <a:latin typeface="Segoe UI"/>
                <a:ea typeface="+mn-ea"/>
                <a:cs typeface="+mn-cs"/>
              </a:rPr>
              <a:t>Reducing arrears</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u="none" strike="noStrike" kern="1200" cap="none" spc="0" normalizeH="0" baseline="0" noProof="0" dirty="0">
                <a:ln>
                  <a:noFill/>
                </a:ln>
                <a:solidFill>
                  <a:prstClr val="black"/>
                </a:solidFill>
                <a:effectLst/>
                <a:uLnTx/>
                <a:uFillTx/>
                <a:latin typeface="Segoe UI"/>
                <a:ea typeface="+mn-ea"/>
                <a:cs typeface="+mn-cs"/>
              </a:rPr>
              <a:t>Minimizing the need for continued enforcement actions and sanctions, and</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u="none" strike="noStrike" kern="1200" cap="none" spc="0" normalizeH="0" baseline="0" noProof="0" dirty="0">
                <a:ln>
                  <a:noFill/>
                </a:ln>
                <a:solidFill>
                  <a:prstClr val="black"/>
                </a:solidFill>
                <a:effectLst/>
                <a:uLnTx/>
                <a:uFillTx/>
                <a:latin typeface="Segoe UI"/>
                <a:ea typeface="+mn-ea"/>
                <a:cs typeface="+mn-cs"/>
              </a:rPr>
              <a:t>Minimizing the need for contempt actions against parents</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A noncustodial parent found a positive path forward after contacting the FES call line. He expressed his willingness to do whatever was necessary to get back on track with making consistent payments. He authorized FES to share his details with partners who offer job support. An FES  Workforce Liaison collaborated with Goodwill Industries in Richmond to help connect the parent with a job. FES was delighted to help the parent embark on this new chapter in his new career despite the previous employment challenges he had encountered. A wage withholding was filed in conjunction with his new job, and he began making payments toward his child support case. This case highlights the positive outcomes when a parent participates in FES and exemplifies procedural justice in support of parents and children.</a:t>
            </a: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409948" y="6538889"/>
            <a:ext cx="7953918" cy="215457"/>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hlinkClick r:id="rId3"/>
              </a:rPr>
              <a:t>dss.virginia.gov/family/</a:t>
            </a:r>
            <a:r>
              <a:rPr kumimoji="0" lang="en-US" sz="1600" b="0" i="0" u="none" strike="noStrike" kern="1200" cap="none" spc="-30" normalizeH="0" baseline="0" noProof="0" dirty="0" err="1">
                <a:ln>
                  <a:noFill/>
                </a:ln>
                <a:solidFill>
                  <a:srgbClr val="000000"/>
                </a:solidFill>
                <a:effectLst/>
                <a:uLnTx/>
                <a:uFillTx/>
                <a:latin typeface="Segoe UI"/>
                <a:ea typeface="Open Sans" charset="0"/>
                <a:cs typeface="Open Sans" charset="0"/>
                <a:hlinkClick r:id="rId3"/>
              </a:rPr>
              <a:t>dcse</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hlinkClick r:id="rId3"/>
              </a:rPr>
              <a:t>/</a:t>
            </a:r>
            <a:r>
              <a:rPr kumimoji="0" lang="en-US" sz="1600" b="0" i="0" u="none" strike="noStrike" kern="1200" cap="none" spc="-30" normalizeH="0" baseline="0" noProof="0" dirty="0" err="1">
                <a:ln>
                  <a:noFill/>
                </a:ln>
                <a:solidFill>
                  <a:srgbClr val="000000"/>
                </a:solidFill>
                <a:effectLst/>
                <a:uLnTx/>
                <a:uFillTx/>
                <a:latin typeface="Segoe UI"/>
                <a:ea typeface="Open Sans" charset="0"/>
                <a:cs typeface="Open Sans" charset="0"/>
                <a:hlinkClick r:id="rId3"/>
              </a:rPr>
              <a:t>links.cgi</a:t>
            </a: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125602"/>
            <a:ext cx="3974130" cy="1529379"/>
          </a:xfrm>
          <a:prstGeom prst="rect">
            <a:avLst/>
          </a:prstGeom>
        </p:spPr>
      </p:pic>
      <p:sp>
        <p:nvSpPr>
          <p:cNvPr id="2" name="Oval 1">
            <a:extLst>
              <a:ext uri="{FF2B5EF4-FFF2-40B4-BE49-F238E27FC236}">
                <a16:creationId xmlns:a16="http://schemas.microsoft.com/office/drawing/2014/main" id="{13B03FEB-8EE7-8489-17B7-1295C99055D2}"/>
              </a:ext>
            </a:extLst>
          </p:cNvPr>
          <p:cNvSpPr/>
          <p:nvPr/>
        </p:nvSpPr>
        <p:spPr>
          <a:xfrm>
            <a:off x="5352176" y="3381208"/>
            <a:ext cx="139475" cy="134224"/>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Oval 2">
            <a:extLst>
              <a:ext uri="{FF2B5EF4-FFF2-40B4-BE49-F238E27FC236}">
                <a16:creationId xmlns:a16="http://schemas.microsoft.com/office/drawing/2014/main" id="{325E8208-1CBD-110A-6488-ACA4025E85D5}"/>
              </a:ext>
            </a:extLst>
          </p:cNvPr>
          <p:cNvSpPr/>
          <p:nvPr/>
        </p:nvSpPr>
        <p:spPr>
          <a:xfrm>
            <a:off x="6337596" y="3154541"/>
            <a:ext cx="139475" cy="134224"/>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B2056384-816E-B881-4445-10A7F26109EA}"/>
              </a:ext>
            </a:extLst>
          </p:cNvPr>
          <p:cNvSpPr/>
          <p:nvPr/>
        </p:nvSpPr>
        <p:spPr>
          <a:xfrm>
            <a:off x="6674554" y="2660599"/>
            <a:ext cx="139475" cy="134224"/>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38891C86-3D20-CAC4-017C-BCE672298AFB}"/>
              </a:ext>
            </a:extLst>
          </p:cNvPr>
          <p:cNvSpPr/>
          <p:nvPr/>
        </p:nvSpPr>
        <p:spPr>
          <a:xfrm>
            <a:off x="6942301" y="3316338"/>
            <a:ext cx="139475" cy="134224"/>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C2EF37C2-AD51-1041-B83F-6BD18DCC231B}"/>
              </a:ext>
            </a:extLst>
          </p:cNvPr>
          <p:cNvSpPr/>
          <p:nvPr/>
        </p:nvSpPr>
        <p:spPr>
          <a:xfrm>
            <a:off x="7894315" y="3356041"/>
            <a:ext cx="139475" cy="134224"/>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25CAFFDA-9CDC-D5A0-AA08-368D37ABD67C}"/>
              </a:ext>
            </a:extLst>
          </p:cNvPr>
          <p:cNvSpPr/>
          <p:nvPr/>
        </p:nvSpPr>
        <p:spPr>
          <a:xfrm>
            <a:off x="7593710" y="2910702"/>
            <a:ext cx="139475" cy="134224"/>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C1865CA6-2A0D-89C1-EE25-6CB5C29D9BC1}"/>
              </a:ext>
            </a:extLst>
          </p:cNvPr>
          <p:cNvSpPr/>
          <p:nvPr/>
        </p:nvSpPr>
        <p:spPr>
          <a:xfrm>
            <a:off x="7471388" y="3174255"/>
            <a:ext cx="139475" cy="134224"/>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08DCB8EA-CE7D-BBF1-78AB-DEEA75663FF4}"/>
              </a:ext>
            </a:extLst>
          </p:cNvPr>
          <p:cNvSpPr/>
          <p:nvPr/>
        </p:nvSpPr>
        <p:spPr>
          <a:xfrm>
            <a:off x="7401650" y="2436345"/>
            <a:ext cx="139475" cy="134224"/>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A5EDB3A3-12DF-C376-F98D-6F74A9EC2A7A}"/>
              </a:ext>
            </a:extLst>
          </p:cNvPr>
          <p:cNvSpPr/>
          <p:nvPr/>
        </p:nvSpPr>
        <p:spPr>
          <a:xfrm>
            <a:off x="7011512" y="2771054"/>
            <a:ext cx="139475" cy="134224"/>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Parallelogram 6">
            <a:extLst>
              <a:ext uri="{FF2B5EF4-FFF2-40B4-BE49-F238E27FC236}">
                <a16:creationId xmlns:a16="http://schemas.microsoft.com/office/drawing/2014/main" id="{9B005DDB-9B01-24C1-D24F-7434A2A5F170}"/>
              </a:ext>
            </a:extLst>
          </p:cNvPr>
          <p:cNvSpPr/>
          <p:nvPr/>
        </p:nvSpPr>
        <p:spPr>
          <a:xfrm>
            <a:off x="9708000" y="91191"/>
            <a:ext cx="2403432" cy="667318"/>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D80889-361F-89BD-8BCB-4DC033C5D6F7}"/>
              </a:ext>
            </a:extLst>
          </p:cNvPr>
          <p:cNvSpPr txBox="1"/>
          <p:nvPr/>
        </p:nvSpPr>
        <p:spPr>
          <a:xfrm>
            <a:off x="9899301" y="173070"/>
            <a:ext cx="1473778" cy="523220"/>
          </a:xfrm>
          <a:prstGeom prst="rect">
            <a:avLst/>
          </a:prstGeom>
          <a:noFill/>
        </p:spPr>
        <p:txBody>
          <a:bodyPr wrap="square" rtlCol="0">
            <a:spAutoFit/>
          </a:bodyPr>
          <a:lstStyle/>
          <a:p>
            <a:pPr algn="ctr"/>
            <a:r>
              <a:rPr lang="en-US" sz="1400" b="1" dirty="0">
                <a:solidFill>
                  <a:schemeClr val="accent3"/>
                </a:solidFill>
              </a:rPr>
              <a:t>Supportive Services</a:t>
            </a:r>
          </a:p>
        </p:txBody>
      </p:sp>
      <p:sp>
        <p:nvSpPr>
          <p:cNvPr id="16" name="Circle: Hollow 15">
            <a:extLst>
              <a:ext uri="{FF2B5EF4-FFF2-40B4-BE49-F238E27FC236}">
                <a16:creationId xmlns:a16="http://schemas.microsoft.com/office/drawing/2014/main" id="{6D21D9EC-03AB-6B74-807D-EC633627A560}"/>
              </a:ext>
            </a:extLst>
          </p:cNvPr>
          <p:cNvSpPr/>
          <p:nvPr/>
        </p:nvSpPr>
        <p:spPr>
          <a:xfrm>
            <a:off x="11287669" y="152450"/>
            <a:ext cx="548640" cy="548640"/>
          </a:xfrm>
          <a:prstGeom prst="donut">
            <a:avLst>
              <a:gd name="adj" fmla="val 12997"/>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7" name="Graphic 16" descr="Handshake with solid fill">
            <a:extLst>
              <a:ext uri="{FF2B5EF4-FFF2-40B4-BE49-F238E27FC236}">
                <a16:creationId xmlns:a16="http://schemas.microsoft.com/office/drawing/2014/main" id="{6A198C35-9073-F7A9-6CD0-7F45243348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3866" y="247571"/>
            <a:ext cx="396246" cy="396246"/>
          </a:xfrm>
          <a:prstGeom prst="rect">
            <a:avLst/>
          </a:prstGeom>
        </p:spPr>
      </p:pic>
    </p:spTree>
    <p:extLst>
      <p:ext uri="{BB962C8B-B14F-4D97-AF65-F5344CB8AC3E}">
        <p14:creationId xmlns:p14="http://schemas.microsoft.com/office/powerpoint/2010/main" val="279571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Box 3"/>
          <p:cNvSpPr txBox="1">
            <a:spLocks noGrp="1"/>
          </p:cNvSpPr>
          <p:nvPr>
            <p:ph type="sldNum" sz="quarter" idx="4294967295"/>
          </p:nvPr>
        </p:nvSpPr>
        <p:spPr>
          <a:xfrm>
            <a:off x="60324" y="6425727"/>
            <a:ext cx="201027" cy="2819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Segoe UI"/>
                <a:cs typeface="Segoe UI"/>
                <a:sym typeface="Segoe UI"/>
              </a:rPr>
              <a:pPr marL="0" marR="0" lvl="0" indent="0" algn="l" defTabSz="914400" rtl="0" eaLnBrk="1" fontAlgn="auto" latinLnBrk="0" hangingPunct="0">
                <a:lnSpc>
                  <a:spcPct val="100000"/>
                </a:lnSpc>
                <a:spcBef>
                  <a:spcPts val="0"/>
                </a:spcBef>
                <a:spcAft>
                  <a:spcPts val="0"/>
                </a:spcAft>
                <a:buClrTx/>
                <a:buSzTx/>
                <a:buFontTx/>
                <a:buNone/>
                <a:tabLst/>
                <a:defRPr/>
              </a:pPr>
              <a:t>25</a:t>
            </a:fld>
            <a:endParaRPr kumimoji="0" sz="1200" b="0" i="0" u="none" strike="noStrike" kern="0" cap="none" spc="0" normalizeH="0" baseline="0" noProof="0">
              <a:ln>
                <a:noFill/>
              </a:ln>
              <a:solidFill>
                <a:srgbClr val="000000"/>
              </a:solidFill>
              <a:effectLst/>
              <a:uLnTx/>
              <a:uFillTx/>
              <a:latin typeface="Segoe UI"/>
              <a:cs typeface="Segoe UI"/>
              <a:sym typeface="Segoe UI"/>
            </a:endParaRPr>
          </a:p>
        </p:txBody>
      </p:sp>
      <p:sp>
        <p:nvSpPr>
          <p:cNvPr id="262" name="Rectangle 83"/>
          <p:cNvSpPr/>
          <p:nvPr/>
        </p:nvSpPr>
        <p:spPr>
          <a:xfrm>
            <a:off x="0" y="-1"/>
            <a:ext cx="12192000" cy="836332"/>
          </a:xfrm>
          <a:prstGeom prst="rect">
            <a:avLst/>
          </a:prstGeom>
          <a:gradFill>
            <a:gsLst>
              <a:gs pos="0">
                <a:srgbClr val="001F56"/>
              </a:gs>
              <a:gs pos="50000">
                <a:srgbClr val="002C7D"/>
              </a:gs>
              <a:gs pos="100000">
                <a:schemeClr val="accent1"/>
              </a:gs>
            </a:gsLst>
            <a:lin ang="10800000"/>
          </a:gradFill>
          <a:ln w="12700">
            <a:solidFill>
              <a:srgbClr val="00276D"/>
            </a:solidFill>
            <a:miter/>
          </a:ln>
        </p:spPr>
        <p:txBody>
          <a:bodyPr lIns="45718" tIns="45718" rIns="45718" bIns="45718" anchor="ctr"/>
          <a:lstStyle/>
          <a:p>
            <a:pPr marL="0" marR="0" lvl="0" indent="0" algn="ctr" defTabSz="914421" rtl="0" eaLnBrk="1" fontAlgn="auto" latinLnBrk="0" hangingPunct="0">
              <a:lnSpc>
                <a:spcPct val="100000"/>
              </a:lnSpc>
              <a:spcBef>
                <a:spcPts val="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grpSp>
        <p:nvGrpSpPr>
          <p:cNvPr id="265" name="Rectangle 20"/>
          <p:cNvGrpSpPr/>
          <p:nvPr/>
        </p:nvGrpSpPr>
        <p:grpSpPr>
          <a:xfrm>
            <a:off x="14991" y="854416"/>
            <a:ext cx="12177010" cy="486429"/>
            <a:chOff x="0" y="-1"/>
            <a:chExt cx="12177009" cy="486428"/>
          </a:xfrm>
        </p:grpSpPr>
        <p:sp>
          <p:nvSpPr>
            <p:cNvPr id="263" name="Rectangle"/>
            <p:cNvSpPr/>
            <p:nvPr/>
          </p:nvSpPr>
          <p:spPr>
            <a:xfrm>
              <a:off x="-1" y="-2"/>
              <a:ext cx="12177010" cy="486429"/>
            </a:xfrm>
            <a:prstGeom prst="rect">
              <a:avLst/>
            </a:prstGeom>
            <a:solidFill>
              <a:srgbClr val="F2F2F2"/>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40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sp>
          <p:nvSpPr>
            <p:cNvPr id="264" name="This program is administered by Joe Sumner, Executive Director"/>
            <p:cNvSpPr txBox="1"/>
            <p:nvPr/>
          </p:nvSpPr>
          <p:spPr>
            <a:xfrm>
              <a:off x="45719" y="89542"/>
              <a:ext cx="12085570"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0" marR="0" lvl="0" indent="0" algn="l" defTabSz="914400" rtl="0" eaLnBrk="1" fontAlgn="auto" latinLnBrk="0" hangingPunct="0">
                <a:lnSpc>
                  <a:spcPct val="100000"/>
                </a:lnSpc>
                <a:spcBef>
                  <a:spcPts val="400"/>
                </a:spcBef>
                <a:spcAft>
                  <a:spcPts val="0"/>
                </a:spcAft>
                <a:buClrTx/>
                <a:buSzTx/>
                <a:buFontTx/>
                <a:buNone/>
                <a:tabLst/>
                <a:defRPr sz="1400">
                  <a:latin typeface="Segoe UI"/>
                  <a:ea typeface="Segoe UI"/>
                  <a:cs typeface="Segoe UI"/>
                  <a:sym typeface="Segoe UI"/>
                </a:defRPr>
              </a:pPr>
              <a:r>
                <a:rPr kumimoji="0" sz="1400" b="0" i="0" u="none" strike="noStrike" kern="0" cap="none" spc="0" normalizeH="0" baseline="0" noProof="0">
                  <a:ln>
                    <a:noFill/>
                  </a:ln>
                  <a:solidFill>
                    <a:srgbClr val="000000"/>
                  </a:solidFill>
                  <a:effectLst/>
                  <a:uLnTx/>
                  <a:uFillTx/>
                  <a:latin typeface="Segoe UI"/>
                  <a:cs typeface="Segoe UI"/>
                  <a:sym typeface="Segoe UI"/>
                </a:rPr>
                <a:t>This program is administered by </a:t>
              </a:r>
              <a:r>
                <a:rPr kumimoji="0" sz="1400" b="0" i="1" u="none" strike="noStrike" kern="0" cap="none" spc="0" normalizeH="0" baseline="0" noProof="0">
                  <a:ln>
                    <a:noFill/>
                  </a:ln>
                  <a:solidFill>
                    <a:srgbClr val="000000"/>
                  </a:solidFill>
                  <a:effectLst/>
                  <a:uLnTx/>
                  <a:uFillTx/>
                  <a:latin typeface="Segoe UI"/>
                  <a:cs typeface="Segoe UI"/>
                  <a:sym typeface="Segoe UI"/>
                </a:rPr>
                <a:t>Joe Sumner, Executive Director </a:t>
              </a:r>
            </a:p>
          </p:txBody>
        </p:sp>
      </p:grpSp>
      <p:sp>
        <p:nvSpPr>
          <p:cNvPr id="266" name="TextBox 22"/>
          <p:cNvSpPr txBox="1"/>
          <p:nvPr/>
        </p:nvSpPr>
        <p:spPr>
          <a:xfrm>
            <a:off x="126285" y="239884"/>
            <a:ext cx="9602951"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b="1">
                <a:solidFill>
                  <a:srgbClr val="FFFFFF"/>
                </a:solidFill>
                <a:latin typeface="Franklin Gothic Demi"/>
                <a:ea typeface="Franklin Gothic Demi"/>
                <a:cs typeface="Franklin Gothic Demi"/>
                <a:sym typeface="Franklin Gothic Dem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Franklin Gothic Demi"/>
                <a:sym typeface="Franklin Gothic Demi"/>
              </a:rPr>
              <a:t>Fiber Technician Certifications| New College Institute</a:t>
            </a:r>
          </a:p>
        </p:txBody>
      </p:sp>
      <p:sp>
        <p:nvSpPr>
          <p:cNvPr id="267" name="Text Placeholder 2"/>
          <p:cNvSpPr txBox="1"/>
          <p:nvPr/>
        </p:nvSpPr>
        <p:spPr>
          <a:xfrm>
            <a:off x="234505" y="131160"/>
            <a:ext cx="5566336" cy="1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spcBef>
                <a:spcPts val="1000"/>
              </a:spcBef>
              <a:defRPr sz="900" b="1" cap="all" spc="197">
                <a:solidFill>
                  <a:srgbClr val="6FA2FF"/>
                </a:solidFill>
                <a:latin typeface="Franklin Gothic Demi"/>
                <a:ea typeface="Franklin Gothic Demi"/>
                <a:cs typeface="Franklin Gothic Demi"/>
                <a:sym typeface="Franklin Gothic Demi"/>
              </a:defRPr>
            </a:lvl1pPr>
          </a:lstStyle>
          <a:p>
            <a:pPr marL="0" marR="0" lvl="0" indent="0" algn="l" defTabSz="914400" rtl="0" eaLnBrk="1" fontAlgn="auto" latinLnBrk="0" hangingPunct="0">
              <a:lnSpc>
                <a:spcPct val="90000"/>
              </a:lnSpc>
              <a:spcBef>
                <a:spcPts val="1000"/>
              </a:spcBef>
              <a:spcAft>
                <a:spcPts val="0"/>
              </a:spcAft>
              <a:buClrTx/>
              <a:buSzTx/>
              <a:buFontTx/>
              <a:buNone/>
              <a:tabLst/>
              <a:defRPr/>
            </a:pPr>
            <a:r>
              <a:rPr kumimoji="0" sz="900" b="1" i="0" u="none" strike="noStrike" kern="0" cap="all" spc="197" normalizeH="0" baseline="0" noProof="0">
                <a:ln>
                  <a:noFill/>
                </a:ln>
                <a:solidFill>
                  <a:srgbClr val="6FA2FF"/>
                </a:solidFill>
                <a:effectLst/>
                <a:uLnTx/>
                <a:uFillTx/>
                <a:latin typeface="Franklin Gothic Demi"/>
                <a:sym typeface="Franklin Gothic Demi"/>
              </a:rPr>
              <a:t>Secretary of education</a:t>
            </a:r>
          </a:p>
        </p:txBody>
      </p:sp>
      <p:grpSp>
        <p:nvGrpSpPr>
          <p:cNvPr id="270" name="Rectangle: Rounded Corners 12"/>
          <p:cNvGrpSpPr/>
          <p:nvPr/>
        </p:nvGrpSpPr>
        <p:grpSpPr>
          <a:xfrm>
            <a:off x="285864" y="1506325"/>
            <a:ext cx="3861309" cy="2395550"/>
            <a:chOff x="0" y="0"/>
            <a:chExt cx="3861307" cy="2395549"/>
          </a:xfrm>
        </p:grpSpPr>
        <p:sp>
          <p:nvSpPr>
            <p:cNvPr id="268" name="Rounded Rectangle"/>
            <p:cNvSpPr/>
            <p:nvPr/>
          </p:nvSpPr>
          <p:spPr>
            <a:xfrm>
              <a:off x="0" y="0"/>
              <a:ext cx="3861307" cy="2395549"/>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sz="1200">
                  <a:latin typeface="Segoe UI"/>
                  <a:ea typeface="Segoe UI"/>
                  <a:cs typeface="Segoe UI"/>
                  <a:sym typeface="Segoe UI"/>
                </a:defRPr>
              </a:pPr>
              <a:endParaRPr kumimoji="0" sz="1200" b="0" u="none" strike="noStrike" kern="0" cap="none" spc="0" normalizeH="0" baseline="0" noProof="0">
                <a:ln>
                  <a:noFill/>
                </a:ln>
                <a:solidFill>
                  <a:srgbClr val="000000"/>
                </a:solidFill>
                <a:effectLst/>
                <a:uLnTx/>
                <a:uFillTx/>
                <a:latin typeface="Segoe UI"/>
                <a:cs typeface="Segoe UI"/>
                <a:sym typeface="Segoe UI"/>
              </a:endParaRPr>
            </a:p>
          </p:txBody>
        </p:sp>
        <p:sp>
          <p:nvSpPr>
            <p:cNvPr id="269" name="What it Does…"/>
            <p:cNvSpPr txBox="1"/>
            <p:nvPr/>
          </p:nvSpPr>
          <p:spPr>
            <a:xfrm>
              <a:off x="68642" y="68641"/>
              <a:ext cx="3724022" cy="21770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200" b="1">
                  <a:latin typeface="Segoe UI"/>
                  <a:ea typeface="Segoe UI"/>
                  <a:cs typeface="Segoe UI"/>
                  <a:sym typeface="Segoe UI"/>
                </a:defRPr>
              </a:pPr>
              <a:r>
                <a:rPr kumimoji="0" sz="1200" b="1" u="none" strike="noStrike" kern="0" cap="none" spc="0" normalizeH="0" baseline="0" noProof="0" dirty="0">
                  <a:ln>
                    <a:noFill/>
                  </a:ln>
                  <a:solidFill>
                    <a:srgbClr val="000000"/>
                  </a:solidFill>
                  <a:effectLst/>
                  <a:uLnTx/>
                  <a:uFillTx/>
                  <a:latin typeface="Segoe UI"/>
                  <a:cs typeface="Segoe UI"/>
                  <a:sym typeface="Segoe UI"/>
                </a:rPr>
                <a:t>What it Does</a:t>
              </a:r>
              <a:endParaRPr kumimoji="0" sz="1100" b="1"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1219168" rtl="0" eaLnBrk="1" fontAlgn="auto" latinLnBrk="0" hangingPunct="0">
                <a:lnSpc>
                  <a:spcPct val="100000"/>
                </a:lnSpc>
                <a:spcBef>
                  <a:spcPts val="400"/>
                </a:spcBef>
                <a:spcAft>
                  <a:spcPts val="0"/>
                </a:spcAft>
                <a:buClrTx/>
                <a:buSzTx/>
                <a:buFontTx/>
                <a:buNone/>
                <a:tabLst/>
                <a:defRPr sz="1100" i="1">
                  <a:latin typeface="Segoe UI"/>
                  <a:ea typeface="Segoe UI"/>
                  <a:cs typeface="Segoe UI"/>
                  <a:sym typeface="Segoe UI"/>
                </a:defRPr>
              </a:pPr>
              <a:r>
                <a:rPr kumimoji="0" sz="1100" b="0" u="none" strike="noStrike" kern="0" cap="none" spc="0" normalizeH="0" baseline="0" noProof="0" dirty="0">
                  <a:ln>
                    <a:noFill/>
                  </a:ln>
                  <a:solidFill>
                    <a:srgbClr val="000000"/>
                  </a:solidFill>
                  <a:effectLst/>
                  <a:uLnTx/>
                  <a:uFillTx/>
                  <a:latin typeface="Segoe UI"/>
                  <a:cs typeface="Segoe UI"/>
                  <a:sym typeface="Segoe UI"/>
                </a:rPr>
                <a:t>Certified Fiber Optic Technician (CFOT) is the primary certification for all fiber optic technicians. CFOTs have broad knowledge, skills, and abilities (KSAs) in fiber optics that can be applied to almost any job – design, installation, operation – and for almost any application using fiber optic communications. Other certifications are offered such as, Outside Plant &amp; Fiber To the Home.</a:t>
              </a:r>
            </a:p>
            <a:p>
              <a:pPr marL="0" marR="0" lvl="0" indent="0" algn="l" defTabSz="1219168" rtl="0" eaLnBrk="1" fontAlgn="auto" latinLnBrk="0" hangingPunct="0">
                <a:lnSpc>
                  <a:spcPct val="100000"/>
                </a:lnSpc>
                <a:spcBef>
                  <a:spcPts val="400"/>
                </a:spcBef>
                <a:spcAft>
                  <a:spcPts val="0"/>
                </a:spcAft>
                <a:buClrTx/>
                <a:buSzTx/>
                <a:buFontTx/>
                <a:buNone/>
                <a:tabLst/>
                <a:defRPr sz="1100" b="1">
                  <a:latin typeface="Segoe UI"/>
                  <a:ea typeface="Segoe UI"/>
                  <a:cs typeface="Segoe UI"/>
                  <a:sym typeface="Segoe UI"/>
                </a:defRPr>
              </a:pPr>
              <a:r>
                <a:rPr kumimoji="0" sz="1100" b="1" u="none" strike="noStrike" kern="0" cap="none" spc="0" normalizeH="0" baseline="0" noProof="0" dirty="0">
                  <a:ln>
                    <a:noFill/>
                  </a:ln>
                  <a:solidFill>
                    <a:srgbClr val="000000"/>
                  </a:solidFill>
                  <a:effectLst/>
                  <a:uLnTx/>
                  <a:uFillTx/>
                  <a:latin typeface="Segoe UI"/>
                  <a:cs typeface="Segoe UI"/>
                  <a:sym typeface="Segoe UI"/>
                </a:rPr>
                <a:t>Mission:</a:t>
              </a:r>
              <a:endParaRPr kumimoji="0" sz="1100" b="1"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1219168" rtl="0" eaLnBrk="1" fontAlgn="auto" latinLnBrk="0" hangingPunct="0">
                <a:lnSpc>
                  <a:spcPct val="100000"/>
                </a:lnSpc>
                <a:spcBef>
                  <a:spcPts val="400"/>
                </a:spcBef>
                <a:spcAft>
                  <a:spcPts val="0"/>
                </a:spcAft>
                <a:buClrTx/>
                <a:buSzTx/>
                <a:buFontTx/>
                <a:buNone/>
                <a:tabLst/>
                <a:defRPr sz="1100" i="1">
                  <a:latin typeface="Segoe UI"/>
                  <a:ea typeface="Segoe UI"/>
                  <a:cs typeface="Segoe UI"/>
                  <a:sym typeface="Segoe UI"/>
                </a:defRPr>
              </a:pPr>
              <a:r>
                <a:rPr kumimoji="0" sz="1100" b="0" u="none" strike="noStrike" kern="0" cap="none" spc="0" normalizeH="0" baseline="0" noProof="0" dirty="0">
                  <a:ln>
                    <a:noFill/>
                  </a:ln>
                  <a:solidFill>
                    <a:srgbClr val="000000"/>
                  </a:solidFill>
                  <a:effectLst/>
                  <a:uLnTx/>
                  <a:uFillTx/>
                  <a:latin typeface="Segoe UI"/>
                  <a:cs typeface="Segoe UI"/>
                  <a:sym typeface="Segoe UI"/>
                </a:rPr>
                <a:t>To address workforce needs in the Commonwealth related to broadband expansion. </a:t>
              </a:r>
              <a:endParaRPr kumimoji="0" sz="1100" b="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grpSp>
      <p:grpSp>
        <p:nvGrpSpPr>
          <p:cNvPr id="273" name="Rectangle: Rounded Corners 13"/>
          <p:cNvGrpSpPr/>
          <p:nvPr/>
        </p:nvGrpSpPr>
        <p:grpSpPr>
          <a:xfrm>
            <a:off x="285864" y="4203186"/>
            <a:ext cx="3861310" cy="2069236"/>
            <a:chOff x="0" y="0"/>
            <a:chExt cx="3861308" cy="2069234"/>
          </a:xfrm>
        </p:grpSpPr>
        <p:sp>
          <p:nvSpPr>
            <p:cNvPr id="271" name="Rounded Rectangle"/>
            <p:cNvSpPr/>
            <p:nvPr/>
          </p:nvSpPr>
          <p:spPr>
            <a:xfrm>
              <a:off x="0" y="0"/>
              <a:ext cx="3861308" cy="2069234"/>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a:latin typeface="Open Sans"/>
                  <a:ea typeface="Open Sans"/>
                  <a:cs typeface="Open Sans"/>
                  <a:sym typeface="Open Sans"/>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272" name="Who it Serves…"/>
            <p:cNvSpPr txBox="1"/>
            <p:nvPr/>
          </p:nvSpPr>
          <p:spPr>
            <a:xfrm>
              <a:off x="61238" y="61238"/>
              <a:ext cx="3738831" cy="17527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200" b="1">
                  <a:latin typeface="Segoe UI"/>
                  <a:ea typeface="Segoe UI"/>
                  <a:cs typeface="Segoe UI"/>
                  <a:sym typeface="Segoe UI"/>
                </a:defRPr>
              </a:pPr>
              <a:r>
                <a:rPr kumimoji="0" sz="1200" b="1" i="0" u="none" strike="noStrike" kern="0" cap="none" spc="0" normalizeH="0" baseline="0" noProof="0" dirty="0">
                  <a:ln>
                    <a:noFill/>
                  </a:ln>
                  <a:solidFill>
                    <a:srgbClr val="000000"/>
                  </a:solidFill>
                  <a:effectLst/>
                  <a:uLnTx/>
                  <a:uFillTx/>
                  <a:latin typeface="Segoe UI"/>
                  <a:cs typeface="Segoe UI"/>
                  <a:sym typeface="Segoe UI"/>
                </a:rPr>
                <a:t>Who it Serves</a:t>
              </a:r>
              <a:endParaRPr kumimoji="0" sz="12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100" i="1">
                  <a:latin typeface="Segoe UI"/>
                  <a:ea typeface="Segoe UI"/>
                  <a:cs typeface="Segoe UI"/>
                  <a:sym typeface="Segoe UI"/>
                </a:defRPr>
              </a:pPr>
              <a:r>
                <a:rPr kumimoji="0" sz="1100" b="0" u="none" strike="noStrike" kern="0" cap="none" spc="0" normalizeH="0" baseline="0" noProof="0" dirty="0">
                  <a:ln>
                    <a:noFill/>
                  </a:ln>
                  <a:solidFill>
                    <a:srgbClr val="000000"/>
                  </a:solidFill>
                  <a:effectLst/>
                  <a:uLnTx/>
                  <a:uFillTx/>
                  <a:latin typeface="Segoe UI"/>
                  <a:cs typeface="Segoe UI"/>
                  <a:sym typeface="Segoe UI"/>
                </a:rPr>
                <a:t>Individuals who are looking for a quick start to their career or a career change; employees from existing companies and organizations involved in fiber installation and broadband service delivery.</a:t>
              </a:r>
              <a:endParaRPr kumimoji="0" sz="1100" b="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100" i="1">
                  <a:latin typeface="Segoe UI"/>
                  <a:ea typeface="Segoe UI"/>
                  <a:cs typeface="Segoe UI"/>
                  <a:sym typeface="Segoe UI"/>
                </a:defRPr>
              </a:pPr>
              <a:endParaRPr kumimoji="0" sz="1100" b="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100" b="1">
                  <a:latin typeface="Segoe UI"/>
                  <a:ea typeface="Segoe UI"/>
                  <a:cs typeface="Segoe UI"/>
                  <a:sym typeface="Segoe UI"/>
                </a:defRPr>
              </a:pPr>
              <a:r>
                <a:rPr kumimoji="0" sz="1100" b="1" u="none" strike="noStrike" kern="0" cap="none" spc="0" normalizeH="0" baseline="0" noProof="0" dirty="0">
                  <a:ln>
                    <a:noFill/>
                  </a:ln>
                  <a:solidFill>
                    <a:srgbClr val="000000"/>
                  </a:solidFill>
                  <a:effectLst/>
                  <a:uLnTx/>
                  <a:uFillTx/>
                  <a:latin typeface="Segoe UI"/>
                  <a:cs typeface="Segoe UI"/>
                  <a:sym typeface="Segoe UI"/>
                </a:rPr>
                <a:t>Eligibility Requirements:</a:t>
              </a:r>
              <a:endParaRPr kumimoji="0" sz="1100" b="1"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100" i="1">
                  <a:latin typeface="Segoe UI"/>
                  <a:ea typeface="Segoe UI"/>
                  <a:cs typeface="Segoe UI"/>
                  <a:sym typeface="Segoe UI"/>
                </a:defRPr>
              </a:pPr>
              <a:r>
                <a:rPr kumimoji="0" sz="1100" b="0" u="none" strike="noStrike" kern="0" cap="none" spc="0" normalizeH="0" baseline="0" noProof="0" dirty="0">
                  <a:ln>
                    <a:noFill/>
                  </a:ln>
                  <a:solidFill>
                    <a:srgbClr val="000000"/>
                  </a:solidFill>
                  <a:effectLst/>
                  <a:uLnTx/>
                  <a:uFillTx/>
                  <a:latin typeface="Segoe UI"/>
                  <a:cs typeface="Segoe UI"/>
                  <a:sym typeface="Segoe UI"/>
                </a:rPr>
                <a:t>There are no age or educational requirements for CFOT; other fiber certifications require CFOT certificates.</a:t>
              </a:r>
            </a:p>
          </p:txBody>
        </p:sp>
      </p:grpSp>
      <p:grpSp>
        <p:nvGrpSpPr>
          <p:cNvPr id="276" name="Rectangle: Rounded Corners 18"/>
          <p:cNvGrpSpPr/>
          <p:nvPr/>
        </p:nvGrpSpPr>
        <p:grpSpPr>
          <a:xfrm>
            <a:off x="4526936" y="4208174"/>
            <a:ext cx="3861310" cy="2069236"/>
            <a:chOff x="0" y="0"/>
            <a:chExt cx="3861308" cy="2069234"/>
          </a:xfrm>
        </p:grpSpPr>
        <p:sp>
          <p:nvSpPr>
            <p:cNvPr id="274" name="Rounded Rectangle"/>
            <p:cNvSpPr/>
            <p:nvPr/>
          </p:nvSpPr>
          <p:spPr>
            <a:xfrm>
              <a:off x="0" y="0"/>
              <a:ext cx="3861308" cy="2069234"/>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sz="1400" i="1">
                  <a:latin typeface="Segoe UI"/>
                  <a:ea typeface="Segoe UI"/>
                  <a:cs typeface="Segoe UI"/>
                  <a:sym typeface="Segoe UI"/>
                </a:defRPr>
              </a:pPr>
              <a:endParaRPr kumimoji="0" sz="1400" b="0" i="1" u="none" strike="noStrike" kern="0" cap="none" spc="0" normalizeH="0" baseline="0" noProof="0">
                <a:ln>
                  <a:noFill/>
                </a:ln>
                <a:solidFill>
                  <a:srgbClr val="000000"/>
                </a:solidFill>
                <a:effectLst/>
                <a:uLnTx/>
                <a:uFillTx/>
                <a:latin typeface="Segoe UI"/>
                <a:cs typeface="Segoe UI"/>
                <a:sym typeface="Segoe UI"/>
              </a:endParaRPr>
            </a:p>
          </p:txBody>
        </p:sp>
        <p:sp>
          <p:nvSpPr>
            <p:cNvPr id="275" name="How it Achieves Results…"/>
            <p:cNvSpPr/>
            <p:nvPr/>
          </p:nvSpPr>
          <p:spPr>
            <a:xfrm>
              <a:off x="61238" y="61238"/>
              <a:ext cx="3738831" cy="194758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i="0" u="none" strike="noStrike" kern="0" cap="none" spc="0" normalizeH="0" baseline="0" noProof="0" dirty="0">
                  <a:ln>
                    <a:noFill/>
                  </a:ln>
                  <a:solidFill>
                    <a:srgbClr val="000000"/>
                  </a:solidFill>
                  <a:effectLst/>
                  <a:uLnTx/>
                  <a:uFillTx/>
                  <a:latin typeface="Segoe UI"/>
                  <a:cs typeface="Segoe UI"/>
                  <a:sym typeface="Segoe UI"/>
                </a:rPr>
                <a:t>How it Achieves Results</a:t>
              </a:r>
              <a:endParaRPr kumimoji="0" sz="16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200" i="1">
                  <a:latin typeface="Segoe UI"/>
                  <a:ea typeface="Segoe UI"/>
                  <a:cs typeface="Segoe UI"/>
                  <a:sym typeface="Segoe UI"/>
                </a:defRPr>
              </a:pPr>
              <a:endParaRPr kumimoji="0" lang="en-US" sz="1200" b="0"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685800" rtl="0" eaLnBrk="1" fontAlgn="auto" latinLnBrk="0" hangingPunct="0">
                <a:lnSpc>
                  <a:spcPct val="105999"/>
                </a:lnSpc>
                <a:spcBef>
                  <a:spcPts val="0"/>
                </a:spcBef>
                <a:spcAft>
                  <a:spcPts val="0"/>
                </a:spcAft>
                <a:buClrTx/>
                <a:buSzTx/>
                <a:buFontTx/>
                <a:buNone/>
                <a:tabLst/>
                <a:defRPr sz="1200" i="1">
                  <a:latin typeface="Segoe UI"/>
                  <a:ea typeface="Segoe UI"/>
                  <a:cs typeface="Segoe UI"/>
                  <a:sym typeface="Segoe UI"/>
                </a:defRPr>
              </a:pPr>
              <a:r>
                <a:rPr kumimoji="0" sz="1200" b="0" u="none" strike="noStrike" kern="0" cap="none" spc="0" normalizeH="0" baseline="0" noProof="0" dirty="0">
                  <a:ln>
                    <a:noFill/>
                  </a:ln>
                  <a:solidFill>
                    <a:srgbClr val="000000"/>
                  </a:solidFill>
                  <a:effectLst/>
                  <a:uLnTx/>
                  <a:uFillTx/>
                  <a:latin typeface="Segoe UI"/>
                  <a:cs typeface="Segoe UI"/>
                  <a:sym typeface="Segoe UI"/>
                </a:rPr>
                <a:t>Fiber Technician Certifications are offered in partnership with the Fiber Optic Association (FOA). Virginia residents are eligible to receive Workforce Credential Grants to cover the cost of tuition. NCI has relationships with local fiber optic employers and connects students directly with them at the end of the course. </a:t>
              </a:r>
            </a:p>
          </p:txBody>
        </p:sp>
      </p:grpSp>
      <p:sp>
        <p:nvSpPr>
          <p:cNvPr id="277" name="TextBox 19"/>
          <p:cNvSpPr txBox="1"/>
          <p:nvPr/>
        </p:nvSpPr>
        <p:spPr>
          <a:xfrm>
            <a:off x="5537370" y="1569293"/>
            <a:ext cx="2184557" cy="332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600" b="1">
                <a:latin typeface="Segoe UI"/>
                <a:ea typeface="Segoe UI"/>
                <a:cs typeface="Segoe UI"/>
                <a:sym typeface="Segoe U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000000"/>
                </a:solidFill>
                <a:effectLst/>
                <a:uLnTx/>
                <a:uFillTx/>
                <a:latin typeface="Segoe UI"/>
                <a:cs typeface="Segoe UI"/>
                <a:sym typeface="Segoe UI"/>
              </a:rPr>
              <a:t>Where it Operates</a:t>
            </a:r>
          </a:p>
        </p:txBody>
      </p:sp>
      <p:grpSp>
        <p:nvGrpSpPr>
          <p:cNvPr id="280" name="Rectangle: Rounded Corners 28"/>
          <p:cNvGrpSpPr/>
          <p:nvPr/>
        </p:nvGrpSpPr>
        <p:grpSpPr>
          <a:xfrm>
            <a:off x="8782146" y="1506325"/>
            <a:ext cx="3236980" cy="4766095"/>
            <a:chOff x="0" y="0"/>
            <a:chExt cx="3236978" cy="4766093"/>
          </a:xfrm>
        </p:grpSpPr>
        <p:sp>
          <p:nvSpPr>
            <p:cNvPr id="278" name="Rounded Rectangle"/>
            <p:cNvSpPr/>
            <p:nvPr/>
          </p:nvSpPr>
          <p:spPr>
            <a:xfrm>
              <a:off x="0" y="0"/>
              <a:ext cx="3236978" cy="4766093"/>
            </a:xfrm>
            <a:prstGeom prst="roundRect">
              <a:avLst>
                <a:gd name="adj" fmla="val 7747"/>
              </a:avLst>
            </a:prstGeom>
            <a:solidFill>
              <a:srgbClr val="F2F2F2"/>
            </a:solidFill>
            <a:ln w="12700" cap="flat">
              <a:noFill/>
              <a:miter lim="4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latin typeface="Segoe UI"/>
                  <a:ea typeface="Segoe UI"/>
                  <a:cs typeface="Segoe UI"/>
                  <a:sym typeface="Segoe UI"/>
                </a:defRPr>
              </a:pPr>
              <a:endParaRPr kumimoji="0" sz="1600" b="0" i="0" u="none" strike="noStrike" kern="0" cap="none" spc="0" normalizeH="0" baseline="0" noProof="0">
                <a:ln>
                  <a:noFill/>
                </a:ln>
                <a:solidFill>
                  <a:srgbClr val="000000"/>
                </a:solidFill>
                <a:effectLst/>
                <a:uLnTx/>
                <a:uFillTx/>
                <a:latin typeface="Segoe UI"/>
                <a:cs typeface="Segoe UI"/>
                <a:sym typeface="Segoe UI"/>
              </a:endParaRPr>
            </a:p>
          </p:txBody>
        </p:sp>
        <p:sp>
          <p:nvSpPr>
            <p:cNvPr id="279" name="Why it Matters…"/>
            <p:cNvSpPr txBox="1"/>
            <p:nvPr/>
          </p:nvSpPr>
          <p:spPr>
            <a:xfrm>
              <a:off x="73448" y="73446"/>
              <a:ext cx="3090081" cy="40581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u="none" strike="noStrike" kern="0" cap="none" spc="0" normalizeH="0" baseline="0" noProof="0" dirty="0">
                  <a:ln>
                    <a:noFill/>
                  </a:ln>
                  <a:solidFill>
                    <a:srgbClr val="000000"/>
                  </a:solidFill>
                  <a:effectLst/>
                  <a:uLnTx/>
                  <a:uFillTx/>
                  <a:latin typeface="Segoe UI"/>
                  <a:cs typeface="Segoe UI"/>
                  <a:sym typeface="Segoe UI"/>
                </a:rPr>
                <a:t>Why it Matters</a:t>
              </a:r>
              <a:endParaRPr kumimoji="0" sz="1600" b="1"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0">
                <a:lnSpc>
                  <a:spcPct val="100000"/>
                </a:lnSpc>
                <a:spcBef>
                  <a:spcPts val="0"/>
                </a:spcBef>
                <a:spcAft>
                  <a:spcPts val="0"/>
                </a:spcAft>
                <a:buClrTx/>
                <a:buSzTx/>
                <a:buFontTx/>
                <a:buNone/>
                <a:tabLst/>
                <a:defRPr sz="1400" i="1">
                  <a:latin typeface="Segoe UI"/>
                  <a:ea typeface="Segoe UI"/>
                  <a:cs typeface="Segoe UI"/>
                  <a:sym typeface="Segoe UI"/>
                </a:defRPr>
              </a:pPr>
              <a:endParaRPr kumimoji="0" lang="en-US" sz="1400" b="0"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914400" rtl="0" eaLnBrk="1" fontAlgn="auto" latinLnBrk="0" hangingPunct="0">
                <a:lnSpc>
                  <a:spcPct val="100000"/>
                </a:lnSpc>
                <a:spcBef>
                  <a:spcPts val="0"/>
                </a:spcBef>
                <a:spcAft>
                  <a:spcPts val="0"/>
                </a:spcAft>
                <a:buClrTx/>
                <a:buSzTx/>
                <a:buFontTx/>
                <a:buNone/>
                <a:tabLst/>
                <a:defRPr sz="1400" i="1">
                  <a:latin typeface="Segoe UI"/>
                  <a:ea typeface="Segoe UI"/>
                  <a:cs typeface="Segoe UI"/>
                  <a:sym typeface="Segoe UI"/>
                </a:defRPr>
              </a:pPr>
              <a:r>
                <a:rPr kumimoji="0" sz="1400" b="0" u="none" strike="noStrike" kern="0" cap="none" spc="0" normalizeH="0" baseline="0" noProof="0" dirty="0">
                  <a:ln>
                    <a:noFill/>
                  </a:ln>
                  <a:solidFill>
                    <a:srgbClr val="000000"/>
                  </a:solidFill>
                  <a:effectLst/>
                  <a:uLnTx/>
                  <a:uFillTx/>
                  <a:latin typeface="Segoe UI"/>
                  <a:cs typeface="Segoe UI"/>
                  <a:sym typeface="Segoe UI"/>
                </a:rPr>
                <a:t>Through the Virginia Telecommunication Initiative (VATI), Virginia is rapidly expanding broadband internet throughout the Commonwealth, particularly in rural communities. In one week (40 hours of course work), a student can gain a certificate as a Certified Fiber Optic Technician. While grants are available for some students, the course is only $1,800 and there are no prerequisites. The average starting salary for a fiber technician is $60,000 per year. NCI works with students to connect them to employers following the completion of the certificate program. </a:t>
              </a:r>
            </a:p>
          </p:txBody>
        </p:sp>
      </p:grpSp>
      <p:sp>
        <p:nvSpPr>
          <p:cNvPr id="281" name="Text Placeholder 5"/>
          <p:cNvSpPr txBox="1"/>
          <p:nvPr/>
        </p:nvSpPr>
        <p:spPr>
          <a:xfrm>
            <a:off x="3017673" y="6500868"/>
            <a:ext cx="7978331"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0" algn="l" defTabSz="914400" rtl="0" eaLnBrk="1" fontAlgn="auto" latinLnBrk="0" hangingPunct="0">
              <a:lnSpc>
                <a:spcPct val="85000"/>
              </a:lnSpc>
              <a:spcBef>
                <a:spcPts val="500"/>
              </a:spcBef>
              <a:spcAft>
                <a:spcPts val="0"/>
              </a:spcAft>
              <a:buClrTx/>
              <a:buSzTx/>
              <a:buFontTx/>
              <a:buNone/>
              <a:tabLst/>
              <a:defRPr sz="1600" b="1" spc="-30">
                <a:latin typeface="Segoe UI"/>
                <a:ea typeface="Segoe UI"/>
                <a:cs typeface="Segoe UI"/>
                <a:sym typeface="Segoe UI"/>
              </a:defRPr>
            </a:pPr>
            <a:r>
              <a:rPr kumimoji="0" sz="1600" b="1" i="0" u="none" strike="noStrike" kern="0" cap="none" spc="-30" normalizeH="0" baseline="0" noProof="0" dirty="0">
                <a:ln>
                  <a:noFill/>
                </a:ln>
                <a:solidFill>
                  <a:srgbClr val="000000"/>
                </a:solidFill>
                <a:effectLst/>
                <a:uLnTx/>
                <a:uFillTx/>
                <a:latin typeface="Segoe UI"/>
                <a:cs typeface="Segoe UI"/>
                <a:sym typeface="Segoe UI"/>
              </a:rPr>
              <a:t>Learn more about the program here: </a:t>
            </a:r>
            <a:r>
              <a:rPr kumimoji="0" sz="1600" b="0" i="0" u="sng" strike="noStrike" kern="0" cap="none" spc="-30" normalizeH="0" baseline="0" noProof="0" dirty="0">
                <a:ln>
                  <a:noFill/>
                </a:ln>
                <a:solidFill>
                  <a:srgbClr val="0000FF"/>
                </a:solidFill>
                <a:effectLst/>
                <a:uLnTx/>
                <a:uFill>
                  <a:solidFill>
                    <a:srgbClr val="0000FF"/>
                  </a:solidFill>
                </a:uFill>
                <a:latin typeface="Segoe UI"/>
                <a:cs typeface="Segoe UI"/>
                <a:sym typeface="Segoe UI"/>
                <a:hlinkClick r:id="rId2"/>
              </a:rPr>
              <a:t>www.newcollegeinstitute.org</a:t>
            </a:r>
            <a:r>
              <a:rPr kumimoji="0" sz="1600" b="0" i="0" u="none" strike="noStrike" kern="0" cap="none" spc="-30" normalizeH="0" baseline="0" noProof="0" dirty="0">
                <a:ln>
                  <a:noFill/>
                </a:ln>
                <a:solidFill>
                  <a:srgbClr val="000000"/>
                </a:solidFill>
                <a:effectLst/>
                <a:uLnTx/>
                <a:uFillTx/>
                <a:latin typeface="Segoe UI"/>
                <a:cs typeface="Segoe UI"/>
                <a:sym typeface="Segoe UI"/>
              </a:rPr>
              <a:t>  </a:t>
            </a:r>
          </a:p>
        </p:txBody>
      </p:sp>
      <p:pic>
        <p:nvPicPr>
          <p:cNvPr id="282" name="Picture 4" descr="Picture 4"/>
          <p:cNvPicPr>
            <a:picLocks noChangeAspect="1"/>
          </p:cNvPicPr>
          <p:nvPr/>
        </p:nvPicPr>
        <p:blipFill>
          <a:blip r:embed="rId3">
            <a:alphaModFix amt="70000"/>
          </a:blip>
          <a:stretch>
            <a:fillRect/>
          </a:stretch>
        </p:blipFill>
        <p:spPr>
          <a:xfrm>
            <a:off x="4539636" y="2427159"/>
            <a:ext cx="3974132" cy="1529381"/>
          </a:xfrm>
          <a:prstGeom prst="rect">
            <a:avLst/>
          </a:prstGeom>
          <a:ln w="12700">
            <a:miter lim="400000"/>
          </a:ln>
        </p:spPr>
      </p:pic>
      <p:sp>
        <p:nvSpPr>
          <p:cNvPr id="283" name="TextBox 6"/>
          <p:cNvSpPr txBox="1"/>
          <p:nvPr/>
        </p:nvSpPr>
        <p:spPr>
          <a:xfrm>
            <a:off x="4865613" y="1909211"/>
            <a:ext cx="3445270" cy="853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i="1">
                <a:latin typeface="Segoe UI"/>
                <a:ea typeface="Segoe UI"/>
                <a:cs typeface="Segoe UI"/>
                <a:sym typeface="Segoe U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0" i="1" u="none" strike="noStrike" kern="0" cap="none" spc="0" normalizeH="0" baseline="0" noProof="0">
                <a:ln>
                  <a:noFill/>
                </a:ln>
                <a:solidFill>
                  <a:srgbClr val="000000"/>
                </a:solidFill>
                <a:effectLst/>
                <a:uLnTx/>
                <a:uFillTx/>
                <a:latin typeface="Segoe UI"/>
                <a:cs typeface="Segoe UI"/>
                <a:sym typeface="Segoe UI"/>
              </a:rPr>
              <a:t>CFOT courses typically take place at NCI in Martinsville, VA. However, this program is mobile and can be taken anywhere in the Commonwealth. </a:t>
            </a:r>
          </a:p>
        </p:txBody>
      </p:sp>
      <p:sp>
        <p:nvSpPr>
          <p:cNvPr id="284" name="Oval 1"/>
          <p:cNvSpPr/>
          <p:nvPr/>
        </p:nvSpPr>
        <p:spPr>
          <a:xfrm>
            <a:off x="6303145" y="3808519"/>
            <a:ext cx="91443" cy="91443"/>
          </a:xfrm>
          <a:prstGeom prst="ellipse">
            <a:avLst/>
          </a:prstGeom>
          <a:solidFill>
            <a:srgbClr val="92D050"/>
          </a:solidFill>
          <a:ln w="12700">
            <a:solidFill>
              <a:srgbClr val="00163F"/>
            </a:solidFill>
            <a:miter/>
          </a:ln>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grpSp>
        <p:nvGrpSpPr>
          <p:cNvPr id="2" name="Group 1">
            <a:extLst>
              <a:ext uri="{FF2B5EF4-FFF2-40B4-BE49-F238E27FC236}">
                <a16:creationId xmlns:a16="http://schemas.microsoft.com/office/drawing/2014/main" id="{89C86553-6755-4842-B76D-1EDED03BD4B2}"/>
              </a:ext>
            </a:extLst>
          </p:cNvPr>
          <p:cNvGrpSpPr/>
          <p:nvPr/>
        </p:nvGrpSpPr>
        <p:grpSpPr>
          <a:xfrm>
            <a:off x="9708000" y="65660"/>
            <a:ext cx="2403432" cy="692849"/>
            <a:chOff x="9708000" y="65660"/>
            <a:chExt cx="2403432" cy="692849"/>
          </a:xfrm>
        </p:grpSpPr>
        <p:sp>
          <p:nvSpPr>
            <p:cNvPr id="3" name="Parallelogram 2">
              <a:extLst>
                <a:ext uri="{FF2B5EF4-FFF2-40B4-BE49-F238E27FC236}">
                  <a16:creationId xmlns:a16="http://schemas.microsoft.com/office/drawing/2014/main" id="{10C61B15-1FAC-5E81-44DF-D75B27F54D9D}"/>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Circle: Hollow 3">
              <a:extLst>
                <a:ext uri="{FF2B5EF4-FFF2-40B4-BE49-F238E27FC236}">
                  <a16:creationId xmlns:a16="http://schemas.microsoft.com/office/drawing/2014/main" id="{1215F198-06A8-3D91-222F-AD1F6B75D3DA}"/>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5" name="Graphic 4" descr="Teacher with solid fill">
              <a:extLst>
                <a:ext uri="{FF2B5EF4-FFF2-40B4-BE49-F238E27FC236}">
                  <a16:creationId xmlns:a16="http://schemas.microsoft.com/office/drawing/2014/main" id="{5E51E639-6462-78E2-B426-218CE4DCEF1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0251" y="287972"/>
              <a:ext cx="280778" cy="280778"/>
            </a:xfrm>
            <a:prstGeom prst="rect">
              <a:avLst/>
            </a:prstGeom>
          </p:spPr>
        </p:pic>
        <p:sp>
          <p:nvSpPr>
            <p:cNvPr id="6" name="TextBox 5">
              <a:extLst>
                <a:ext uri="{FF2B5EF4-FFF2-40B4-BE49-F238E27FC236}">
                  <a16:creationId xmlns:a16="http://schemas.microsoft.com/office/drawing/2014/main" id="{D6CBF704-07C1-886E-FE18-4ABFF1A56850}"/>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87151"/>
                  </a:solidFill>
                  <a:effectLst/>
                  <a:uLnTx/>
                  <a:uFillTx/>
                  <a:latin typeface="Segoe UI"/>
                  <a:ea typeface="+mn-ea"/>
                  <a:cs typeface="+mn-cs"/>
                </a:rPr>
                <a:t>Workforce Education &amp; Training</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12021786" cy="461665"/>
          </a:xfrm>
          <a:prstGeom prst="rect">
            <a:avLst/>
          </a:prstGeom>
          <a:noFill/>
        </p:spPr>
        <p:txBody>
          <a:bodyPr wrap="square" lIns="91440" tIns="45720" rIns="91440" bIns="45720" rtlCol="0" anchor="t">
            <a:spAutoFit/>
          </a:bodyPr>
          <a:lstStyle/>
          <a:p>
            <a:pPr>
              <a:defRPr/>
            </a:pPr>
            <a:r>
              <a:rPr lang="en-US" sz="2400" b="1" dirty="0">
                <a:solidFill>
                  <a:prstClr val="white"/>
                </a:solidFill>
                <a:latin typeface="Franklin Gothic Demi"/>
                <a:cs typeface="Segoe UI"/>
              </a:rPr>
              <a:t>Foreign Labor Certification Program</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Virginia Works</a:t>
            </a:r>
            <a:endParaRPr kumimoji="0" lang="en-US" sz="24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LABOR</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7" name="Parallelogram 16">
            <a:extLst>
              <a:ext uri="{FF2B5EF4-FFF2-40B4-BE49-F238E27FC236}">
                <a16:creationId xmlns:a16="http://schemas.microsoft.com/office/drawing/2014/main" id="{BAC2C2BA-FF92-49AD-733C-AC4D36C7C0B6}"/>
              </a:ext>
            </a:extLst>
          </p:cNvPr>
          <p:cNvSpPr/>
          <p:nvPr/>
        </p:nvSpPr>
        <p:spPr>
          <a:xfrm>
            <a:off x="9708000" y="91191"/>
            <a:ext cx="2403432" cy="667318"/>
          </a:xfrm>
          <a:prstGeom prst="parallelogram">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8" name="Circle: Hollow 17">
            <a:extLst>
              <a:ext uri="{FF2B5EF4-FFF2-40B4-BE49-F238E27FC236}">
                <a16:creationId xmlns:a16="http://schemas.microsoft.com/office/drawing/2014/main" id="{75721057-B016-11CD-DD8A-4FC8ABE4745B}"/>
              </a:ext>
            </a:extLst>
          </p:cNvPr>
          <p:cNvSpPr/>
          <p:nvPr/>
        </p:nvSpPr>
        <p:spPr>
          <a:xfrm>
            <a:off x="11303522" y="148951"/>
            <a:ext cx="544135" cy="548640"/>
          </a:xfrm>
          <a:prstGeom prst="donut">
            <a:avLst>
              <a:gd name="adj" fmla="val 12997"/>
            </a:avLst>
          </a:prstGeom>
          <a:solidFill>
            <a:schemeClr val="accent1"/>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sp>
        <p:nvSpPr>
          <p:cNvPr id="22" name="TextBox 21">
            <a:extLst>
              <a:ext uri="{FF2B5EF4-FFF2-40B4-BE49-F238E27FC236}">
                <a16:creationId xmlns:a16="http://schemas.microsoft.com/office/drawing/2014/main" id="{F87912B3-FCF5-899B-D92A-E6042C4A2939}"/>
              </a:ext>
            </a:extLst>
          </p:cNvPr>
          <p:cNvSpPr txBox="1"/>
          <p:nvPr/>
        </p:nvSpPr>
        <p:spPr>
          <a:xfrm>
            <a:off x="9783139" y="287489"/>
            <a:ext cx="1554730" cy="292388"/>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accent1"/>
                </a:solidFill>
                <a:effectLst/>
                <a:uLnTx/>
                <a:uFillTx/>
                <a:latin typeface="Segoe UI"/>
                <a:ea typeface="+mn-ea"/>
                <a:cs typeface="+mn-cs"/>
              </a:rPr>
              <a:t>Business Services</a:t>
            </a:r>
          </a:p>
        </p:txBody>
      </p:sp>
      <p:pic>
        <p:nvPicPr>
          <p:cNvPr id="25" name="Graphic 24" descr="Briefcase with solid fill">
            <a:extLst>
              <a:ext uri="{FF2B5EF4-FFF2-40B4-BE49-F238E27FC236}">
                <a16:creationId xmlns:a16="http://schemas.microsoft.com/office/drawing/2014/main" id="{B4AF4A7E-D114-0B4C-CF4E-CF713F9287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93245" y="242506"/>
            <a:ext cx="347911" cy="347911"/>
          </a:xfrm>
          <a:prstGeom prst="rect">
            <a:avLst/>
          </a:prstGeom>
        </p:spPr>
      </p:pic>
      <p:sp>
        <p:nvSpPr>
          <p:cNvPr id="2" name="Rectangle 1">
            <a:extLst>
              <a:ext uri="{FF2B5EF4-FFF2-40B4-BE49-F238E27FC236}">
                <a16:creationId xmlns:a16="http://schemas.microsoft.com/office/drawing/2014/main" id="{B8EF8FDC-EA7B-46A8-08F1-8A143179DFB7}"/>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Commissioner Nicole Overley and Dr. Robert Walker</a:t>
            </a:r>
          </a:p>
        </p:txBody>
      </p:sp>
      <p:sp>
        <p:nvSpPr>
          <p:cNvPr id="5" name="Rectangle: Rounded Corners 4">
            <a:extLst>
              <a:ext uri="{FF2B5EF4-FFF2-40B4-BE49-F238E27FC236}">
                <a16:creationId xmlns:a16="http://schemas.microsoft.com/office/drawing/2014/main" id="{1063F38C-D149-99E0-57EF-6D8BB75AF530}"/>
              </a:ext>
            </a:extLst>
          </p:cNvPr>
          <p:cNvSpPr/>
          <p:nvPr/>
        </p:nvSpPr>
        <p:spPr bwMode="gray">
          <a:xfrm>
            <a:off x="285865" y="1423584"/>
            <a:ext cx="3861305" cy="269686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lang="en-US" sz="1400" dirty="0">
                <a:solidFill>
                  <a:prstClr val="black"/>
                </a:solidFill>
                <a:latin typeface="Segoe UI" panose="020B0502040204020203" pitchFamily="34" charset="0"/>
                <a:cs typeface="Segoe UI" panose="020B0502040204020203" pitchFamily="34" charset="0"/>
              </a:rPr>
              <a:t>Administer the H-2A and H-2B visa programs, by which employers bring foreign guest workers to fill seasonal labor needs. </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lang="en-US" sz="1400" dirty="0">
                <a:solidFill>
                  <a:prstClr val="black"/>
                </a:solidFill>
                <a:latin typeface="Segoe UI" panose="020B0502040204020203" pitchFamily="34" charset="0"/>
                <a:cs typeface="Segoe UI" panose="020B0502040204020203" pitchFamily="34" charset="0"/>
              </a:rPr>
              <a:t>Promote job opportunities to test the labor market and ensure that the importation of foreign workers does not adversely affect the wages and working conditions of US workers similarly employed. Deliver services efficiently and effectively. </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26" name="Rectangle: Rounded Corners 25">
            <a:extLst>
              <a:ext uri="{FF2B5EF4-FFF2-40B4-BE49-F238E27FC236}">
                <a16:creationId xmlns:a16="http://schemas.microsoft.com/office/drawing/2014/main" id="{F14885A1-F1E9-0C63-859D-7EBE44911A28}"/>
              </a:ext>
            </a:extLst>
          </p:cNvPr>
          <p:cNvSpPr/>
          <p:nvPr/>
        </p:nvSpPr>
        <p:spPr bwMode="gray">
          <a:xfrm>
            <a:off x="4541055" y="3607326"/>
            <a:ext cx="3861305" cy="272393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Employers and temporary / seasonal workers in agriculture and other industries such as landscaping, hospitality, seafood processing, and recreation, who are experiencing </a:t>
            </a:r>
            <a:r>
              <a:rPr lang="en-US" sz="1200" dirty="0">
                <a:solidFill>
                  <a:prstClr val="black"/>
                </a:solidFill>
                <a:latin typeface="Segoe UI"/>
              </a:rPr>
              <a:t>or anticipate a labor</a:t>
            </a:r>
            <a:r>
              <a:rPr kumimoji="0" lang="en-US" sz="1200" b="0" u="none" strike="noStrike" kern="1200" cap="none" spc="0" normalizeH="0" baseline="0" noProof="0" dirty="0">
                <a:ln>
                  <a:noFill/>
                </a:ln>
                <a:solidFill>
                  <a:prstClr val="black"/>
                </a:solidFill>
                <a:effectLst/>
                <a:uLnTx/>
                <a:uFillTx/>
                <a:latin typeface="Segoe UI"/>
                <a:ea typeface="+mn-ea"/>
                <a:cs typeface="+mn-cs"/>
              </a:rPr>
              <a:t> shortage.</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lang="en-US" sz="1200" dirty="0">
                <a:solidFill>
                  <a:prstClr val="black"/>
                </a:solidFill>
                <a:latin typeface="Segoe UI"/>
              </a:rPr>
              <a:t>H-2A employers must have job opportunities that are agricultural in nature.  Both H-2A and H-2B employers must have a seasonal or temporary need for workers in the proposed job opportunity</a:t>
            </a:r>
            <a:r>
              <a:rPr lang="en-US" sz="1400" dirty="0">
                <a:solidFill>
                  <a:prstClr val="black"/>
                </a:solidFill>
                <a:latin typeface="Segoe UI"/>
              </a:rPr>
              <a:t>. </a:t>
            </a: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p:txBody>
      </p:sp>
      <p:sp>
        <p:nvSpPr>
          <p:cNvPr id="27" name="Rectangle: Rounded Corners 26">
            <a:extLst>
              <a:ext uri="{FF2B5EF4-FFF2-40B4-BE49-F238E27FC236}">
                <a16:creationId xmlns:a16="http://schemas.microsoft.com/office/drawing/2014/main" id="{10308E61-B9D8-378E-1BF6-862E5EF30FF7}"/>
              </a:ext>
            </a:extLst>
          </p:cNvPr>
          <p:cNvSpPr/>
          <p:nvPr/>
        </p:nvSpPr>
        <p:spPr bwMode="gray">
          <a:xfrm>
            <a:off x="299962" y="4354433"/>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Virginia W</a:t>
            </a:r>
            <a:r>
              <a:rPr lang="en-US" sz="1200" dirty="0" err="1">
                <a:solidFill>
                  <a:prstClr val="black"/>
                </a:solidFill>
                <a:latin typeface="Segoe UI"/>
              </a:rPr>
              <a:t>orks</a:t>
            </a:r>
            <a:r>
              <a:rPr lang="en-US" sz="1200" dirty="0">
                <a:solidFill>
                  <a:prstClr val="black"/>
                </a:solidFill>
                <a:latin typeface="Segoe UI"/>
              </a:rPr>
              <a:t> staff review job orders for compliance with state and federal regulations and program requirements.  Staff inspect farmworker housing to be used in connection with H-2A job contracts, conduct surveys to monitor labor market conditions, and facilitate compliance for successful use of the programs.</a:t>
            </a: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p:txBody>
      </p:sp>
      <p:sp>
        <p:nvSpPr>
          <p:cNvPr id="28" name="TextBox 27">
            <a:extLst>
              <a:ext uri="{FF2B5EF4-FFF2-40B4-BE49-F238E27FC236}">
                <a16:creationId xmlns:a16="http://schemas.microsoft.com/office/drawing/2014/main" id="{EB554B2B-0A9C-F816-3613-F5CECD394CF4}"/>
              </a:ext>
            </a:extLst>
          </p:cNvPr>
          <p:cNvSpPr txBox="1"/>
          <p:nvPr/>
        </p:nvSpPr>
        <p:spPr>
          <a:xfrm>
            <a:off x="5498721" y="144883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Where it Operates</a:t>
            </a:r>
          </a:p>
        </p:txBody>
      </p:sp>
      <p:sp>
        <p:nvSpPr>
          <p:cNvPr id="30" name="Rectangle: Rounded Corners 29">
            <a:extLst>
              <a:ext uri="{FF2B5EF4-FFF2-40B4-BE49-F238E27FC236}">
                <a16:creationId xmlns:a16="http://schemas.microsoft.com/office/drawing/2014/main" id="{A3FC685A-E34B-9295-93F3-B40F1E186E96}"/>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Agriculture is </a:t>
            </a:r>
            <a:r>
              <a:rPr lang="en-US" sz="1200" dirty="0">
                <a:solidFill>
                  <a:prstClr val="black"/>
                </a:solidFill>
                <a:latin typeface="Segoe UI" panose="020B0502040204020203" pitchFamily="34" charset="0"/>
                <a:ea typeface="Open Sans" panose="020B0606030504020204" pitchFamily="34" charset="0"/>
                <a:cs typeface="Segoe UI" panose="020B0502040204020203" pitchFamily="34" charset="0"/>
              </a:rPr>
              <a:t>Virginia’s largest</a:t>
            </a: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private industry </a:t>
            </a:r>
            <a:r>
              <a:rPr lang="en-US" sz="1200" dirty="0">
                <a:solidFill>
                  <a:prstClr val="black"/>
                </a:solidFill>
                <a:latin typeface="Segoe UI" panose="020B0502040204020203" pitchFamily="34" charset="0"/>
                <a:ea typeface="Open Sans" panose="020B0606030504020204" pitchFamily="34" charset="0"/>
                <a:cs typeface="Segoe UI" panose="020B0502040204020203" pitchFamily="34" charset="0"/>
              </a:rPr>
              <a:t>with an economic impact of $82.3 billion annually. Agricultural employers and other employers with seasonal labor needs are experiencing decreased availability of domestic workers. The use of foreign guest workers is a lifeline for some companies who report that their  businesses would be shuttered without  the H-2A and H-2B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Segoe UI" panose="020B0502040204020203" pitchFamily="34" charset="0"/>
                <a:ea typeface="Open Sans" panose="020B0606030504020204" pitchFamily="34" charset="0"/>
                <a:cs typeface="Segoe UI" panose="020B0502040204020203" pitchFamily="34" charset="0"/>
              </a:rPr>
              <a:t>In these industries, seasonal patterns dictate planting and harvesting deadlines, timelines for fulfilling services to customers, and short time periods where the business needs to earn their revenue. Lack of a labor force during these crucial times can be catastrophic for such a business.   </a:t>
            </a: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p:txBody>
      </p:sp>
      <p:sp>
        <p:nvSpPr>
          <p:cNvPr id="31" name="Text Placeholder 5">
            <a:extLst>
              <a:ext uri="{FF2B5EF4-FFF2-40B4-BE49-F238E27FC236}">
                <a16:creationId xmlns:a16="http://schemas.microsoft.com/office/drawing/2014/main" id="{1CB53745-D27F-6903-3645-83B00F1035C4}"/>
              </a:ext>
            </a:extLst>
          </p:cNvPr>
          <p:cNvSpPr txBox="1">
            <a:spLocks/>
          </p:cNvSpPr>
          <p:nvPr/>
        </p:nvSpPr>
        <p:spPr>
          <a:xfrm>
            <a:off x="3376977" y="6541110"/>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rPr>
              <a:t>&lt;</a:t>
            </a:r>
            <a:r>
              <a:rPr kumimoji="0" lang="en-US" sz="1600" b="0" i="1" u="none" strike="noStrike" kern="1200" cap="none" spc="-30" normalizeH="0" baseline="0" noProof="0" dirty="0">
                <a:ln>
                  <a:noFill/>
                </a:ln>
                <a:solidFill>
                  <a:srgbClr val="00B0F0"/>
                </a:solidFill>
                <a:effectLst/>
                <a:uLnTx/>
                <a:uFillTx/>
                <a:latin typeface="Segoe UI"/>
                <a:ea typeface="Open Sans" charset="0"/>
                <a:cs typeface="Open Sans" charset="0"/>
              </a:rPr>
              <a:t>https://virginiaworks.gov/</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rPr>
              <a:t>&gt;</a:t>
            </a:r>
          </a:p>
        </p:txBody>
      </p:sp>
      <p:sp>
        <p:nvSpPr>
          <p:cNvPr id="33" name="TextBox 32">
            <a:extLst>
              <a:ext uri="{FF2B5EF4-FFF2-40B4-BE49-F238E27FC236}">
                <a16:creationId xmlns:a16="http://schemas.microsoft.com/office/drawing/2014/main" id="{C8818FE0-371E-3FDA-8638-1035C5FF3807}"/>
              </a:ext>
            </a:extLst>
          </p:cNvPr>
          <p:cNvSpPr txBox="1"/>
          <p:nvPr/>
        </p:nvSpPr>
        <p:spPr>
          <a:xfrm>
            <a:off x="4865651" y="1766865"/>
            <a:ext cx="35367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Segoe UI"/>
              </a:rPr>
              <a:t>In every part of the</a:t>
            </a:r>
            <a:r>
              <a:rPr kumimoji="0" lang="en-US" sz="1400" b="0" i="1" u="none" strike="noStrike" kern="1200" cap="none" spc="0" normalizeH="0" baseline="0" noProof="0" dirty="0">
                <a:ln>
                  <a:noFill/>
                </a:ln>
                <a:solidFill>
                  <a:prstClr val="black"/>
                </a:solidFill>
                <a:effectLst/>
                <a:uLnTx/>
                <a:uFillTx/>
                <a:latin typeface="Segoe UI"/>
                <a:ea typeface="+mn-ea"/>
                <a:cs typeface="+mn-cs"/>
              </a:rPr>
              <a:t> Commonwealth. </a:t>
            </a:r>
          </a:p>
        </p:txBody>
      </p:sp>
      <p:pic>
        <p:nvPicPr>
          <p:cNvPr id="3" name="Picture 2">
            <a:extLst>
              <a:ext uri="{FF2B5EF4-FFF2-40B4-BE49-F238E27FC236}">
                <a16:creationId xmlns:a16="http://schemas.microsoft.com/office/drawing/2014/main" id="{CD74BA7A-4F80-3B6E-43CE-C73AE827093C}"/>
              </a:ext>
            </a:extLst>
          </p:cNvPr>
          <p:cNvPicPr>
            <a:picLocks noChangeAspect="1"/>
          </p:cNvPicPr>
          <p:nvPr/>
        </p:nvPicPr>
        <p:blipFill>
          <a:blip r:embed="rId5">
            <a:alphaModFix amt="70000"/>
          </a:blip>
          <a:stretch>
            <a:fillRect/>
          </a:stretch>
        </p:blipFill>
        <p:spPr>
          <a:xfrm>
            <a:off x="4666377" y="2105419"/>
            <a:ext cx="3596564" cy="1384079"/>
          </a:xfrm>
          <a:prstGeom prst="rect">
            <a:avLst/>
          </a:prstGeom>
        </p:spPr>
      </p:pic>
      <p:sp>
        <p:nvSpPr>
          <p:cNvPr id="4" name="Rectangle 3">
            <a:extLst>
              <a:ext uri="{FF2B5EF4-FFF2-40B4-BE49-F238E27FC236}">
                <a16:creationId xmlns:a16="http://schemas.microsoft.com/office/drawing/2014/main" id="{CE79BD03-F7D4-CAC2-41C8-B75812E3E879}"/>
              </a:ext>
            </a:extLst>
          </p:cNvPr>
          <p:cNvSpPr/>
          <p:nvPr/>
        </p:nvSpPr>
        <p:spPr>
          <a:xfrm>
            <a:off x="0" y="863074"/>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Program Owner: </a:t>
            </a:r>
            <a:r>
              <a:rPr kumimoji="0" lang="en-US" sz="1400" b="0" u="none" strike="noStrike" kern="1200" cap="none" spc="0" normalizeH="0" baseline="0" noProof="0" dirty="0">
                <a:ln>
                  <a:noFill/>
                </a:ln>
                <a:solidFill>
                  <a:prstClr val="black"/>
                </a:solidFill>
                <a:effectLst/>
                <a:uLnTx/>
                <a:uFillTx/>
                <a:latin typeface="Segoe UI"/>
                <a:ea typeface="+mn-ea"/>
                <a:cs typeface="+mn-cs"/>
              </a:rPr>
              <a:t>Dr. Robert Walker | </a:t>
            </a:r>
            <a:r>
              <a:rPr kumimoji="0" lang="en-US" sz="1400" b="1" u="none" strike="noStrike" kern="1200" cap="none" spc="0" normalizeH="0" baseline="0" noProof="0" dirty="0">
                <a:ln>
                  <a:noFill/>
                </a:ln>
                <a:solidFill>
                  <a:prstClr val="black"/>
                </a:solidFill>
                <a:effectLst/>
                <a:uLnTx/>
                <a:uFillTx/>
                <a:latin typeface="Segoe UI"/>
                <a:ea typeface="+mn-ea"/>
                <a:cs typeface="+mn-cs"/>
              </a:rPr>
              <a:t>Agency Head: </a:t>
            </a:r>
            <a:r>
              <a:rPr kumimoji="0" lang="en-US" sz="1400" b="0" u="none" strike="noStrike" kern="1200" cap="none" spc="0" normalizeH="0" baseline="0" noProof="0" dirty="0">
                <a:ln>
                  <a:noFill/>
                </a:ln>
                <a:solidFill>
                  <a:prstClr val="black"/>
                </a:solidFill>
                <a:effectLst/>
                <a:uLnTx/>
                <a:uFillTx/>
                <a:latin typeface="Segoe UI"/>
                <a:ea typeface="+mn-ea"/>
                <a:cs typeface="+mn-cs"/>
              </a:rPr>
              <a:t>Nicole Overley, Commissioner, Virginia Works</a:t>
            </a:r>
          </a:p>
        </p:txBody>
      </p:sp>
    </p:spTree>
    <p:extLst>
      <p:ext uri="{BB962C8B-B14F-4D97-AF65-F5344CB8AC3E}">
        <p14:creationId xmlns:p14="http://schemas.microsoft.com/office/powerpoint/2010/main" val="232974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Dr. David Doré.</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546865"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Get a Skill, Get a Job, Get Ahead (G3) Tuition Assistance | Virginia Community College System</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193656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Segoe UI"/>
              </a:rPr>
              <a:t>G3 tuition assistance is for students living in Virginia who qualify for state financial aid with a household income that’s less than $100,000. G3 is available for select programs in five of Virginia’s most in-demand industries, including Early Childhood Education, Healthcare, Information Technology, Public Safety, and Skilled Trades (construction and manufacturing).</a:t>
            </a:r>
          </a:p>
          <a:p>
            <a:pPr marL="0" marR="0" lvl="0" indent="0" algn="l" defTabSz="121917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3708732"/>
            <a:ext cx="3861305" cy="298722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Segoe UI"/>
                <a:ea typeface="+mn-ea"/>
                <a:cs typeface="+mn-cs"/>
              </a:rPr>
              <a:t>G3 is a last-dollar tuition assistance program that covers tuition, fees, and books for eligible students enrolled at a VCCS college.</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05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Segoe UI"/>
                <a:ea typeface="+mn-ea"/>
                <a:cs typeface="+mn-cs"/>
              </a:rPr>
              <a:t>Be eligible for Virginia in-state tuition</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Segoe UI"/>
                <a:ea typeface="+mn-ea"/>
                <a:cs typeface="+mn-cs"/>
              </a:rPr>
              <a:t>Have a total household income less than or equal to 400% of the federal poverty level (roughly $100,000 for a family of four)</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Segoe UI"/>
                <a:ea typeface="+mn-ea"/>
                <a:cs typeface="+mn-cs"/>
              </a:rPr>
              <a:t>Be enrolled or accepted for enrollment at a Virginia public community college in an approved program</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Segoe UI"/>
                <a:ea typeface="+mn-ea"/>
                <a:cs typeface="+mn-cs"/>
              </a:rPr>
              <a:t>Be enrolled in a minimum of six credit hours per semester</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Segoe UI"/>
                <a:ea typeface="+mn-ea"/>
                <a:cs typeface="+mn-cs"/>
              </a:rPr>
              <a:t>Apply for federal and state financial aid programs for which they may be eligible.</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G3 is a last-dollar scholarship that, with other financial aid, can bring tuition and fee cost down to $0 for eligible students in high demand programs. </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12,594 VCCS students received over $20.5 million in G3 tuition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54% of G3 students had family income levels below 200% of the Federal Poverty Level (FPL).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2,016 G3 academic program students earned associate degrees, certificates, and diplomas.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2,543 G3 non-credit students completed </a:t>
            </a:r>
            <a:r>
              <a:rPr kumimoji="0" lang="en-US" sz="1200" b="0" u="none" strike="noStrike" kern="1200" cap="none" spc="0" normalizeH="0" baseline="0" noProof="0" dirty="0" err="1">
                <a:ln>
                  <a:noFill/>
                </a:ln>
                <a:solidFill>
                  <a:prstClr val="black"/>
                </a:solidFill>
                <a:effectLst/>
                <a:uLnTx/>
                <a:uFillTx/>
                <a:latin typeface="Segoe UI"/>
                <a:ea typeface="+mn-ea"/>
                <a:cs typeface="+mn-cs"/>
              </a:rPr>
              <a:t>FastForward</a:t>
            </a:r>
            <a:r>
              <a:rPr kumimoji="0" lang="en-US" sz="1200" b="0" u="none" strike="noStrike" kern="1200" cap="none" spc="0" normalizeH="0" baseline="0" noProof="0" dirty="0">
                <a:ln>
                  <a:noFill/>
                </a:ln>
                <a:solidFill>
                  <a:prstClr val="black"/>
                </a:solidFill>
                <a:effectLst/>
                <a:uLnTx/>
                <a:uFillTx/>
                <a:latin typeface="Segoe UI"/>
                <a:ea typeface="+mn-ea"/>
                <a:cs typeface="+mn-cs"/>
              </a:rPr>
              <a:t> programs, and 1,599 earned credentials.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 The median wage of AY 2022 G3 academic program completers increased by 95% from pre-enrollment to post‐completion ‐‐ more than $11,000 higher than that of students who left their program before completing.</a:t>
            </a: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361628" y="6595945"/>
            <a:ext cx="5468743" cy="241301"/>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hlinkClick r:id="rId3"/>
              </a:rPr>
              <a:t>https://virginiag3.com/</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G3 tuition assistance is available at all 23 community colleges statewide.</a:t>
            </a:r>
          </a:p>
        </p:txBody>
      </p:sp>
      <p:pic>
        <p:nvPicPr>
          <p:cNvPr id="15" name="Picture 14">
            <a:extLst>
              <a:ext uri="{FF2B5EF4-FFF2-40B4-BE49-F238E27FC236}">
                <a16:creationId xmlns:a16="http://schemas.microsoft.com/office/drawing/2014/main" id="{F39A8F93-ED23-1575-7B43-2C02A90C5E83}"/>
              </a:ext>
            </a:extLst>
          </p:cNvPr>
          <p:cNvPicPr>
            <a:picLocks noChangeAspect="1"/>
          </p:cNvPicPr>
          <p:nvPr/>
        </p:nvPicPr>
        <p:blipFill>
          <a:blip r:embed="rId4">
            <a:alphaModFix amt="70000"/>
          </a:blip>
          <a:stretch>
            <a:fillRect/>
          </a:stretch>
        </p:blipFill>
        <p:spPr>
          <a:xfrm>
            <a:off x="4448268" y="2460007"/>
            <a:ext cx="3974130" cy="1529379"/>
          </a:xfrm>
          <a:prstGeom prst="rect">
            <a:avLst/>
          </a:prstGeom>
        </p:spPr>
      </p:pic>
      <p:sp>
        <p:nvSpPr>
          <p:cNvPr id="16" name="Oval 15">
            <a:extLst>
              <a:ext uri="{FF2B5EF4-FFF2-40B4-BE49-F238E27FC236}">
                <a16:creationId xmlns:a16="http://schemas.microsoft.com/office/drawing/2014/main" id="{D43AD4E9-56A5-F4CA-65AE-25654ED31E32}"/>
              </a:ext>
            </a:extLst>
          </p:cNvPr>
          <p:cNvSpPr/>
          <p:nvPr/>
        </p:nvSpPr>
        <p:spPr>
          <a:xfrm>
            <a:off x="5381756" y="372533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7" name="Oval 16">
            <a:extLst>
              <a:ext uri="{FF2B5EF4-FFF2-40B4-BE49-F238E27FC236}">
                <a16:creationId xmlns:a16="http://schemas.microsoft.com/office/drawing/2014/main" id="{469A9D19-1776-EE7E-3E12-ACB0A05C8859}"/>
              </a:ext>
            </a:extLst>
          </p:cNvPr>
          <p:cNvSpPr/>
          <p:nvPr/>
        </p:nvSpPr>
        <p:spPr>
          <a:xfrm>
            <a:off x="6731920" y="300818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8" name="Oval 17">
            <a:extLst>
              <a:ext uri="{FF2B5EF4-FFF2-40B4-BE49-F238E27FC236}">
                <a16:creationId xmlns:a16="http://schemas.microsoft.com/office/drawing/2014/main" id="{0EA2BB63-E2AF-10AF-FBEF-AA63A3F189D5}"/>
              </a:ext>
            </a:extLst>
          </p:cNvPr>
          <p:cNvSpPr/>
          <p:nvPr/>
        </p:nvSpPr>
        <p:spPr>
          <a:xfrm>
            <a:off x="6377674" y="352113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2" name="Oval 21">
            <a:extLst>
              <a:ext uri="{FF2B5EF4-FFF2-40B4-BE49-F238E27FC236}">
                <a16:creationId xmlns:a16="http://schemas.microsoft.com/office/drawing/2014/main" id="{B7323AF0-339C-E4B3-13A2-3889A8023B24}"/>
              </a:ext>
            </a:extLst>
          </p:cNvPr>
          <p:cNvSpPr/>
          <p:nvPr/>
        </p:nvSpPr>
        <p:spPr>
          <a:xfrm>
            <a:off x="7477164" y="353801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5" name="Oval 24">
            <a:extLst>
              <a:ext uri="{FF2B5EF4-FFF2-40B4-BE49-F238E27FC236}">
                <a16:creationId xmlns:a16="http://schemas.microsoft.com/office/drawing/2014/main" id="{70616353-6818-F97E-3BDE-0FF4F746FA7E}"/>
              </a:ext>
            </a:extLst>
          </p:cNvPr>
          <p:cNvSpPr/>
          <p:nvPr/>
        </p:nvSpPr>
        <p:spPr>
          <a:xfrm>
            <a:off x="7067988" y="3064343"/>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6" name="Oval 25">
            <a:extLst>
              <a:ext uri="{FF2B5EF4-FFF2-40B4-BE49-F238E27FC236}">
                <a16:creationId xmlns:a16="http://schemas.microsoft.com/office/drawing/2014/main" id="{D3FA0A6D-510A-E348-8E7A-AFEF13D19A2E}"/>
              </a:ext>
            </a:extLst>
          </p:cNvPr>
          <p:cNvSpPr/>
          <p:nvPr/>
        </p:nvSpPr>
        <p:spPr>
          <a:xfrm>
            <a:off x="7915464" y="37087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7" name="Oval 26">
            <a:extLst>
              <a:ext uri="{FF2B5EF4-FFF2-40B4-BE49-F238E27FC236}">
                <a16:creationId xmlns:a16="http://schemas.microsoft.com/office/drawing/2014/main" id="{F44BA413-5D91-7387-438F-B590572EEE2E}"/>
              </a:ext>
            </a:extLst>
          </p:cNvPr>
          <p:cNvSpPr/>
          <p:nvPr/>
        </p:nvSpPr>
        <p:spPr>
          <a:xfrm>
            <a:off x="7663898" y="325736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8" name="Oval 27">
            <a:extLst>
              <a:ext uri="{FF2B5EF4-FFF2-40B4-BE49-F238E27FC236}">
                <a16:creationId xmlns:a16="http://schemas.microsoft.com/office/drawing/2014/main" id="{588FB782-2ACD-7D1F-96CE-D1CCE12E13D1}"/>
              </a:ext>
            </a:extLst>
          </p:cNvPr>
          <p:cNvSpPr/>
          <p:nvPr/>
        </p:nvSpPr>
        <p:spPr>
          <a:xfrm>
            <a:off x="6981976" y="37087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0" name="Oval 29">
            <a:extLst>
              <a:ext uri="{FF2B5EF4-FFF2-40B4-BE49-F238E27FC236}">
                <a16:creationId xmlns:a16="http://schemas.microsoft.com/office/drawing/2014/main" id="{68A07A27-B930-024C-0F9D-D1B8B628833B}"/>
              </a:ext>
            </a:extLst>
          </p:cNvPr>
          <p:cNvSpPr/>
          <p:nvPr/>
        </p:nvSpPr>
        <p:spPr>
          <a:xfrm>
            <a:off x="7438199" y="280774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Parallelogram 1">
            <a:extLst>
              <a:ext uri="{FF2B5EF4-FFF2-40B4-BE49-F238E27FC236}">
                <a16:creationId xmlns:a16="http://schemas.microsoft.com/office/drawing/2014/main" id="{DF8D4DAE-DDF3-A7F5-5A6A-B0199EABCC9C}"/>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3" name="Graphic 2" descr="Teacher with solid fill">
            <a:extLst>
              <a:ext uri="{FF2B5EF4-FFF2-40B4-BE49-F238E27FC236}">
                <a16:creationId xmlns:a16="http://schemas.microsoft.com/office/drawing/2014/main" id="{4C89641A-FB29-D9E6-AAD1-7DEC528D084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4" name="TextBox 3">
            <a:extLst>
              <a:ext uri="{FF2B5EF4-FFF2-40B4-BE49-F238E27FC236}">
                <a16:creationId xmlns:a16="http://schemas.microsoft.com/office/drawing/2014/main" id="{8E0D0A74-5209-75FD-47FF-819255FEF579}"/>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87151"/>
                </a:solidFill>
                <a:effectLst/>
                <a:uLnTx/>
                <a:uFillTx/>
                <a:latin typeface="Segoe UI"/>
                <a:ea typeface="+mn-ea"/>
                <a:cs typeface="+mn-cs"/>
              </a:rPr>
              <a:t>Workforce Education &amp; Training</a:t>
            </a:r>
          </a:p>
        </p:txBody>
      </p:sp>
      <p:sp>
        <p:nvSpPr>
          <p:cNvPr id="5" name="Circle: Hollow 4">
            <a:extLst>
              <a:ext uri="{FF2B5EF4-FFF2-40B4-BE49-F238E27FC236}">
                <a16:creationId xmlns:a16="http://schemas.microsoft.com/office/drawing/2014/main" id="{81917F13-3D02-8FB6-8AA6-94A7818AD5AA}"/>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528971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Box 3"/>
          <p:cNvSpPr txBox="1">
            <a:spLocks noGrp="1"/>
          </p:cNvSpPr>
          <p:nvPr>
            <p:ph type="sldNum" sz="quarter" idx="4294967295"/>
          </p:nvPr>
        </p:nvSpPr>
        <p:spPr>
          <a:xfrm>
            <a:off x="60324" y="6425727"/>
            <a:ext cx="201027" cy="2819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Segoe UI"/>
                <a:cs typeface="Segoe UI"/>
                <a:sym typeface="Segoe UI"/>
              </a:rPr>
              <a:pPr marL="0" marR="0" lvl="0" indent="0" algn="l" defTabSz="914400" rtl="0" eaLnBrk="1" fontAlgn="auto" latinLnBrk="0" hangingPunct="0">
                <a:lnSpc>
                  <a:spcPct val="100000"/>
                </a:lnSpc>
                <a:spcBef>
                  <a:spcPts val="0"/>
                </a:spcBef>
                <a:spcAft>
                  <a:spcPts val="0"/>
                </a:spcAft>
                <a:buClrTx/>
                <a:buSzTx/>
                <a:buFontTx/>
                <a:buNone/>
                <a:tabLst/>
                <a:defRPr/>
              </a:pPr>
              <a:t>28</a:t>
            </a:fld>
            <a:endParaRPr kumimoji="0" sz="1200" b="0" i="0" u="none" strike="noStrike" kern="0" cap="none" spc="0" normalizeH="0" baseline="0" noProof="0">
              <a:ln>
                <a:noFill/>
              </a:ln>
              <a:solidFill>
                <a:srgbClr val="000000"/>
              </a:solidFill>
              <a:effectLst/>
              <a:uLnTx/>
              <a:uFillTx/>
              <a:latin typeface="Segoe UI"/>
              <a:cs typeface="Segoe UI"/>
              <a:sym typeface="Segoe UI"/>
            </a:endParaRPr>
          </a:p>
        </p:txBody>
      </p:sp>
      <p:sp>
        <p:nvSpPr>
          <p:cNvPr id="287" name="Rectangle 83"/>
          <p:cNvSpPr/>
          <p:nvPr/>
        </p:nvSpPr>
        <p:spPr>
          <a:xfrm>
            <a:off x="0" y="-1"/>
            <a:ext cx="12192000" cy="836332"/>
          </a:xfrm>
          <a:prstGeom prst="rect">
            <a:avLst/>
          </a:prstGeom>
          <a:gradFill>
            <a:gsLst>
              <a:gs pos="0">
                <a:srgbClr val="001F56"/>
              </a:gs>
              <a:gs pos="50000">
                <a:srgbClr val="002C7D"/>
              </a:gs>
              <a:gs pos="100000">
                <a:schemeClr val="accent1"/>
              </a:gs>
            </a:gsLst>
            <a:lin ang="10800000"/>
          </a:gradFill>
          <a:ln w="12700">
            <a:solidFill>
              <a:srgbClr val="00276D"/>
            </a:solidFill>
            <a:miter/>
          </a:ln>
        </p:spPr>
        <p:txBody>
          <a:bodyPr lIns="45718" tIns="45718" rIns="45718" bIns="45718" anchor="ctr"/>
          <a:lstStyle/>
          <a:p>
            <a:pPr marL="0" marR="0" lvl="0" indent="0" algn="ctr" defTabSz="914421" rtl="0" eaLnBrk="1" fontAlgn="auto" latinLnBrk="0" hangingPunct="0">
              <a:lnSpc>
                <a:spcPct val="100000"/>
              </a:lnSpc>
              <a:spcBef>
                <a:spcPts val="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grpSp>
        <p:nvGrpSpPr>
          <p:cNvPr id="290" name="Rectangle 20"/>
          <p:cNvGrpSpPr/>
          <p:nvPr/>
        </p:nvGrpSpPr>
        <p:grpSpPr>
          <a:xfrm>
            <a:off x="14991" y="854416"/>
            <a:ext cx="12177010" cy="486429"/>
            <a:chOff x="0" y="-1"/>
            <a:chExt cx="12177009" cy="486428"/>
          </a:xfrm>
        </p:grpSpPr>
        <p:sp>
          <p:nvSpPr>
            <p:cNvPr id="288" name="Rectangle"/>
            <p:cNvSpPr/>
            <p:nvPr/>
          </p:nvSpPr>
          <p:spPr>
            <a:xfrm>
              <a:off x="-1" y="-2"/>
              <a:ext cx="12177010" cy="486429"/>
            </a:xfrm>
            <a:prstGeom prst="rect">
              <a:avLst/>
            </a:prstGeom>
            <a:solidFill>
              <a:srgbClr val="F2F2F2"/>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40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sp>
          <p:nvSpPr>
            <p:cNvPr id="289" name="This program is administered by Joe Sumner, Executive Director"/>
            <p:cNvSpPr txBox="1"/>
            <p:nvPr/>
          </p:nvSpPr>
          <p:spPr>
            <a:xfrm>
              <a:off x="45719" y="89542"/>
              <a:ext cx="12085570"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0" marR="0" lvl="0" indent="0" algn="l" defTabSz="914400" rtl="0" eaLnBrk="1" fontAlgn="auto" latinLnBrk="0" hangingPunct="0">
                <a:lnSpc>
                  <a:spcPct val="100000"/>
                </a:lnSpc>
                <a:spcBef>
                  <a:spcPts val="400"/>
                </a:spcBef>
                <a:spcAft>
                  <a:spcPts val="0"/>
                </a:spcAft>
                <a:buClrTx/>
                <a:buSzTx/>
                <a:buFontTx/>
                <a:buNone/>
                <a:tabLst/>
                <a:defRPr sz="1400">
                  <a:latin typeface="Segoe UI"/>
                  <a:ea typeface="Segoe UI"/>
                  <a:cs typeface="Segoe UI"/>
                  <a:sym typeface="Segoe UI"/>
                </a:defRPr>
              </a:pPr>
              <a:r>
                <a:rPr kumimoji="0" sz="1400" b="0" i="0" u="none" strike="noStrike" kern="0" cap="none" spc="0" normalizeH="0" baseline="0" noProof="0">
                  <a:ln>
                    <a:noFill/>
                  </a:ln>
                  <a:solidFill>
                    <a:srgbClr val="000000"/>
                  </a:solidFill>
                  <a:effectLst/>
                  <a:uLnTx/>
                  <a:uFillTx/>
                  <a:latin typeface="Segoe UI"/>
                  <a:cs typeface="Segoe UI"/>
                  <a:sym typeface="Segoe UI"/>
                </a:rPr>
                <a:t>This program is administered by </a:t>
              </a:r>
              <a:r>
                <a:rPr kumimoji="0" sz="1400" b="0" i="1" u="none" strike="noStrike" kern="0" cap="none" spc="0" normalizeH="0" baseline="0" noProof="0">
                  <a:ln>
                    <a:noFill/>
                  </a:ln>
                  <a:solidFill>
                    <a:srgbClr val="000000"/>
                  </a:solidFill>
                  <a:effectLst/>
                  <a:uLnTx/>
                  <a:uFillTx/>
                  <a:latin typeface="Segoe UI"/>
                  <a:cs typeface="Segoe UI"/>
                  <a:sym typeface="Segoe UI"/>
                </a:rPr>
                <a:t>Joe Sumner, Executive Director </a:t>
              </a:r>
            </a:p>
          </p:txBody>
        </p:sp>
      </p:grpSp>
      <p:sp>
        <p:nvSpPr>
          <p:cNvPr id="291" name="TextBox 22"/>
          <p:cNvSpPr txBox="1"/>
          <p:nvPr/>
        </p:nvSpPr>
        <p:spPr>
          <a:xfrm>
            <a:off x="126285" y="239884"/>
            <a:ext cx="9602951"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b="1">
                <a:solidFill>
                  <a:srgbClr val="FFFFFF"/>
                </a:solidFill>
                <a:latin typeface="Franklin Gothic Demi"/>
                <a:ea typeface="Franklin Gothic Demi"/>
                <a:cs typeface="Franklin Gothic Demi"/>
                <a:sym typeface="Franklin Gothic Dem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kern="0"/>
              <a:t>Global Wind</a:t>
            </a:r>
            <a:r>
              <a:rPr kumimoji="0" sz="2400" b="1" i="0" u="none" strike="noStrike" kern="0" cap="none" spc="0" normalizeH="0" baseline="0" noProof="0">
                <a:ln>
                  <a:noFill/>
                </a:ln>
                <a:solidFill>
                  <a:srgbClr val="FFFFFF"/>
                </a:solidFill>
                <a:effectLst/>
                <a:uLnTx/>
                <a:uFillTx/>
                <a:latin typeface="Franklin Gothic Demi"/>
                <a:sym typeface="Franklin Gothic Demi"/>
              </a:rPr>
              <a:t> Training | New College Institute</a:t>
            </a:r>
          </a:p>
        </p:txBody>
      </p:sp>
      <p:sp>
        <p:nvSpPr>
          <p:cNvPr id="292" name="Text Placeholder 2"/>
          <p:cNvSpPr txBox="1"/>
          <p:nvPr/>
        </p:nvSpPr>
        <p:spPr>
          <a:xfrm>
            <a:off x="234505" y="131160"/>
            <a:ext cx="5566336" cy="1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spcBef>
                <a:spcPts val="1000"/>
              </a:spcBef>
              <a:defRPr sz="900" b="1" cap="all" spc="197">
                <a:solidFill>
                  <a:srgbClr val="6FA2FF"/>
                </a:solidFill>
                <a:latin typeface="Franklin Gothic Demi"/>
                <a:ea typeface="Franklin Gothic Demi"/>
                <a:cs typeface="Franklin Gothic Demi"/>
                <a:sym typeface="Franklin Gothic Demi"/>
              </a:defRPr>
            </a:lvl1pPr>
          </a:lstStyle>
          <a:p>
            <a:pPr marL="0" marR="0" lvl="0" indent="0" algn="l" defTabSz="914400" rtl="0" eaLnBrk="1" fontAlgn="auto" latinLnBrk="0" hangingPunct="0">
              <a:lnSpc>
                <a:spcPct val="90000"/>
              </a:lnSpc>
              <a:spcBef>
                <a:spcPts val="1000"/>
              </a:spcBef>
              <a:spcAft>
                <a:spcPts val="0"/>
              </a:spcAft>
              <a:buClrTx/>
              <a:buSzTx/>
              <a:buFontTx/>
              <a:buNone/>
              <a:tabLst/>
              <a:defRPr/>
            </a:pPr>
            <a:r>
              <a:rPr kumimoji="0" sz="900" b="1" i="0" u="none" strike="noStrike" kern="0" cap="all" spc="197" normalizeH="0" baseline="0" noProof="0">
                <a:ln>
                  <a:noFill/>
                </a:ln>
                <a:solidFill>
                  <a:srgbClr val="6FA2FF"/>
                </a:solidFill>
                <a:effectLst/>
                <a:uLnTx/>
                <a:uFillTx/>
                <a:latin typeface="Franklin Gothic Demi"/>
                <a:sym typeface="Franklin Gothic Demi"/>
              </a:rPr>
              <a:t>Secretary of education</a:t>
            </a:r>
          </a:p>
        </p:txBody>
      </p:sp>
      <p:grpSp>
        <p:nvGrpSpPr>
          <p:cNvPr id="295" name="Rectangle: Rounded Corners 12"/>
          <p:cNvGrpSpPr/>
          <p:nvPr/>
        </p:nvGrpSpPr>
        <p:grpSpPr>
          <a:xfrm>
            <a:off x="285864" y="1401672"/>
            <a:ext cx="3861308" cy="2395550"/>
            <a:chOff x="0" y="0"/>
            <a:chExt cx="3861306" cy="2395548"/>
          </a:xfrm>
        </p:grpSpPr>
        <p:sp>
          <p:nvSpPr>
            <p:cNvPr id="293" name="Rounded Rectangle"/>
            <p:cNvSpPr/>
            <p:nvPr/>
          </p:nvSpPr>
          <p:spPr>
            <a:xfrm>
              <a:off x="0" y="0"/>
              <a:ext cx="3861307" cy="2395549"/>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sz="1400">
                  <a:latin typeface="Segoe UI"/>
                  <a:ea typeface="Segoe UI"/>
                  <a:cs typeface="Segoe UI"/>
                  <a:sym typeface="Segoe UI"/>
                </a:defRPr>
              </a:pPr>
              <a:endParaRPr kumimoji="0" sz="1400" b="0" i="0" u="none" strike="noStrike" kern="0" cap="none" spc="0" normalizeH="0" baseline="0" noProof="0">
                <a:ln>
                  <a:noFill/>
                </a:ln>
                <a:solidFill>
                  <a:srgbClr val="000000"/>
                </a:solidFill>
                <a:effectLst/>
                <a:uLnTx/>
                <a:uFillTx/>
                <a:latin typeface="Segoe UI"/>
                <a:cs typeface="Segoe UI"/>
                <a:sym typeface="Segoe UI"/>
              </a:endParaRPr>
            </a:p>
          </p:txBody>
        </p:sp>
        <p:sp>
          <p:nvSpPr>
            <p:cNvPr id="294" name="What it Does…"/>
            <p:cNvSpPr/>
            <p:nvPr/>
          </p:nvSpPr>
          <p:spPr>
            <a:xfrm>
              <a:off x="68642" y="68642"/>
              <a:ext cx="372402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400" b="1">
                  <a:latin typeface="Segoe UI"/>
                  <a:ea typeface="Segoe UI"/>
                  <a:cs typeface="Segoe UI"/>
                  <a:sym typeface="Segoe UI"/>
                </a:defRPr>
              </a:pPr>
              <a:r>
                <a:rPr kumimoji="0" sz="1400" b="1" i="0" u="none" strike="noStrike" kern="0" cap="none" spc="0" normalizeH="0" baseline="0" noProof="0" dirty="0">
                  <a:ln>
                    <a:noFill/>
                  </a:ln>
                  <a:solidFill>
                    <a:srgbClr val="000000"/>
                  </a:solidFill>
                  <a:effectLst/>
                  <a:uLnTx/>
                  <a:uFillTx/>
                  <a:latin typeface="Segoe UI"/>
                  <a:cs typeface="Segoe UI"/>
                  <a:sym typeface="Segoe UI"/>
                </a:rPr>
                <a:t>What it Does</a:t>
              </a:r>
              <a:endParaRPr kumimoji="0" sz="1200" b="1" i="1"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1219168" rtl="0" eaLnBrk="1" fontAlgn="auto" latinLnBrk="0" hangingPunct="0">
                <a:lnSpc>
                  <a:spcPct val="100000"/>
                </a:lnSpc>
                <a:spcBef>
                  <a:spcPts val="400"/>
                </a:spcBef>
                <a:spcAft>
                  <a:spcPts val="0"/>
                </a:spcAft>
                <a:buClrTx/>
                <a:buSzTx/>
                <a:buFontTx/>
                <a:buNone/>
                <a:tabLst/>
                <a:defRPr sz="1100" i="1">
                  <a:latin typeface="Segoe UI"/>
                  <a:ea typeface="Segoe UI"/>
                  <a:cs typeface="Segoe UI"/>
                  <a:sym typeface="Segoe UI"/>
                </a:defRPr>
              </a:pPr>
              <a:r>
                <a:rPr kumimoji="0" sz="1100" b="0" i="1" u="none" strike="noStrike" kern="0" cap="none" spc="0" normalizeH="0" baseline="0" noProof="0" dirty="0">
                  <a:ln>
                    <a:noFill/>
                  </a:ln>
                  <a:solidFill>
                    <a:srgbClr val="000000"/>
                  </a:solidFill>
                  <a:effectLst/>
                  <a:uLnTx/>
                  <a:uFillTx/>
                  <a:latin typeface="Segoe UI"/>
                  <a:cs typeface="Segoe UI"/>
                  <a:sym typeface="Segoe UI"/>
                </a:rPr>
                <a:t>Equips individuals with the knowledge and skills required in the renewable energy industry through three Global Wind </a:t>
              </a:r>
              <a:r>
                <a:rPr kumimoji="0" sz="1100" b="0" i="1" u="none" strike="noStrike" kern="0" cap="none" spc="0" normalizeH="0" baseline="0" noProof="0" dirty="0" err="1">
                  <a:ln>
                    <a:noFill/>
                  </a:ln>
                  <a:solidFill>
                    <a:srgbClr val="000000"/>
                  </a:solidFill>
                  <a:effectLst/>
                  <a:uLnTx/>
                  <a:uFillTx/>
                  <a:latin typeface="Segoe UI"/>
                  <a:cs typeface="Segoe UI"/>
                  <a:sym typeface="Segoe UI"/>
                </a:rPr>
                <a:t>Organisation</a:t>
              </a:r>
              <a:r>
                <a:rPr kumimoji="0" sz="1100" b="0" i="1" u="none" strike="noStrike" kern="0" cap="none" spc="0" normalizeH="0" baseline="0" noProof="0" dirty="0">
                  <a:ln>
                    <a:noFill/>
                  </a:ln>
                  <a:solidFill>
                    <a:srgbClr val="000000"/>
                  </a:solidFill>
                  <a:effectLst/>
                  <a:uLnTx/>
                  <a:uFillTx/>
                  <a:latin typeface="Segoe UI"/>
                  <a:cs typeface="Segoe UI"/>
                  <a:sym typeface="Segoe UI"/>
                </a:rPr>
                <a:t> certified trainings: Basic Safety Training with Sea Survival, Basic Technical Training, and Advanced Rescue Training.</a:t>
              </a:r>
            </a:p>
            <a:p>
              <a:pPr marL="0" marR="0" lvl="0" indent="0" algn="l" defTabSz="1219168" rtl="0" eaLnBrk="1" fontAlgn="auto" latinLnBrk="0" hangingPunct="0">
                <a:lnSpc>
                  <a:spcPct val="100000"/>
                </a:lnSpc>
                <a:spcBef>
                  <a:spcPts val="400"/>
                </a:spcBef>
                <a:spcAft>
                  <a:spcPts val="0"/>
                </a:spcAft>
                <a:buClrTx/>
                <a:buSzTx/>
                <a:buFontTx/>
                <a:buNone/>
                <a:tabLst/>
                <a:defRPr sz="1100" b="1">
                  <a:latin typeface="Segoe UI"/>
                  <a:ea typeface="Segoe UI"/>
                  <a:cs typeface="Segoe UI"/>
                  <a:sym typeface="Segoe UI"/>
                </a:defRPr>
              </a:pPr>
              <a:r>
                <a:rPr kumimoji="0" sz="1100" b="1" i="0" u="none" strike="noStrike" kern="0" cap="none" spc="0" normalizeH="0" baseline="0" noProof="0" dirty="0">
                  <a:ln>
                    <a:noFill/>
                  </a:ln>
                  <a:solidFill>
                    <a:srgbClr val="000000"/>
                  </a:solidFill>
                  <a:effectLst/>
                  <a:uLnTx/>
                  <a:uFillTx/>
                  <a:latin typeface="Segoe UI"/>
                  <a:cs typeface="Segoe UI"/>
                  <a:sym typeface="Segoe UI"/>
                </a:rPr>
                <a:t>Mission:</a:t>
              </a:r>
              <a:endParaRPr kumimoji="0" sz="11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1219168" rtl="0" eaLnBrk="1" fontAlgn="auto" latinLnBrk="0" hangingPunct="0">
                <a:lnSpc>
                  <a:spcPct val="100000"/>
                </a:lnSpc>
                <a:spcBef>
                  <a:spcPts val="400"/>
                </a:spcBef>
                <a:spcAft>
                  <a:spcPts val="0"/>
                </a:spcAft>
                <a:buClrTx/>
                <a:buSzTx/>
                <a:buFontTx/>
                <a:buNone/>
                <a:tabLst/>
                <a:defRPr sz="1100" i="1">
                  <a:latin typeface="Segoe UI"/>
                  <a:ea typeface="Segoe UI"/>
                  <a:cs typeface="Segoe UI"/>
                  <a:sym typeface="Segoe UI"/>
                </a:defRPr>
              </a:pPr>
              <a:r>
                <a:rPr kumimoji="0" sz="1100" b="0" i="1" u="none" strike="noStrike" kern="0" cap="none" spc="0" normalizeH="0" baseline="0" noProof="0" dirty="0">
                  <a:ln>
                    <a:noFill/>
                  </a:ln>
                  <a:solidFill>
                    <a:srgbClr val="000000"/>
                  </a:solidFill>
                  <a:effectLst/>
                  <a:uLnTx/>
                  <a:uFillTx/>
                  <a:latin typeface="Segoe UI"/>
                  <a:cs typeface="Segoe UI"/>
                  <a:sym typeface="Segoe UI"/>
                </a:rPr>
                <a:t>To train the necessary workforce to maintain and operate wind turbines and supporting the growing renewable energy industry in Virginia and throughout the United States.</a:t>
              </a:r>
            </a:p>
          </p:txBody>
        </p:sp>
      </p:grpSp>
      <p:grpSp>
        <p:nvGrpSpPr>
          <p:cNvPr id="298" name="Rectangle: Rounded Corners 13"/>
          <p:cNvGrpSpPr/>
          <p:nvPr/>
        </p:nvGrpSpPr>
        <p:grpSpPr>
          <a:xfrm>
            <a:off x="285864" y="4203186"/>
            <a:ext cx="3861309" cy="2069235"/>
            <a:chOff x="0" y="0"/>
            <a:chExt cx="3861307" cy="2069233"/>
          </a:xfrm>
        </p:grpSpPr>
        <p:sp>
          <p:nvSpPr>
            <p:cNvPr id="296" name="Rounded Rectangle"/>
            <p:cNvSpPr/>
            <p:nvPr/>
          </p:nvSpPr>
          <p:spPr>
            <a:xfrm>
              <a:off x="0" y="0"/>
              <a:ext cx="3861307" cy="2069233"/>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a:latin typeface="Open Sans"/>
                  <a:ea typeface="Open Sans"/>
                  <a:cs typeface="Open Sans"/>
                  <a:sym typeface="Open Sans"/>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297" name="Who it Serves…"/>
            <p:cNvSpPr txBox="1"/>
            <p:nvPr/>
          </p:nvSpPr>
          <p:spPr>
            <a:xfrm>
              <a:off x="61238" y="61237"/>
              <a:ext cx="3738830" cy="19243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i="0" u="none" strike="noStrike" kern="0" cap="none" spc="0" normalizeH="0" baseline="0" noProof="0" dirty="0">
                  <a:ln>
                    <a:noFill/>
                  </a:ln>
                  <a:solidFill>
                    <a:srgbClr val="000000"/>
                  </a:solidFill>
                  <a:effectLst/>
                  <a:uLnTx/>
                  <a:uFillTx/>
                  <a:latin typeface="Segoe UI"/>
                  <a:cs typeface="Segoe UI"/>
                  <a:sym typeface="Segoe UI"/>
                </a:rPr>
                <a:t>Who it Serves</a:t>
              </a:r>
              <a:endParaRPr kumimoji="0" lang="en-US" sz="1600" b="1" i="0"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endParaRPr kumimoji="0" sz="12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400" i="1">
                  <a:latin typeface="Segoe UI"/>
                  <a:ea typeface="Segoe UI"/>
                  <a:cs typeface="Segoe UI"/>
                  <a:sym typeface="Segoe UI"/>
                </a:defRPr>
              </a:pPr>
              <a:r>
                <a:rPr kumimoji="0" sz="1200" b="0" u="none" strike="noStrike" kern="0" cap="none" spc="0" normalizeH="0" baseline="0" noProof="0" dirty="0">
                  <a:ln>
                    <a:noFill/>
                  </a:ln>
                  <a:solidFill>
                    <a:srgbClr val="000000"/>
                  </a:solidFill>
                  <a:effectLst/>
                  <a:uLnTx/>
                  <a:uFillTx/>
                  <a:latin typeface="Segoe UI"/>
                  <a:cs typeface="Segoe UI"/>
                  <a:sym typeface="Segoe UI"/>
                </a:rPr>
                <a:t>Individuals interested in pursuing a job in the renewable energy industry, employees at energy companies, </a:t>
              </a:r>
              <a:r>
                <a:rPr kumimoji="0" lang="en-US" sz="1200" b="0" u="none" strike="noStrike" kern="0" cap="none" spc="0" normalizeH="0" baseline="0" noProof="0" dirty="0">
                  <a:ln>
                    <a:noFill/>
                  </a:ln>
                  <a:solidFill>
                    <a:srgbClr val="000000"/>
                  </a:solidFill>
                  <a:effectLst/>
                  <a:uLnTx/>
                  <a:uFillTx/>
                  <a:latin typeface="Segoe UI"/>
                  <a:cs typeface="Segoe UI"/>
                  <a:sym typeface="Segoe UI"/>
                </a:rPr>
                <a:t>and </a:t>
              </a:r>
              <a:r>
                <a:rPr kumimoji="0" sz="1200" b="0" u="none" strike="noStrike" kern="0" cap="none" spc="0" normalizeH="0" baseline="0" noProof="0" dirty="0">
                  <a:ln>
                    <a:noFill/>
                  </a:ln>
                  <a:solidFill>
                    <a:srgbClr val="000000"/>
                  </a:solidFill>
                  <a:effectLst/>
                  <a:uLnTx/>
                  <a:uFillTx/>
                  <a:latin typeface="Segoe UI"/>
                  <a:cs typeface="Segoe UI"/>
                  <a:sym typeface="Segoe UI"/>
                </a:rPr>
                <a:t>union workers</a:t>
              </a:r>
              <a:r>
                <a:rPr kumimoji="0" lang="en-US" sz="1200" b="0" u="none" strike="noStrike" kern="0" cap="none" spc="0" normalizeH="0" baseline="0" noProof="0" dirty="0">
                  <a:ln>
                    <a:noFill/>
                  </a:ln>
                  <a:solidFill>
                    <a:srgbClr val="000000"/>
                  </a:solidFill>
                  <a:effectLst/>
                  <a:uLnTx/>
                  <a:uFillTx/>
                  <a:latin typeface="Segoe UI"/>
                  <a:cs typeface="Segoe UI"/>
                  <a:sym typeface="Segoe UI"/>
                </a:rPr>
                <a:t>.</a:t>
              </a:r>
              <a:endParaRPr kumimoji="0" sz="1200" b="0"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685800" rtl="0" eaLnBrk="1" fontAlgn="auto" latinLnBrk="0" hangingPunct="0">
                <a:lnSpc>
                  <a:spcPct val="105999"/>
                </a:lnSpc>
                <a:spcBef>
                  <a:spcPts val="0"/>
                </a:spcBef>
                <a:spcAft>
                  <a:spcPts val="0"/>
                </a:spcAft>
                <a:buClrTx/>
                <a:buSzTx/>
                <a:buFontTx/>
                <a:buNone/>
                <a:tabLst/>
                <a:defRPr sz="1400" i="1">
                  <a:latin typeface="Segoe UI"/>
                  <a:ea typeface="Segoe UI"/>
                  <a:cs typeface="Segoe UI"/>
                  <a:sym typeface="Segoe UI"/>
                </a:defRPr>
              </a:pPr>
              <a:endParaRPr kumimoji="0" sz="1400" b="0"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685800" rtl="0" eaLnBrk="1" fontAlgn="auto" latinLnBrk="0" hangingPunct="0">
                <a:lnSpc>
                  <a:spcPct val="105999"/>
                </a:lnSpc>
                <a:spcBef>
                  <a:spcPts val="0"/>
                </a:spcBef>
                <a:spcAft>
                  <a:spcPts val="0"/>
                </a:spcAft>
                <a:buClrTx/>
                <a:buSzTx/>
                <a:buFontTx/>
                <a:buNone/>
                <a:tabLst/>
                <a:defRPr sz="1400" b="1">
                  <a:latin typeface="Segoe UI"/>
                  <a:ea typeface="Segoe UI"/>
                  <a:cs typeface="Segoe UI"/>
                  <a:sym typeface="Segoe UI"/>
                </a:defRPr>
              </a:pPr>
              <a:r>
                <a:rPr kumimoji="0" sz="1400" b="1" u="none" strike="noStrike" kern="0" cap="none" spc="0" normalizeH="0" baseline="0" noProof="0" dirty="0">
                  <a:ln>
                    <a:noFill/>
                  </a:ln>
                  <a:solidFill>
                    <a:srgbClr val="000000"/>
                  </a:solidFill>
                  <a:effectLst/>
                  <a:uLnTx/>
                  <a:uFillTx/>
                  <a:latin typeface="Segoe UI"/>
                  <a:cs typeface="Segoe UI"/>
                  <a:sym typeface="Segoe UI"/>
                </a:rPr>
                <a:t>Eligibility Requirements:</a:t>
              </a:r>
              <a:endParaRPr kumimoji="0" sz="1400" b="1"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400" i="1">
                  <a:latin typeface="Segoe UI"/>
                  <a:ea typeface="Segoe UI"/>
                  <a:cs typeface="Segoe UI"/>
                  <a:sym typeface="Segoe UI"/>
                </a:defRPr>
              </a:pPr>
              <a:r>
                <a:rPr kumimoji="0" sz="1200" b="0" u="none" strike="noStrike" kern="0" cap="none" spc="0" normalizeH="0" baseline="0" noProof="0" dirty="0">
                  <a:ln>
                    <a:noFill/>
                  </a:ln>
                  <a:solidFill>
                    <a:srgbClr val="000000"/>
                  </a:solidFill>
                  <a:effectLst/>
                  <a:uLnTx/>
                  <a:uFillTx/>
                  <a:latin typeface="Segoe UI"/>
                  <a:cs typeface="Segoe UI"/>
                  <a:sym typeface="Segoe UI"/>
                </a:rPr>
                <a:t>Must be at least 18 years old</a:t>
              </a:r>
            </a:p>
          </p:txBody>
        </p:sp>
      </p:grpSp>
      <p:grpSp>
        <p:nvGrpSpPr>
          <p:cNvPr id="301" name="Rectangle: Rounded Corners 18"/>
          <p:cNvGrpSpPr/>
          <p:nvPr/>
        </p:nvGrpSpPr>
        <p:grpSpPr>
          <a:xfrm>
            <a:off x="4526936" y="4208174"/>
            <a:ext cx="3861310" cy="2086729"/>
            <a:chOff x="0" y="0"/>
            <a:chExt cx="3861308" cy="2086727"/>
          </a:xfrm>
        </p:grpSpPr>
        <p:sp>
          <p:nvSpPr>
            <p:cNvPr id="299" name="Rounded Rectangle"/>
            <p:cNvSpPr/>
            <p:nvPr/>
          </p:nvSpPr>
          <p:spPr>
            <a:xfrm>
              <a:off x="0" y="0"/>
              <a:ext cx="3861308" cy="2069234"/>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sz="1100" i="1">
                  <a:latin typeface="Segoe UI"/>
                  <a:ea typeface="Segoe UI"/>
                  <a:cs typeface="Segoe UI"/>
                  <a:sym typeface="Segoe UI"/>
                </a:defRPr>
              </a:pPr>
              <a:endParaRPr kumimoji="0" sz="1100" b="0" i="1" u="none" strike="noStrike" kern="0" cap="none" spc="0" normalizeH="0" baseline="0" noProof="0">
                <a:ln>
                  <a:noFill/>
                </a:ln>
                <a:solidFill>
                  <a:srgbClr val="000000"/>
                </a:solidFill>
                <a:effectLst/>
                <a:uLnTx/>
                <a:uFillTx/>
                <a:latin typeface="Segoe UI"/>
                <a:cs typeface="Segoe UI"/>
                <a:sym typeface="Segoe UI"/>
              </a:endParaRPr>
            </a:p>
          </p:txBody>
        </p:sp>
        <p:sp>
          <p:nvSpPr>
            <p:cNvPr id="300" name="How it Achieves Results…"/>
            <p:cNvSpPr txBox="1"/>
            <p:nvPr/>
          </p:nvSpPr>
          <p:spPr>
            <a:xfrm>
              <a:off x="61238" y="61238"/>
              <a:ext cx="3738831" cy="20254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200" b="1">
                  <a:latin typeface="Segoe UI"/>
                  <a:ea typeface="Segoe UI"/>
                  <a:cs typeface="Segoe UI"/>
                  <a:sym typeface="Segoe UI"/>
                </a:defRPr>
              </a:pPr>
              <a:r>
                <a:rPr kumimoji="0" sz="1200" b="1" i="0" u="none" strike="noStrike" kern="0" cap="none" spc="0" normalizeH="0" baseline="0" noProof="0" dirty="0">
                  <a:ln>
                    <a:noFill/>
                  </a:ln>
                  <a:solidFill>
                    <a:srgbClr val="000000"/>
                  </a:solidFill>
                  <a:effectLst/>
                  <a:uLnTx/>
                  <a:uFillTx/>
                  <a:latin typeface="Segoe UI"/>
                  <a:cs typeface="Segoe UI"/>
                  <a:sym typeface="Segoe UI"/>
                </a:rPr>
                <a:t>How it Achieves Results</a:t>
              </a:r>
              <a:endParaRPr kumimoji="0" lang="en-US" sz="1200" b="1" i="0"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ctr" defTabSz="685800" rtl="0" eaLnBrk="1" fontAlgn="auto" latinLnBrk="0" hangingPunct="0">
                <a:lnSpc>
                  <a:spcPct val="105999"/>
                </a:lnSpc>
                <a:spcBef>
                  <a:spcPts val="600"/>
                </a:spcBef>
                <a:spcAft>
                  <a:spcPts val="0"/>
                </a:spcAft>
                <a:buClrTx/>
                <a:buSzTx/>
                <a:buFontTx/>
                <a:buNone/>
                <a:tabLst/>
                <a:defRPr sz="1200" b="1">
                  <a:latin typeface="Segoe UI"/>
                  <a:ea typeface="Segoe UI"/>
                  <a:cs typeface="Segoe UI"/>
                  <a:sym typeface="Segoe UI"/>
                </a:defRPr>
              </a:pPr>
              <a:endParaRPr kumimoji="0" sz="12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100" i="1">
                  <a:latin typeface="Segoe UI"/>
                  <a:ea typeface="Segoe UI"/>
                  <a:cs typeface="Segoe UI"/>
                  <a:sym typeface="Segoe UI"/>
                </a:defRPr>
              </a:pPr>
              <a:r>
                <a:rPr kumimoji="0" sz="1100" b="0" i="1" u="none" strike="noStrike" kern="0" cap="none" spc="0" normalizeH="0" baseline="0" noProof="0" dirty="0">
                  <a:ln>
                    <a:noFill/>
                  </a:ln>
                  <a:solidFill>
                    <a:srgbClr val="000000"/>
                  </a:solidFill>
                  <a:effectLst/>
                  <a:uLnTx/>
                  <a:uFillTx/>
                  <a:latin typeface="Segoe UI"/>
                  <a:cs typeface="Segoe UI"/>
                  <a:sym typeface="Segoe UI"/>
                </a:rPr>
                <a:t>Two fully certified instructors and a program manager ensure that program participants receive the training they need to succeed in a small class setting. NCI has partnerships with Dominion Energy, Siemens Gamesa, </a:t>
              </a:r>
              <a:r>
                <a:rPr kumimoji="0" sz="1100" b="0" i="1" u="none" strike="noStrike" kern="0" cap="none" spc="0" normalizeH="0" baseline="0" noProof="0" dirty="0" err="1">
                  <a:ln>
                    <a:noFill/>
                  </a:ln>
                  <a:solidFill>
                    <a:srgbClr val="000000"/>
                  </a:solidFill>
                  <a:effectLst/>
                  <a:uLnTx/>
                  <a:uFillTx/>
                  <a:latin typeface="Segoe UI"/>
                  <a:cs typeface="Segoe UI"/>
                  <a:sym typeface="Segoe UI"/>
                </a:rPr>
                <a:t>Oceantic</a:t>
              </a:r>
              <a:r>
                <a:rPr kumimoji="0" sz="1100" b="0" i="1" u="none" strike="noStrike" kern="0" cap="none" spc="0" normalizeH="0" baseline="0" noProof="0" dirty="0">
                  <a:ln>
                    <a:noFill/>
                  </a:ln>
                  <a:solidFill>
                    <a:srgbClr val="000000"/>
                  </a:solidFill>
                  <a:effectLst/>
                  <a:uLnTx/>
                  <a:uFillTx/>
                  <a:latin typeface="Segoe UI"/>
                  <a:cs typeface="Segoe UI"/>
                  <a:sym typeface="Segoe UI"/>
                </a:rPr>
                <a:t> Network, Virginia Maritime Association, Virginia Energy, and Virginians for Offshore Wind. NCI is fully certified through the Global Wind </a:t>
              </a:r>
              <a:r>
                <a:rPr kumimoji="0" sz="1100" b="0" i="1" u="none" strike="noStrike" kern="0" cap="none" spc="0" normalizeH="0" baseline="0" noProof="0" dirty="0" err="1">
                  <a:ln>
                    <a:noFill/>
                  </a:ln>
                  <a:solidFill>
                    <a:srgbClr val="000000"/>
                  </a:solidFill>
                  <a:effectLst/>
                  <a:uLnTx/>
                  <a:uFillTx/>
                  <a:latin typeface="Segoe UI"/>
                  <a:cs typeface="Segoe UI"/>
                  <a:sym typeface="Segoe UI"/>
                </a:rPr>
                <a:t>Organisation</a:t>
              </a:r>
              <a:r>
                <a:rPr kumimoji="0" sz="1100" b="0" i="1" u="none" strike="noStrike" kern="0" cap="none" spc="0" normalizeH="0" baseline="0" noProof="0" dirty="0">
                  <a:ln>
                    <a:noFill/>
                  </a:ln>
                  <a:solidFill>
                    <a:srgbClr val="000000"/>
                  </a:solidFill>
                  <a:effectLst/>
                  <a:uLnTx/>
                  <a:uFillTx/>
                  <a:latin typeface="Segoe UI"/>
                  <a:cs typeface="Segoe UI"/>
                  <a:sym typeface="Segoe UI"/>
                </a:rPr>
                <a:t> (GWO) to deliver certification trainings. </a:t>
              </a:r>
            </a:p>
          </p:txBody>
        </p:sp>
      </p:grpSp>
      <p:sp>
        <p:nvSpPr>
          <p:cNvPr id="302" name="TextBox 19"/>
          <p:cNvSpPr txBox="1"/>
          <p:nvPr/>
        </p:nvSpPr>
        <p:spPr>
          <a:xfrm>
            <a:off x="5537370" y="1569293"/>
            <a:ext cx="2184557" cy="332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600" b="1">
                <a:latin typeface="Segoe UI"/>
                <a:ea typeface="Segoe UI"/>
                <a:cs typeface="Segoe UI"/>
                <a:sym typeface="Segoe U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000000"/>
                </a:solidFill>
                <a:effectLst/>
                <a:uLnTx/>
                <a:uFillTx/>
                <a:latin typeface="Segoe UI"/>
                <a:cs typeface="Segoe UI"/>
                <a:sym typeface="Segoe UI"/>
              </a:rPr>
              <a:t>Where it Operates</a:t>
            </a:r>
          </a:p>
        </p:txBody>
      </p:sp>
      <p:grpSp>
        <p:nvGrpSpPr>
          <p:cNvPr id="305" name="Rectangle: Rounded Corners 28"/>
          <p:cNvGrpSpPr/>
          <p:nvPr/>
        </p:nvGrpSpPr>
        <p:grpSpPr>
          <a:xfrm>
            <a:off x="8782146" y="1506325"/>
            <a:ext cx="3236980" cy="4766094"/>
            <a:chOff x="0" y="0"/>
            <a:chExt cx="3236978" cy="4766093"/>
          </a:xfrm>
        </p:grpSpPr>
        <p:sp>
          <p:nvSpPr>
            <p:cNvPr id="303" name="Rounded Rectangle"/>
            <p:cNvSpPr/>
            <p:nvPr/>
          </p:nvSpPr>
          <p:spPr>
            <a:xfrm>
              <a:off x="0" y="0"/>
              <a:ext cx="3236978" cy="4766093"/>
            </a:xfrm>
            <a:prstGeom prst="roundRect">
              <a:avLst>
                <a:gd name="adj" fmla="val 7747"/>
              </a:avLst>
            </a:prstGeom>
            <a:solidFill>
              <a:srgbClr val="F2F2F2"/>
            </a:solidFill>
            <a:ln w="12700" cap="flat">
              <a:noFill/>
              <a:miter lim="4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latin typeface="Segoe UI"/>
                  <a:ea typeface="Segoe UI"/>
                  <a:cs typeface="Segoe UI"/>
                  <a:sym typeface="Segoe UI"/>
                </a:defRPr>
              </a:pPr>
              <a:endParaRPr kumimoji="0" sz="1600" b="0" i="0" u="none" strike="noStrike" kern="0" cap="none" spc="0" normalizeH="0" baseline="0" noProof="0">
                <a:ln>
                  <a:noFill/>
                </a:ln>
                <a:solidFill>
                  <a:srgbClr val="000000"/>
                </a:solidFill>
                <a:effectLst/>
                <a:uLnTx/>
                <a:uFillTx/>
                <a:latin typeface="Segoe UI"/>
                <a:cs typeface="Segoe UI"/>
                <a:sym typeface="Segoe UI"/>
              </a:endParaRPr>
            </a:p>
          </p:txBody>
        </p:sp>
        <p:sp>
          <p:nvSpPr>
            <p:cNvPr id="304" name="Why it Matters…"/>
            <p:cNvSpPr/>
            <p:nvPr/>
          </p:nvSpPr>
          <p:spPr>
            <a:xfrm>
              <a:off x="73448" y="73446"/>
              <a:ext cx="3090081" cy="442685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i="0" u="none" strike="noStrike" kern="0" cap="none" spc="0" normalizeH="0" baseline="0" noProof="0" dirty="0">
                  <a:ln>
                    <a:noFill/>
                  </a:ln>
                  <a:solidFill>
                    <a:srgbClr val="000000"/>
                  </a:solidFill>
                  <a:effectLst/>
                  <a:uLnTx/>
                  <a:uFillTx/>
                  <a:latin typeface="Segoe UI"/>
                  <a:cs typeface="Segoe UI"/>
                  <a:sym typeface="Segoe UI"/>
                </a:rPr>
                <a:t>Why it Matters</a:t>
              </a:r>
              <a:endParaRPr kumimoji="0" lang="en-US" sz="1600" b="1" i="0"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endParaRPr kumimoji="0" sz="16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0">
                <a:lnSpc>
                  <a:spcPct val="100000"/>
                </a:lnSpc>
                <a:spcBef>
                  <a:spcPts val="0"/>
                </a:spcBef>
                <a:spcAft>
                  <a:spcPts val="0"/>
                </a:spcAft>
                <a:buClrTx/>
                <a:buSzTx/>
                <a:buFontTx/>
                <a:buNone/>
                <a:tabLst/>
                <a:defRPr sz="1100" i="1">
                  <a:latin typeface="Segoe UI"/>
                  <a:ea typeface="Segoe UI"/>
                  <a:cs typeface="Segoe UI"/>
                  <a:sym typeface="Segoe UI"/>
                </a:defRPr>
              </a:pPr>
              <a:r>
                <a:rPr kumimoji="0" sz="1200" b="0" u="none" strike="noStrike" kern="0" cap="none" spc="0" normalizeH="0" baseline="0" noProof="0" dirty="0">
                  <a:ln>
                    <a:noFill/>
                  </a:ln>
                  <a:solidFill>
                    <a:srgbClr val="000000"/>
                  </a:solidFill>
                  <a:effectLst/>
                  <a:uLnTx/>
                  <a:uFillTx/>
                  <a:latin typeface="Segoe UI"/>
                  <a:cs typeface="Segoe UI"/>
                  <a:sym typeface="Segoe UI"/>
                </a:rPr>
                <a:t>The wind energy industry (on and offshore) is growing throughout the United States. Dominion Energy’s Coastal Virginia Offshore Wind (CVOW) project is developing 176 turbines off the coast of Hampton Roads and recently expanded the project to include wind turbine development in Kitty Hawk, NC (called CVOW-South). GWO certifications, particularly Basic Safety Training, are required for many employees and must be renewed every two years. NCI is one of few institutions on the East Coast able to provide the full range of GWO certifications. Striving to make the training as realistic as possible, NCI offers Sea Survival training in a flooded quarry (where most train in an indoor swimming pool) to simulate a real-life experience. Each certification takes around a week of training. Wind turbine technician jobs start around $56,000 annually. </a:t>
              </a:r>
            </a:p>
          </p:txBody>
        </p:sp>
      </p:grpSp>
      <p:sp>
        <p:nvSpPr>
          <p:cNvPr id="306" name="Text Placeholder 5"/>
          <p:cNvSpPr txBox="1"/>
          <p:nvPr/>
        </p:nvSpPr>
        <p:spPr>
          <a:xfrm>
            <a:off x="3211377" y="6543606"/>
            <a:ext cx="6836541" cy="44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0" algn="l" defTabSz="914400" rtl="0" eaLnBrk="1" fontAlgn="auto" latinLnBrk="0" hangingPunct="0">
              <a:lnSpc>
                <a:spcPct val="85000"/>
              </a:lnSpc>
              <a:spcBef>
                <a:spcPts val="500"/>
              </a:spcBef>
              <a:spcAft>
                <a:spcPts val="0"/>
              </a:spcAft>
              <a:buClrTx/>
              <a:buSzTx/>
              <a:buFontTx/>
              <a:buNone/>
              <a:tabLst/>
              <a:defRPr sz="1600" b="1" spc="-30">
                <a:latin typeface="Segoe UI"/>
                <a:ea typeface="Segoe UI"/>
                <a:cs typeface="Segoe UI"/>
                <a:sym typeface="Segoe UI"/>
              </a:defRPr>
            </a:pPr>
            <a:r>
              <a:rPr kumimoji="0" sz="1600" b="1" i="0" u="none" strike="noStrike" kern="0" cap="none" spc="-30" normalizeH="0" baseline="0" noProof="0" dirty="0">
                <a:ln>
                  <a:noFill/>
                </a:ln>
                <a:solidFill>
                  <a:srgbClr val="000000"/>
                </a:solidFill>
                <a:effectLst/>
                <a:uLnTx/>
                <a:uFillTx/>
                <a:latin typeface="Segoe UI"/>
                <a:cs typeface="Segoe UI"/>
                <a:sym typeface="Segoe UI"/>
              </a:rPr>
              <a:t>Learn more about the program here: </a:t>
            </a:r>
            <a:r>
              <a:rPr kumimoji="0" sz="1600" b="0" i="0" u="sng" strike="noStrike" kern="0" cap="none" spc="-30" normalizeH="0" baseline="0" noProof="0" dirty="0">
                <a:ln>
                  <a:noFill/>
                </a:ln>
                <a:solidFill>
                  <a:srgbClr val="0000FF"/>
                </a:solidFill>
                <a:effectLst/>
                <a:uLnTx/>
                <a:uFill>
                  <a:solidFill>
                    <a:srgbClr val="0000FF"/>
                  </a:solidFill>
                </a:uFill>
                <a:latin typeface="Segoe UI"/>
                <a:cs typeface="Segoe UI"/>
                <a:sym typeface="Segoe UI"/>
                <a:hlinkClick r:id="rId2"/>
              </a:rPr>
              <a:t>www.newcollegeinstitute.org</a:t>
            </a:r>
            <a:r>
              <a:rPr kumimoji="0" sz="1600" b="0" i="0" u="none" strike="noStrike" kern="0" cap="none" spc="-30" normalizeH="0" baseline="0" noProof="0" dirty="0">
                <a:ln>
                  <a:noFill/>
                </a:ln>
                <a:solidFill>
                  <a:srgbClr val="000000"/>
                </a:solidFill>
                <a:effectLst/>
                <a:uLnTx/>
                <a:uFillTx/>
                <a:latin typeface="Segoe UI"/>
                <a:cs typeface="Segoe UI"/>
                <a:sym typeface="Segoe UI"/>
              </a:rPr>
              <a:t> </a:t>
            </a:r>
          </a:p>
        </p:txBody>
      </p:sp>
      <p:pic>
        <p:nvPicPr>
          <p:cNvPr id="307" name="Picture 4" descr="Picture 4"/>
          <p:cNvPicPr>
            <a:picLocks noChangeAspect="1"/>
          </p:cNvPicPr>
          <p:nvPr/>
        </p:nvPicPr>
        <p:blipFill>
          <a:blip r:embed="rId3">
            <a:alphaModFix amt="70000"/>
          </a:blip>
          <a:stretch>
            <a:fillRect/>
          </a:stretch>
        </p:blipFill>
        <p:spPr>
          <a:xfrm>
            <a:off x="4539636" y="2427159"/>
            <a:ext cx="3974132" cy="1529381"/>
          </a:xfrm>
          <a:prstGeom prst="rect">
            <a:avLst/>
          </a:prstGeom>
          <a:ln w="12700">
            <a:miter lim="400000"/>
          </a:ln>
        </p:spPr>
      </p:pic>
      <p:sp>
        <p:nvSpPr>
          <p:cNvPr id="308" name="TextBox 6"/>
          <p:cNvSpPr txBox="1"/>
          <p:nvPr/>
        </p:nvSpPr>
        <p:spPr>
          <a:xfrm>
            <a:off x="4865613" y="1909211"/>
            <a:ext cx="3445270" cy="739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i="1">
                <a:latin typeface="Segoe UI"/>
                <a:ea typeface="Segoe UI"/>
                <a:cs typeface="Segoe UI"/>
                <a:sym typeface="Segoe U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400" b="0" i="1" u="none" strike="noStrike" kern="0" cap="none" spc="0" normalizeH="0" baseline="0" noProof="0">
                <a:ln>
                  <a:noFill/>
                </a:ln>
                <a:solidFill>
                  <a:srgbClr val="000000"/>
                </a:solidFill>
                <a:effectLst/>
                <a:uLnTx/>
                <a:uFillTx/>
                <a:latin typeface="Segoe UI"/>
                <a:cs typeface="Segoe UI"/>
                <a:sym typeface="Segoe UI"/>
              </a:rPr>
              <a:t>Courses take place at NCI in Martinsville, VA as well as at a nearby flooded quarry.</a:t>
            </a:r>
          </a:p>
        </p:txBody>
      </p:sp>
      <p:sp>
        <p:nvSpPr>
          <p:cNvPr id="309" name="Oval 1"/>
          <p:cNvSpPr/>
          <p:nvPr/>
        </p:nvSpPr>
        <p:spPr>
          <a:xfrm>
            <a:off x="6303145" y="3808519"/>
            <a:ext cx="91443" cy="91443"/>
          </a:xfrm>
          <a:prstGeom prst="ellipse">
            <a:avLst/>
          </a:prstGeom>
          <a:solidFill>
            <a:srgbClr val="92D050"/>
          </a:solidFill>
          <a:ln w="12700">
            <a:solidFill>
              <a:srgbClr val="00163F"/>
            </a:solidFill>
            <a:miter/>
          </a:ln>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905666"/>
            <a:ext cx="12177008" cy="39998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a:ln>
                  <a:noFill/>
                </a:ln>
                <a:solidFill>
                  <a:prstClr val="black"/>
                </a:solidFill>
                <a:effectLst/>
                <a:uLnTx/>
                <a:uFillTx/>
                <a:latin typeface="Segoe UI"/>
                <a:ea typeface="+mn-ea"/>
                <a:cs typeface="+mn-cs"/>
              </a:rPr>
              <a:t>Telly Tucker, President and Angela Rigney, GO TEC Director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9194" y="170817"/>
            <a:ext cx="9618806" cy="707886"/>
          </a:xfrm>
          <a:prstGeom prst="rect">
            <a:avLst/>
          </a:prstGeom>
          <a:noFill/>
        </p:spPr>
        <p:txBody>
          <a:bodyPr wrap="square" lIns="91440" tIns="45720" rIns="91440" bIns="45720" rtlCol="0" anchor="t">
            <a:spAutoFit/>
          </a:bodyPr>
          <a:lstStyle/>
          <a:p>
            <a:pPr>
              <a:defRPr/>
            </a:pPr>
            <a:r>
              <a:rPr lang="en-US" sz="2000" b="1" dirty="0">
                <a:solidFill>
                  <a:prstClr val="white"/>
                </a:solidFill>
                <a:latin typeface="Franklin Gothic Demi"/>
                <a:cs typeface="Segoe UI"/>
              </a:rPr>
              <a:t>Great Opportunities in Technology and Engineering Careers (GO TEC</a:t>
            </a:r>
            <a:r>
              <a:rPr lang="en-US" sz="2000" dirty="0"/>
              <a:t>®</a:t>
            </a:r>
            <a:r>
              <a:rPr lang="en-US" sz="2000" b="1" dirty="0">
                <a:solidFill>
                  <a:prstClr val="white"/>
                </a:solidFill>
                <a:latin typeface="Franklin Gothic Demi"/>
                <a:cs typeface="Segoe UI"/>
              </a:rPr>
              <a:t>) </a:t>
            </a: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|The Institute for Advanced Learning and Research</a:t>
            </a:r>
            <a:endParaRPr kumimoji="0" lang="en-US" sz="20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85865" y="36843"/>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a:solidFill>
                  <a:srgbClr val="003595">
                    <a:lumMod val="40000"/>
                    <a:lumOff val="60000"/>
                  </a:srgbClr>
                </a:solidFill>
              </a:rPr>
              <a:t>Secretary of 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lang="en-US" sz="1400" i="1" dirty="0">
                <a:solidFill>
                  <a:prstClr val="black"/>
                </a:solidFill>
                <a:latin typeface="Segoe UI" panose="020B0502040204020203" pitchFamily="34" charset="0"/>
                <a:cs typeface="Segoe UI" panose="020B0502040204020203" pitchFamily="34" charset="0"/>
              </a:rPr>
              <a:t>GO TEC is a collaborative project that aims to develop the regional workforce in order to meet changing industry demands. </a:t>
            </a:r>
            <a:endPar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lang="en-US" sz="1400" i="1" dirty="0">
                <a:solidFill>
                  <a:prstClr val="black"/>
                </a:solidFill>
                <a:latin typeface="Segoe UI" panose="020B0502040204020203" pitchFamily="34" charset="0"/>
                <a:cs typeface="Segoe UI" panose="020B0502040204020203" pitchFamily="34" charset="0"/>
              </a:rPr>
              <a:t>GO TEC will stimulate job growth within the Commonwealth by creating dependable talent pipelines in strategic sectors, fostered through public and private partnerships. </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Segoe UI"/>
                <a:ea typeface="+mn-ea"/>
                <a:cs typeface="+mn-cs"/>
              </a:rPr>
              <a:t>The program begins to engage with the student at the middle school level and continues through high school dual enrollment and post-secondary programs. </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Segoe UI"/>
                <a:ea typeface="+mn-ea"/>
                <a:cs typeface="+mn-cs"/>
              </a:rPr>
              <a:t>Must be enrolled in GO TEC at a participating K12 school division. </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defTabSz="685800">
              <a:lnSpc>
                <a:spcPct val="106000"/>
              </a:lnSpc>
              <a:defRPr/>
            </a:pPr>
            <a:r>
              <a:rPr kumimoji="0" lang="en-US" sz="1300" b="0" i="1" u="none" strike="noStrike" kern="1200" cap="none" spc="0" normalizeH="0" baseline="0" noProof="0" dirty="0">
                <a:ln>
                  <a:noFill/>
                </a:ln>
                <a:solidFill>
                  <a:prstClr val="black"/>
                </a:solidFill>
                <a:effectLst/>
                <a:uLnTx/>
                <a:uFillTx/>
                <a:latin typeface="Segoe UI"/>
                <a:ea typeface="+mn-ea"/>
                <a:cs typeface="+mn-cs"/>
              </a:rPr>
              <a:t>The primary goal of the GO TEC program is to </a:t>
            </a:r>
            <a:r>
              <a:rPr lang="en-US" sz="1300" i="1" dirty="0">
                <a:solidFill>
                  <a:prstClr val="black"/>
                </a:solidFill>
                <a:latin typeface="Segoe UI"/>
              </a:rPr>
              <a:t>provide Virginia students</a:t>
            </a:r>
            <a:r>
              <a:rPr kumimoji="0" lang="en-US" sz="1300" b="0" i="1" u="none" strike="noStrike" kern="1200" cap="none" spc="0" normalizeH="0" baseline="0" noProof="0" dirty="0">
                <a:ln>
                  <a:noFill/>
                </a:ln>
                <a:solidFill>
                  <a:prstClr val="black"/>
                </a:solidFill>
                <a:effectLst/>
                <a:uLnTx/>
                <a:uFillTx/>
                <a:latin typeface="Segoe UI"/>
                <a:ea typeface="+mn-ea"/>
                <a:cs typeface="+mn-cs"/>
              </a:rPr>
              <a:t> </a:t>
            </a:r>
            <a:r>
              <a:rPr lang="en-US" sz="1300" i="1" dirty="0">
                <a:solidFill>
                  <a:prstClr val="black"/>
                </a:solidFill>
                <a:latin typeface="Segoe UI"/>
              </a:rPr>
              <a:t>with learning experiences featuring</a:t>
            </a:r>
            <a:r>
              <a:rPr kumimoji="0" lang="en-US" sz="1300" b="0" i="1" u="none" strike="noStrike" kern="1200" cap="none" spc="0" normalizeH="0" baseline="0" noProof="0" dirty="0">
                <a:ln>
                  <a:noFill/>
                </a:ln>
                <a:solidFill>
                  <a:prstClr val="black"/>
                </a:solidFill>
                <a:effectLst/>
                <a:uLnTx/>
                <a:uFillTx/>
                <a:latin typeface="Segoe UI"/>
                <a:ea typeface="+mn-ea"/>
                <a:cs typeface="+mn-cs"/>
              </a:rPr>
              <a:t> in-demand and growing manufacturing and engineering career fields with applied learning. Each of the modules includes technology-driven hands-on learning that grows students’ awareness of available and emerging careers.</a:t>
            </a:r>
            <a:r>
              <a:rPr lang="en-US" sz="1300" i="1" dirty="0">
                <a:solidFill>
                  <a:prstClr val="black"/>
                </a:solidFill>
                <a:latin typeface="Segoe UI"/>
              </a:rPr>
              <a:t> </a:t>
            </a:r>
            <a:endParaRPr lang="en-US" sz="1300" b="0" i="1" u="none" strike="noStrike" kern="1200" cap="none" spc="0" normalizeH="0" baseline="0" noProof="0" dirty="0">
              <a:ln>
                <a:noFill/>
              </a:ln>
              <a:solidFill>
                <a:prstClr val="black"/>
              </a:solidFill>
              <a:effectLst/>
              <a:uLnTx/>
              <a:uFillTx/>
              <a:latin typeface="Segoe UI"/>
              <a:cs typeface="Segoe UI"/>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solidFill>
                  <a:prstClr val="black"/>
                </a:solidFill>
                <a:latin typeface="Segoe UI" panose="020B0502040204020203" pitchFamily="34" charset="0"/>
                <a:ea typeface="Open Sans" panose="020B0606030504020204" pitchFamily="34" charset="0"/>
                <a:cs typeface="Segoe UI" panose="020B0502040204020203" pitchFamily="34" charset="0"/>
              </a:rPr>
              <a:t>Great Opportunities in Technology and Engineering Careers (GO TEC)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a:solidFill>
                  <a:prstClr val="black"/>
                </a:solidFill>
                <a:latin typeface="Segoe UI" panose="020B0502040204020203" pitchFamily="34" charset="0"/>
                <a:ea typeface="Open Sans" panose="020B0606030504020204" pitchFamily="34" charset="0"/>
                <a:cs typeface="Segoe UI" panose="020B0502040204020203" pitchFamily="34" charset="0"/>
              </a:rPr>
              <a:t>Building the Talent Pipeline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A Competitive</a:t>
            </a:r>
            <a:r>
              <a:rPr lang="en-US" sz="1400" i="1">
                <a:solidFill>
                  <a:prstClr val="black"/>
                </a:solidFill>
                <a:latin typeface="Segoe UI" panose="020B0502040204020203" pitchFamily="34" charset="0"/>
                <a:ea typeface="Open Sans" panose="020B0606030504020204" pitchFamily="34" charset="0"/>
                <a:cs typeface="Segoe UI" panose="020B0502040204020203" pitchFamily="34" charset="0"/>
              </a:rPr>
              <a:t> Advantage for the Commonwealth</a:t>
            </a:r>
            <a:endPar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Segoe UI"/>
                <a:ea typeface="+mn-ea"/>
                <a:cs typeface="+mn-cs"/>
              </a:rPr>
              <a:t>Demonstrates Virginia’s long-term commitment to TALENT DEVELOPMENT in strategic sectors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solidFill>
                  <a:prstClr val="black"/>
                </a:solidFill>
                <a:latin typeface="Segoe UI"/>
              </a:rPr>
              <a:t>Drives regional collaboration in support of JOB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Segoe UI"/>
                <a:ea typeface="+mn-ea"/>
                <a:cs typeface="+mn-cs"/>
              </a:rPr>
              <a:t>Leverages PUBLIC and PRIVATE INVESTMENTS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solidFill>
                  <a:prstClr val="black"/>
                </a:solidFill>
                <a:latin typeface="Segoe UI"/>
              </a:rPr>
              <a:t>Engages BUSINESS and INDUSTRY in creating relevant curriculum for K12 students, leading to SKILL ATTAINMENT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Segoe UI"/>
                <a:ea typeface="+mn-ea"/>
                <a:cs typeface="+mn-cs"/>
              </a:rPr>
              <a:t>Creates TECHNOLOGY INTEGRATION infrastructure with rapid deployment potential </a:t>
            </a: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789354" y="6510388"/>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hlinkClick r:id="rId3"/>
              </a:rPr>
              <a:t>www.gotecva.org</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rPr>
              <a:t> </a:t>
            </a: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Denote here the region(s) your program operates by placing the green dot on the map below. </a:t>
            </a:r>
          </a:p>
        </p:txBody>
      </p:sp>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D148902D-3E7D-29DF-A9A1-D8A891738D24}"/>
                  </a:ext>
                </a:extLst>
              </p14:cNvPr>
              <p14:cNvContentPartPr/>
              <p14:nvPr/>
            </p14:nvContentPartPr>
            <p14:xfrm>
              <a:off x="7944813" y="3735163"/>
              <a:ext cx="360" cy="360"/>
            </p14:xfrm>
          </p:contentPart>
        </mc:Choice>
        <mc:Fallback xmlns="">
          <p:pic>
            <p:nvPicPr>
              <p:cNvPr id="15" name="Ink 14">
                <a:extLst>
                  <a:ext uri="{FF2B5EF4-FFF2-40B4-BE49-F238E27FC236}">
                    <a16:creationId xmlns:a16="http://schemas.microsoft.com/office/drawing/2014/main" id="{D148902D-3E7D-29DF-A9A1-D8A891738D24}"/>
                  </a:ext>
                </a:extLst>
              </p:cNvPr>
              <p:cNvPicPr/>
              <p:nvPr/>
            </p:nvPicPr>
            <p:blipFill>
              <a:blip r:embed="rId6"/>
              <a:stretch>
                <a:fillRect/>
              </a:stretch>
            </p:blipFill>
            <p:spPr>
              <a:xfrm>
                <a:off x="7908813" y="3699163"/>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0F5CFD98-C380-60A3-B59F-B6132D02558B}"/>
                  </a:ext>
                </a:extLst>
              </p14:cNvPr>
              <p14:cNvContentPartPr/>
              <p14:nvPr/>
            </p14:nvContentPartPr>
            <p14:xfrm>
              <a:off x="7539453" y="3562363"/>
              <a:ext cx="360" cy="360"/>
            </p14:xfrm>
          </p:contentPart>
        </mc:Choice>
        <mc:Fallback xmlns="">
          <p:pic>
            <p:nvPicPr>
              <p:cNvPr id="16" name="Ink 15">
                <a:extLst>
                  <a:ext uri="{FF2B5EF4-FFF2-40B4-BE49-F238E27FC236}">
                    <a16:creationId xmlns:a16="http://schemas.microsoft.com/office/drawing/2014/main" id="{0F5CFD98-C380-60A3-B59F-B6132D02558B}"/>
                  </a:ext>
                </a:extLst>
              </p:cNvPr>
              <p:cNvPicPr/>
              <p:nvPr/>
            </p:nvPicPr>
            <p:blipFill>
              <a:blip r:embed="rId6"/>
              <a:stretch>
                <a:fillRect/>
              </a:stretch>
            </p:blipFill>
            <p:spPr>
              <a:xfrm>
                <a:off x="7503453" y="3526363"/>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273266B3-DAE9-563B-309A-2D84E44D8515}"/>
                  </a:ext>
                </a:extLst>
              </p14:cNvPr>
              <p14:cNvContentPartPr/>
              <p14:nvPr/>
            </p14:nvContentPartPr>
            <p14:xfrm>
              <a:off x="7013133" y="3700603"/>
              <a:ext cx="360" cy="360"/>
            </p14:xfrm>
          </p:contentPart>
        </mc:Choice>
        <mc:Fallback xmlns="">
          <p:pic>
            <p:nvPicPr>
              <p:cNvPr id="17" name="Ink 16">
                <a:extLst>
                  <a:ext uri="{FF2B5EF4-FFF2-40B4-BE49-F238E27FC236}">
                    <a16:creationId xmlns:a16="http://schemas.microsoft.com/office/drawing/2014/main" id="{273266B3-DAE9-563B-309A-2D84E44D8515}"/>
                  </a:ext>
                </a:extLst>
              </p:cNvPr>
              <p:cNvPicPr/>
              <p:nvPr/>
            </p:nvPicPr>
            <p:blipFill>
              <a:blip r:embed="rId6"/>
              <a:stretch>
                <a:fillRect/>
              </a:stretch>
            </p:blipFill>
            <p:spPr>
              <a:xfrm>
                <a:off x="6977133" y="3664603"/>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717A4405-FAC1-5106-EA13-EE0C070C6468}"/>
                  </a:ext>
                </a:extLst>
              </p14:cNvPr>
              <p14:cNvContentPartPr/>
              <p14:nvPr/>
            </p14:nvContentPartPr>
            <p14:xfrm>
              <a:off x="6417693" y="3535363"/>
              <a:ext cx="360" cy="1800"/>
            </p14:xfrm>
          </p:contentPart>
        </mc:Choice>
        <mc:Fallback xmlns="">
          <p:pic>
            <p:nvPicPr>
              <p:cNvPr id="18" name="Ink 17">
                <a:extLst>
                  <a:ext uri="{FF2B5EF4-FFF2-40B4-BE49-F238E27FC236}">
                    <a16:creationId xmlns:a16="http://schemas.microsoft.com/office/drawing/2014/main" id="{717A4405-FAC1-5106-EA13-EE0C070C6468}"/>
                  </a:ext>
                </a:extLst>
              </p:cNvPr>
              <p:cNvPicPr/>
              <p:nvPr/>
            </p:nvPicPr>
            <p:blipFill>
              <a:blip r:embed="rId10"/>
              <a:stretch>
                <a:fillRect/>
              </a:stretch>
            </p:blipFill>
            <p:spPr>
              <a:xfrm>
                <a:off x="6381693" y="3499363"/>
                <a:ext cx="72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1E67EED9-AE15-113C-D203-98C4CE0FBB2B}"/>
                  </a:ext>
                </a:extLst>
              </p14:cNvPr>
              <p14:cNvContentPartPr/>
              <p14:nvPr/>
            </p14:nvContentPartPr>
            <p14:xfrm>
              <a:off x="5425893" y="3735163"/>
              <a:ext cx="360" cy="360"/>
            </p14:xfrm>
          </p:contentPart>
        </mc:Choice>
        <mc:Fallback xmlns="">
          <p:pic>
            <p:nvPicPr>
              <p:cNvPr id="22" name="Ink 21">
                <a:extLst>
                  <a:ext uri="{FF2B5EF4-FFF2-40B4-BE49-F238E27FC236}">
                    <a16:creationId xmlns:a16="http://schemas.microsoft.com/office/drawing/2014/main" id="{1E67EED9-AE15-113C-D203-98C4CE0FBB2B}"/>
                  </a:ext>
                </a:extLst>
              </p:cNvPr>
              <p:cNvPicPr/>
              <p:nvPr/>
            </p:nvPicPr>
            <p:blipFill>
              <a:blip r:embed="rId6"/>
              <a:stretch>
                <a:fillRect/>
              </a:stretch>
            </p:blipFill>
            <p:spPr>
              <a:xfrm>
                <a:off x="5389893" y="3699163"/>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3A03B669-EB4A-A501-881E-48FAEF0B2640}"/>
                  </a:ext>
                </a:extLst>
              </p14:cNvPr>
              <p14:cNvContentPartPr/>
              <p14:nvPr/>
            </p14:nvContentPartPr>
            <p14:xfrm>
              <a:off x="7023976" y="3692829"/>
              <a:ext cx="360" cy="360"/>
            </p14:xfrm>
          </p:contentPart>
        </mc:Choice>
        <mc:Fallback xmlns="">
          <p:pic>
            <p:nvPicPr>
              <p:cNvPr id="2" name="Ink 1">
                <a:extLst>
                  <a:ext uri="{FF2B5EF4-FFF2-40B4-BE49-F238E27FC236}">
                    <a16:creationId xmlns:a16="http://schemas.microsoft.com/office/drawing/2014/main" id="{3A03B669-EB4A-A501-881E-48FAEF0B2640}"/>
                  </a:ext>
                </a:extLst>
              </p:cNvPr>
              <p:cNvPicPr/>
              <p:nvPr/>
            </p:nvPicPr>
            <p:blipFill>
              <a:blip r:embed="rId6"/>
              <a:stretch>
                <a:fillRect/>
              </a:stretch>
            </p:blipFill>
            <p:spPr>
              <a:xfrm>
                <a:off x="6987976" y="3656829"/>
                <a:ext cx="72000" cy="72000"/>
              </a:xfrm>
              <a:prstGeom prst="rect">
                <a:avLst/>
              </a:prstGeom>
            </p:spPr>
          </p:pic>
        </mc:Fallback>
      </mc:AlternateContent>
    </p:spTree>
    <p:extLst>
      <p:ext uri="{BB962C8B-B14F-4D97-AF65-F5344CB8AC3E}">
        <p14:creationId xmlns:p14="http://schemas.microsoft.com/office/powerpoint/2010/main" val="229344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8F81D-59D3-8E1F-7EE2-DB19171A81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7B9281-0C53-589F-23E9-64006518A8E1}"/>
              </a:ext>
            </a:extLst>
          </p:cNvPr>
          <p:cNvSpPr txBox="1">
            <a:spLocks/>
          </p:cNvSpPr>
          <p:nvPr/>
        </p:nvSpPr>
        <p:spPr>
          <a:xfrm>
            <a:off x="367181" y="57300"/>
            <a:ext cx="10515600" cy="46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spc="100" baseline="0">
                <a:solidFill>
                  <a:schemeClr val="tx1"/>
                </a:solidFill>
                <a:latin typeface="Franklin Gothic Demi" panose="020B0703020102020204"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100" normalizeH="0" baseline="0" noProof="0">
                <a:ln>
                  <a:noFill/>
                </a:ln>
                <a:solidFill>
                  <a:sysClr val="window" lastClr="FFFFFF"/>
                </a:solidFill>
                <a:effectLst/>
                <a:uLnTx/>
                <a:uFillTx/>
                <a:latin typeface="Franklin Gothic Demi" panose="020B0703020102020204" pitchFamily="34" charset="0"/>
                <a:ea typeface="+mj-ea"/>
                <a:cs typeface="Segoe UI" panose="020B0502040204020203" pitchFamily="34" charset="0"/>
              </a:rPr>
              <a:t>Virginia’s ecosystem of programs and services helps us serve dual customers</a:t>
            </a:r>
          </a:p>
        </p:txBody>
      </p:sp>
      <p:grpSp>
        <p:nvGrpSpPr>
          <p:cNvPr id="32" name="Group 31">
            <a:extLst>
              <a:ext uri="{FF2B5EF4-FFF2-40B4-BE49-F238E27FC236}">
                <a16:creationId xmlns:a16="http://schemas.microsoft.com/office/drawing/2014/main" id="{2699980C-7234-6426-25F1-C5E126541E4B}"/>
              </a:ext>
            </a:extLst>
          </p:cNvPr>
          <p:cNvGrpSpPr/>
          <p:nvPr/>
        </p:nvGrpSpPr>
        <p:grpSpPr>
          <a:xfrm>
            <a:off x="230380" y="2764147"/>
            <a:ext cx="3116600" cy="2214383"/>
            <a:chOff x="230380" y="2764147"/>
            <a:chExt cx="3116600" cy="2214383"/>
          </a:xfrm>
        </p:grpSpPr>
        <p:grpSp>
          <p:nvGrpSpPr>
            <p:cNvPr id="33" name="Group 32">
              <a:extLst>
                <a:ext uri="{FF2B5EF4-FFF2-40B4-BE49-F238E27FC236}">
                  <a16:creationId xmlns:a16="http://schemas.microsoft.com/office/drawing/2014/main" id="{058EA769-3B42-152B-28CD-4347CF7964F6}"/>
                </a:ext>
              </a:extLst>
            </p:cNvPr>
            <p:cNvGrpSpPr/>
            <p:nvPr/>
          </p:nvGrpSpPr>
          <p:grpSpPr>
            <a:xfrm>
              <a:off x="230380" y="2764147"/>
              <a:ext cx="2191784" cy="2214383"/>
              <a:chOff x="-2833249" y="1586912"/>
              <a:chExt cx="2550969" cy="2577271"/>
            </a:xfrm>
          </p:grpSpPr>
          <p:sp>
            <p:nvSpPr>
              <p:cNvPr id="39" name="Flowchart: Connector 38">
                <a:extLst>
                  <a:ext uri="{FF2B5EF4-FFF2-40B4-BE49-F238E27FC236}">
                    <a16:creationId xmlns:a16="http://schemas.microsoft.com/office/drawing/2014/main" id="{6456E683-1070-84A9-7640-40691CA80861}"/>
                  </a:ext>
                </a:extLst>
              </p:cNvPr>
              <p:cNvSpPr/>
              <p:nvPr/>
            </p:nvSpPr>
            <p:spPr>
              <a:xfrm>
                <a:off x="-2833249" y="1586912"/>
                <a:ext cx="2550969" cy="2523890"/>
              </a:xfrm>
              <a:prstGeom prst="flowChartConnector">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a:ea typeface="+mn-ea"/>
                  <a:cs typeface="+mn-cs"/>
                </a:endParaRPr>
              </a:p>
            </p:txBody>
          </p:sp>
          <p:sp>
            <p:nvSpPr>
              <p:cNvPr id="40" name="Rectangle 39">
                <a:extLst>
                  <a:ext uri="{FF2B5EF4-FFF2-40B4-BE49-F238E27FC236}">
                    <a16:creationId xmlns:a16="http://schemas.microsoft.com/office/drawing/2014/main" id="{29F9F14E-D338-0C68-5C56-313C93249389}"/>
                  </a:ext>
                </a:extLst>
              </p:cNvPr>
              <p:cNvSpPr/>
              <p:nvPr/>
            </p:nvSpPr>
            <p:spPr>
              <a:xfrm rot="16200000">
                <a:off x="-2845023" y="1626211"/>
                <a:ext cx="2576591" cy="2499354"/>
              </a:xfrm>
              <a:prstGeom prst="rect">
                <a:avLst/>
              </a:prstGeom>
              <a:noFill/>
            </p:spPr>
            <p:txBody>
              <a:bodyPr spcFirstLastPara="1" wrap="none" lIns="34290" tIns="17145" rIns="34290" bIns="17145" numCol="1">
                <a:prstTxWarp prst="textCircle">
                  <a:avLst/>
                </a:prstTxWarp>
                <a:sp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w="0"/>
                    <a:solidFill>
                      <a:srgbClr val="6FA088">
                        <a:lumMod val="75000"/>
                      </a:srgbClr>
                    </a:solidFill>
                    <a:effectLst/>
                    <a:uLnTx/>
                    <a:uFillTx/>
                    <a:latin typeface="Segoe UI" panose="020B0502040204020203" pitchFamily="34" charset="0"/>
                    <a:ea typeface="+mn-ea"/>
                    <a:cs typeface="Segoe UI" panose="020B0502040204020203" pitchFamily="34" charset="0"/>
                  </a:rPr>
                  <a:t>INDIVIDUALS</a:t>
                </a:r>
                <a:endParaRPr kumimoji="0" lang="en-US" sz="2000" b="1" i="1" u="none" strike="noStrike" kern="0" cap="none" spc="0" normalizeH="0" baseline="0" noProof="0">
                  <a:ln w="0"/>
                  <a:solidFill>
                    <a:srgbClr val="6FA088">
                      <a:lumMod val="75000"/>
                    </a:srgbClr>
                  </a:solidFill>
                  <a:effectLst/>
                  <a:uLnTx/>
                  <a:uFillTx/>
                  <a:latin typeface="Segoe UI" panose="020B0502040204020203" pitchFamily="34" charset="0"/>
                  <a:ea typeface="+mn-ea"/>
                  <a:cs typeface="Segoe UI" panose="020B0502040204020203" pitchFamily="34" charset="0"/>
                </a:endParaRPr>
              </a:p>
            </p:txBody>
          </p:sp>
          <p:pic>
            <p:nvPicPr>
              <p:cNvPr id="41" name="Graphic 40" descr="User with solid fill">
                <a:extLst>
                  <a:ext uri="{FF2B5EF4-FFF2-40B4-BE49-F238E27FC236}">
                    <a16:creationId xmlns:a16="http://schemas.microsoft.com/office/drawing/2014/main" id="{CFEE4BEB-EDBF-054B-C61C-358C5758BE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373938" y="2070294"/>
                <a:ext cx="1570936" cy="1570936"/>
              </a:xfrm>
              <a:prstGeom prst="rect">
                <a:avLst/>
              </a:prstGeom>
            </p:spPr>
          </p:pic>
        </p:grpSp>
        <p:sp>
          <p:nvSpPr>
            <p:cNvPr id="34" name="Arrow: Striped Right 33">
              <a:extLst>
                <a:ext uri="{FF2B5EF4-FFF2-40B4-BE49-F238E27FC236}">
                  <a16:creationId xmlns:a16="http://schemas.microsoft.com/office/drawing/2014/main" id="{0EA6FA62-5FB4-CFB3-0002-9546791B98D6}"/>
                </a:ext>
              </a:extLst>
            </p:cNvPr>
            <p:cNvSpPr/>
            <p:nvPr/>
          </p:nvSpPr>
          <p:spPr>
            <a:xfrm flipH="1">
              <a:off x="2574346" y="2944581"/>
              <a:ext cx="508345" cy="355846"/>
            </a:xfrm>
            <a:prstGeom prst="stripedRightArrow">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38103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Segoe UI"/>
                <a:ea typeface="+mn-ea"/>
                <a:cs typeface="+mn-cs"/>
              </a:endParaRPr>
            </a:p>
          </p:txBody>
        </p:sp>
        <p:sp>
          <p:nvSpPr>
            <p:cNvPr id="35" name="Arrow: Striped Right 34">
              <a:extLst>
                <a:ext uri="{FF2B5EF4-FFF2-40B4-BE49-F238E27FC236}">
                  <a16:creationId xmlns:a16="http://schemas.microsoft.com/office/drawing/2014/main" id="{5C6EBBE1-FFF0-57AB-47D9-4100EEFC088A}"/>
                </a:ext>
              </a:extLst>
            </p:cNvPr>
            <p:cNvSpPr/>
            <p:nvPr/>
          </p:nvSpPr>
          <p:spPr>
            <a:xfrm>
              <a:off x="2838635" y="3400715"/>
              <a:ext cx="508345" cy="355846"/>
            </a:xfrm>
            <a:prstGeom prst="stripedRightArrow">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38103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Segoe UI"/>
                <a:ea typeface="+mn-ea"/>
                <a:cs typeface="+mn-cs"/>
              </a:endParaRPr>
            </a:p>
          </p:txBody>
        </p:sp>
        <p:sp>
          <p:nvSpPr>
            <p:cNvPr id="37" name="Arrow: Striped Right 36">
              <a:extLst>
                <a:ext uri="{FF2B5EF4-FFF2-40B4-BE49-F238E27FC236}">
                  <a16:creationId xmlns:a16="http://schemas.microsoft.com/office/drawing/2014/main" id="{21FA2BA4-353E-4F3F-C74A-632431B82DE8}"/>
                </a:ext>
              </a:extLst>
            </p:cNvPr>
            <p:cNvSpPr/>
            <p:nvPr/>
          </p:nvSpPr>
          <p:spPr>
            <a:xfrm flipH="1">
              <a:off x="2548682" y="3795607"/>
              <a:ext cx="508345" cy="355846"/>
            </a:xfrm>
            <a:prstGeom prst="stripedRightArrow">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38103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Segoe UI"/>
                <a:ea typeface="+mn-ea"/>
                <a:cs typeface="+mn-cs"/>
              </a:endParaRPr>
            </a:p>
          </p:txBody>
        </p:sp>
        <p:sp>
          <p:nvSpPr>
            <p:cNvPr id="38" name="Arrow: Striped Right 37">
              <a:extLst>
                <a:ext uri="{FF2B5EF4-FFF2-40B4-BE49-F238E27FC236}">
                  <a16:creationId xmlns:a16="http://schemas.microsoft.com/office/drawing/2014/main" id="{C1F56685-D7D6-574C-ED6E-D06089AA360F}"/>
                </a:ext>
              </a:extLst>
            </p:cNvPr>
            <p:cNvSpPr/>
            <p:nvPr/>
          </p:nvSpPr>
          <p:spPr>
            <a:xfrm>
              <a:off x="2812971" y="4251741"/>
              <a:ext cx="508345" cy="355846"/>
            </a:xfrm>
            <a:prstGeom prst="stripedRightArrow">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38103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Segoe UI"/>
                <a:ea typeface="+mn-ea"/>
                <a:cs typeface="+mn-cs"/>
              </a:endParaRPr>
            </a:p>
          </p:txBody>
        </p:sp>
      </p:grpSp>
      <p:grpSp>
        <p:nvGrpSpPr>
          <p:cNvPr id="42" name="Group 41">
            <a:extLst>
              <a:ext uri="{FF2B5EF4-FFF2-40B4-BE49-F238E27FC236}">
                <a16:creationId xmlns:a16="http://schemas.microsoft.com/office/drawing/2014/main" id="{EBFE4548-BB18-EC8D-B8DD-73CBC8A488F1}"/>
              </a:ext>
            </a:extLst>
          </p:cNvPr>
          <p:cNvGrpSpPr/>
          <p:nvPr/>
        </p:nvGrpSpPr>
        <p:grpSpPr>
          <a:xfrm>
            <a:off x="3370051" y="1346382"/>
            <a:ext cx="5369691" cy="5254296"/>
            <a:chOff x="3001439" y="1093730"/>
            <a:chExt cx="5705646" cy="5583031"/>
          </a:xfrm>
        </p:grpSpPr>
        <p:sp>
          <p:nvSpPr>
            <p:cNvPr id="43" name="Flowchart: Connector 42">
              <a:extLst>
                <a:ext uri="{FF2B5EF4-FFF2-40B4-BE49-F238E27FC236}">
                  <a16:creationId xmlns:a16="http://schemas.microsoft.com/office/drawing/2014/main" id="{0B515235-959D-3BC4-5406-E1552232ADAE}"/>
                </a:ext>
              </a:extLst>
            </p:cNvPr>
            <p:cNvSpPr/>
            <p:nvPr/>
          </p:nvSpPr>
          <p:spPr>
            <a:xfrm>
              <a:off x="3001439" y="1093730"/>
              <a:ext cx="5705646" cy="5583031"/>
            </a:xfrm>
            <a:prstGeom prst="flowChartConnector">
              <a:avLst/>
            </a:prstGeom>
            <a:solidFill>
              <a:schemeClr val="tx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4" name="Rectangle 43">
              <a:extLst>
                <a:ext uri="{FF2B5EF4-FFF2-40B4-BE49-F238E27FC236}">
                  <a16:creationId xmlns:a16="http://schemas.microsoft.com/office/drawing/2014/main" id="{4361BBE0-A887-B853-256D-34992AF78F45}"/>
                </a:ext>
              </a:extLst>
            </p:cNvPr>
            <p:cNvSpPr/>
            <p:nvPr/>
          </p:nvSpPr>
          <p:spPr>
            <a:xfrm rot="16365961">
              <a:off x="3949064" y="537153"/>
              <a:ext cx="3840345" cy="5172754"/>
            </a:xfrm>
            <a:prstGeom prst="rect">
              <a:avLst/>
            </a:prstGeom>
            <a:noFill/>
          </p:spPr>
          <p:txBody>
            <a:bodyPr spcFirstLastPara="1" wrap="none" lIns="34290" tIns="17145" rIns="34290" bIns="17145" numCol="1">
              <a:prstTxWarp prst="textCircle">
                <a:avLst/>
              </a:prstTxWarp>
              <a:sp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r>
                <a:rPr lang="en-US" sz="2400" b="1" kern="0">
                  <a:ln w="0"/>
                  <a:solidFill>
                    <a:prstClr val="black"/>
                  </a:solidFill>
                  <a:latin typeface="Segoe UI" panose="020B0502040204020203" pitchFamily="34" charset="0"/>
                  <a:cs typeface="Segoe UI" panose="020B0502040204020203" pitchFamily="34" charset="0"/>
                </a:rPr>
                <a:t>VIRGINIA’S </a:t>
              </a:r>
              <a:r>
                <a:rPr kumimoji="0" lang="en-US" sz="2400" b="1" i="0" u="none" strike="noStrike" kern="0" cap="none" spc="0" normalizeH="0" baseline="0" noProof="0">
                  <a:ln w="0"/>
                  <a:solidFill>
                    <a:prstClr val="black"/>
                  </a:solidFill>
                  <a:effectLst/>
                  <a:uLnTx/>
                  <a:uFillTx/>
                  <a:latin typeface="Segoe UI" panose="020B0502040204020203" pitchFamily="34" charset="0"/>
                  <a:ea typeface="+mn-ea"/>
                  <a:cs typeface="Segoe UI" panose="020B0502040204020203" pitchFamily="34" charset="0"/>
                </a:rPr>
                <a:t>WORKFORCE ECOSYSTEM</a:t>
              </a:r>
              <a:endParaRPr kumimoji="0" lang="en-US" sz="2400" b="1" i="1" u="none" strike="noStrike" kern="0" cap="none" spc="0" normalizeH="0" baseline="0" noProof="0">
                <a:ln w="0"/>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45" name="Group 44">
              <a:extLst>
                <a:ext uri="{FF2B5EF4-FFF2-40B4-BE49-F238E27FC236}">
                  <a16:creationId xmlns:a16="http://schemas.microsoft.com/office/drawing/2014/main" id="{15A7697D-9458-8B28-5791-1A2A1BD2F949}"/>
                </a:ext>
              </a:extLst>
            </p:cNvPr>
            <p:cNvGrpSpPr/>
            <p:nvPr/>
          </p:nvGrpSpPr>
          <p:grpSpPr>
            <a:xfrm>
              <a:off x="3775909" y="2006883"/>
              <a:ext cx="4156717" cy="3941789"/>
              <a:chOff x="14286008" y="1527762"/>
              <a:chExt cx="2927277" cy="2766870"/>
            </a:xfrm>
          </p:grpSpPr>
          <p:grpSp>
            <p:nvGrpSpPr>
              <p:cNvPr id="54" name="Group 53">
                <a:extLst>
                  <a:ext uri="{FF2B5EF4-FFF2-40B4-BE49-F238E27FC236}">
                    <a16:creationId xmlns:a16="http://schemas.microsoft.com/office/drawing/2014/main" id="{72DD6BB5-F235-3EAB-9E56-C360FC4DB0E3}"/>
                  </a:ext>
                </a:extLst>
              </p:cNvPr>
              <p:cNvGrpSpPr/>
              <p:nvPr/>
            </p:nvGrpSpPr>
            <p:grpSpPr>
              <a:xfrm>
                <a:off x="14286008" y="1527762"/>
                <a:ext cx="2927277" cy="2766870"/>
                <a:chOff x="5144161" y="4444814"/>
                <a:chExt cx="7896600" cy="4690494"/>
              </a:xfrm>
            </p:grpSpPr>
            <p:sp>
              <p:nvSpPr>
                <p:cNvPr id="58" name="Freeform: Shape 57">
                  <a:extLst>
                    <a:ext uri="{FF2B5EF4-FFF2-40B4-BE49-F238E27FC236}">
                      <a16:creationId xmlns:a16="http://schemas.microsoft.com/office/drawing/2014/main" id="{C4DAAB7A-CE8A-EE92-0C58-426251E98509}"/>
                    </a:ext>
                  </a:extLst>
                </p:cNvPr>
                <p:cNvSpPr/>
                <p:nvPr/>
              </p:nvSpPr>
              <p:spPr>
                <a:xfrm>
                  <a:off x="5920221" y="6376493"/>
                  <a:ext cx="2948708" cy="832680"/>
                </a:xfrm>
                <a:custGeom>
                  <a:avLst/>
                  <a:gdLst>
                    <a:gd name="connsiteX0" fmla="*/ 1721198 w 3442396"/>
                    <a:gd name="connsiteY0" fmla="*/ 0 h 716626"/>
                    <a:gd name="connsiteX1" fmla="*/ 3384308 w 3442396"/>
                    <a:gd name="connsiteY1" fmla="*/ 329203 h 716626"/>
                    <a:gd name="connsiteX2" fmla="*/ 3442396 w 3442396"/>
                    <a:gd name="connsiteY2" fmla="*/ 358313 h 716626"/>
                    <a:gd name="connsiteX3" fmla="*/ 3384308 w 3442396"/>
                    <a:gd name="connsiteY3" fmla="*/ 387423 h 716626"/>
                    <a:gd name="connsiteX4" fmla="*/ 1721198 w 3442396"/>
                    <a:gd name="connsiteY4" fmla="*/ 716626 h 716626"/>
                    <a:gd name="connsiteX5" fmla="*/ 58088 w 3442396"/>
                    <a:gd name="connsiteY5" fmla="*/ 387423 h 716626"/>
                    <a:gd name="connsiteX6" fmla="*/ 0 w 3442396"/>
                    <a:gd name="connsiteY6" fmla="*/ 358313 h 716626"/>
                    <a:gd name="connsiteX7" fmla="*/ 58088 w 3442396"/>
                    <a:gd name="connsiteY7" fmla="*/ 329203 h 716626"/>
                    <a:gd name="connsiteX8" fmla="*/ 1721198 w 3442396"/>
                    <a:gd name="connsiteY8" fmla="*/ 0 h 71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396" h="716626">
                      <a:moveTo>
                        <a:pt x="1721198" y="0"/>
                      </a:moveTo>
                      <a:cubicBezTo>
                        <a:pt x="2352943" y="0"/>
                        <a:pt x="2932357" y="123543"/>
                        <a:pt x="3384308" y="329203"/>
                      </a:cubicBezTo>
                      <a:lnTo>
                        <a:pt x="3442396" y="358313"/>
                      </a:lnTo>
                      <a:lnTo>
                        <a:pt x="3384308" y="387423"/>
                      </a:lnTo>
                      <a:cubicBezTo>
                        <a:pt x="2932357" y="593083"/>
                        <a:pt x="2352943" y="716626"/>
                        <a:pt x="1721198" y="716626"/>
                      </a:cubicBezTo>
                      <a:cubicBezTo>
                        <a:pt x="1089453" y="716626"/>
                        <a:pt x="510040" y="593083"/>
                        <a:pt x="58088" y="387423"/>
                      </a:cubicBezTo>
                      <a:lnTo>
                        <a:pt x="0" y="358313"/>
                      </a:lnTo>
                      <a:lnTo>
                        <a:pt x="58088" y="329203"/>
                      </a:lnTo>
                      <a:cubicBezTo>
                        <a:pt x="510040" y="123543"/>
                        <a:pt x="1089453" y="0"/>
                        <a:pt x="1721198" y="0"/>
                      </a:cubicBezTo>
                      <a:close/>
                    </a:path>
                  </a:pathLst>
                </a:custGeom>
                <a:gradFill>
                  <a:gsLst>
                    <a:gs pos="0">
                      <a:srgbClr val="2A7050"/>
                    </a:gs>
                    <a:gs pos="100000">
                      <a:srgbClr val="EE7623"/>
                    </a:gs>
                  </a:gsLst>
                  <a:lin ang="5400000" scaled="1"/>
                </a:gradFill>
                <a:ln w="12700" cap="flat" cmpd="sng" algn="ctr">
                  <a:noFill/>
                  <a:prstDash val="solid"/>
                  <a:miter lim="800000"/>
                </a:ln>
                <a:effectLst/>
              </p:spPr>
              <p:txBody>
                <a:bodyPr wrap="square" rtlCol="0" anchor="ctr">
                  <a:no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9" name="Freeform: Shape 58">
                  <a:extLst>
                    <a:ext uri="{FF2B5EF4-FFF2-40B4-BE49-F238E27FC236}">
                      <a16:creationId xmlns:a16="http://schemas.microsoft.com/office/drawing/2014/main" id="{E014D684-D299-CCAE-BBD0-261FFE56BF57}"/>
                    </a:ext>
                  </a:extLst>
                </p:cNvPr>
                <p:cNvSpPr/>
                <p:nvPr/>
              </p:nvSpPr>
              <p:spPr>
                <a:xfrm rot="10800000">
                  <a:off x="8595633" y="4932940"/>
                  <a:ext cx="1035337" cy="1689811"/>
                </a:xfrm>
                <a:custGeom>
                  <a:avLst/>
                  <a:gdLst>
                    <a:gd name="connsiteX0" fmla="*/ 575973 w 1151944"/>
                    <a:gd name="connsiteY0" fmla="*/ 0 h 1802978"/>
                    <a:gd name="connsiteX1" fmla="*/ 705416 w 1151944"/>
                    <a:gd name="connsiteY1" fmla="*/ 95447 h 1802978"/>
                    <a:gd name="connsiteX2" fmla="*/ 1151944 w 1151944"/>
                    <a:gd name="connsiteY2" fmla="*/ 901488 h 1802978"/>
                    <a:gd name="connsiteX3" fmla="*/ 705416 w 1151944"/>
                    <a:gd name="connsiteY3" fmla="*/ 1707529 h 1802978"/>
                    <a:gd name="connsiteX4" fmla="*/ 575972 w 1151944"/>
                    <a:gd name="connsiteY4" fmla="*/ 1802978 h 1802978"/>
                    <a:gd name="connsiteX5" fmla="*/ 446528 w 1151944"/>
                    <a:gd name="connsiteY5" fmla="*/ 1707530 h 1802978"/>
                    <a:gd name="connsiteX6" fmla="*/ 0 w 1151944"/>
                    <a:gd name="connsiteY6" fmla="*/ 901489 h 1802978"/>
                    <a:gd name="connsiteX7" fmla="*/ 446528 w 1151944"/>
                    <a:gd name="connsiteY7" fmla="*/ 95448 h 1802978"/>
                    <a:gd name="connsiteX8" fmla="*/ 575973 w 1151944"/>
                    <a:gd name="connsiteY8" fmla="*/ 0 h 180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944" h="1802978">
                      <a:moveTo>
                        <a:pt x="575973" y="0"/>
                      </a:moveTo>
                      <a:lnTo>
                        <a:pt x="705416" y="95447"/>
                      </a:lnTo>
                      <a:cubicBezTo>
                        <a:pt x="987331" y="325536"/>
                        <a:pt x="1151944" y="602912"/>
                        <a:pt x="1151944" y="901488"/>
                      </a:cubicBezTo>
                      <a:cubicBezTo>
                        <a:pt x="1151944" y="1200064"/>
                        <a:pt x="987331" y="1477440"/>
                        <a:pt x="705416" y="1707529"/>
                      </a:cubicBezTo>
                      <a:lnTo>
                        <a:pt x="575972" y="1802978"/>
                      </a:lnTo>
                      <a:lnTo>
                        <a:pt x="446528" y="1707530"/>
                      </a:lnTo>
                      <a:cubicBezTo>
                        <a:pt x="164614" y="1477441"/>
                        <a:pt x="0" y="1200065"/>
                        <a:pt x="0" y="901489"/>
                      </a:cubicBezTo>
                      <a:cubicBezTo>
                        <a:pt x="0" y="602913"/>
                        <a:pt x="164614" y="325537"/>
                        <a:pt x="446528" y="95448"/>
                      </a:cubicBezTo>
                      <a:lnTo>
                        <a:pt x="575973" y="0"/>
                      </a:lnTo>
                      <a:close/>
                    </a:path>
                  </a:pathLst>
                </a:custGeom>
                <a:gradFill flip="none" rotWithShape="1">
                  <a:gsLst>
                    <a:gs pos="0">
                      <a:srgbClr val="003595"/>
                    </a:gs>
                    <a:gs pos="100000">
                      <a:srgbClr val="2A7050"/>
                    </a:gs>
                  </a:gsLst>
                  <a:lin ang="2700000" scaled="1"/>
                  <a:tileRect/>
                </a:gradFill>
                <a:ln w="12700" cap="flat" cmpd="sng" algn="ctr">
                  <a:noFill/>
                  <a:prstDash val="solid"/>
                  <a:miter lim="800000"/>
                </a:ln>
                <a:effectLst/>
              </p:spPr>
              <p:txBody>
                <a:bodyPr wrap="square" rtlCol="0" anchor="ctr">
                  <a:no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0" name="Freeform: Shape 59">
                  <a:extLst>
                    <a:ext uri="{FF2B5EF4-FFF2-40B4-BE49-F238E27FC236}">
                      <a16:creationId xmlns:a16="http://schemas.microsoft.com/office/drawing/2014/main" id="{7DCA15EE-CC93-28DA-2164-1C9B6B3F19BA}"/>
                    </a:ext>
                  </a:extLst>
                </p:cNvPr>
                <p:cNvSpPr/>
                <p:nvPr/>
              </p:nvSpPr>
              <p:spPr>
                <a:xfrm>
                  <a:off x="5159247" y="4444814"/>
                  <a:ext cx="3948870" cy="2338605"/>
                </a:xfrm>
                <a:custGeom>
                  <a:avLst/>
                  <a:gdLst>
                    <a:gd name="connsiteX0" fmla="*/ 2614572 w 4653173"/>
                    <a:gd name="connsiteY0" fmla="*/ 0 h 2524991"/>
                    <a:gd name="connsiteX1" fmla="*/ 4632103 w 4653173"/>
                    <a:gd name="connsiteY1" fmla="*/ 524628 h 2524991"/>
                    <a:gd name="connsiteX2" fmla="*/ 4653173 w 4653173"/>
                    <a:gd name="connsiteY2" fmla="*/ 540164 h 2524991"/>
                    <a:gd name="connsiteX3" fmla="*/ 4523728 w 4653173"/>
                    <a:gd name="connsiteY3" fmla="*/ 635612 h 2524991"/>
                    <a:gd name="connsiteX4" fmla="*/ 4077200 w 4653173"/>
                    <a:gd name="connsiteY4" fmla="*/ 1441653 h 2524991"/>
                    <a:gd name="connsiteX5" fmla="*/ 4523728 w 4653173"/>
                    <a:gd name="connsiteY5" fmla="*/ 2247694 h 2524991"/>
                    <a:gd name="connsiteX6" fmla="*/ 4653172 w 4653173"/>
                    <a:gd name="connsiteY6" fmla="*/ 2343142 h 2524991"/>
                    <a:gd name="connsiteX7" fmla="*/ 4632103 w 4653173"/>
                    <a:gd name="connsiteY7" fmla="*/ 2358677 h 2524991"/>
                    <a:gd name="connsiteX8" fmla="*/ 4463354 w 4653173"/>
                    <a:gd name="connsiteY8" fmla="*/ 2461054 h 2524991"/>
                    <a:gd name="connsiteX9" fmla="*/ 4335770 w 4653173"/>
                    <a:gd name="connsiteY9" fmla="*/ 2524991 h 2524991"/>
                    <a:gd name="connsiteX10" fmla="*/ 4277682 w 4653173"/>
                    <a:gd name="connsiteY10" fmla="*/ 2495881 h 2524991"/>
                    <a:gd name="connsiteX11" fmla="*/ 2614572 w 4653173"/>
                    <a:gd name="connsiteY11" fmla="*/ 2166678 h 2524991"/>
                    <a:gd name="connsiteX12" fmla="*/ 951462 w 4653173"/>
                    <a:gd name="connsiteY12" fmla="*/ 2495881 h 2524991"/>
                    <a:gd name="connsiteX13" fmla="*/ 893374 w 4653173"/>
                    <a:gd name="connsiteY13" fmla="*/ 2524991 h 2524991"/>
                    <a:gd name="connsiteX14" fmla="*/ 765791 w 4653173"/>
                    <a:gd name="connsiteY14" fmla="*/ 2461054 h 2524991"/>
                    <a:gd name="connsiteX15" fmla="*/ 0 w 4653173"/>
                    <a:gd name="connsiteY15" fmla="*/ 1441652 h 2524991"/>
                    <a:gd name="connsiteX16" fmla="*/ 2614572 w 4653173"/>
                    <a:gd name="connsiteY16" fmla="*/ 0 h 252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3173" h="2524991">
                      <a:moveTo>
                        <a:pt x="2614572" y="0"/>
                      </a:moveTo>
                      <a:cubicBezTo>
                        <a:pt x="3426815" y="0"/>
                        <a:pt x="4152552" y="204224"/>
                        <a:pt x="4632103" y="524628"/>
                      </a:cubicBezTo>
                      <a:lnTo>
                        <a:pt x="4653173" y="540164"/>
                      </a:lnTo>
                      <a:lnTo>
                        <a:pt x="4523728" y="635612"/>
                      </a:lnTo>
                      <a:cubicBezTo>
                        <a:pt x="4241814" y="865701"/>
                        <a:pt x="4077200" y="1143077"/>
                        <a:pt x="4077200" y="1441653"/>
                      </a:cubicBezTo>
                      <a:cubicBezTo>
                        <a:pt x="4077200" y="1740229"/>
                        <a:pt x="4241814" y="2017605"/>
                        <a:pt x="4523728" y="2247694"/>
                      </a:cubicBezTo>
                      <a:lnTo>
                        <a:pt x="4653172" y="2343142"/>
                      </a:lnTo>
                      <a:lnTo>
                        <a:pt x="4632103" y="2358677"/>
                      </a:lnTo>
                      <a:cubicBezTo>
                        <a:pt x="4578820" y="2394277"/>
                        <a:pt x="4522497" y="2428443"/>
                        <a:pt x="4463354" y="2461054"/>
                      </a:cubicBezTo>
                      <a:lnTo>
                        <a:pt x="4335770" y="2524991"/>
                      </a:lnTo>
                      <a:lnTo>
                        <a:pt x="4277682" y="2495881"/>
                      </a:lnTo>
                      <a:cubicBezTo>
                        <a:pt x="3825731" y="2290221"/>
                        <a:pt x="3246317" y="2166678"/>
                        <a:pt x="2614572" y="2166678"/>
                      </a:cubicBezTo>
                      <a:cubicBezTo>
                        <a:pt x="1982827" y="2166678"/>
                        <a:pt x="1403414" y="2290221"/>
                        <a:pt x="951462" y="2495881"/>
                      </a:cubicBezTo>
                      <a:lnTo>
                        <a:pt x="893374" y="2524991"/>
                      </a:lnTo>
                      <a:lnTo>
                        <a:pt x="765791" y="2461054"/>
                      </a:lnTo>
                      <a:cubicBezTo>
                        <a:pt x="292646" y="2200166"/>
                        <a:pt x="0" y="1839753"/>
                        <a:pt x="0" y="1441652"/>
                      </a:cubicBezTo>
                      <a:cubicBezTo>
                        <a:pt x="0" y="645450"/>
                        <a:pt x="1170584" y="0"/>
                        <a:pt x="2614572" y="0"/>
                      </a:cubicBezTo>
                      <a:close/>
                    </a:path>
                  </a:pathLst>
                </a:custGeom>
                <a:solidFill>
                  <a:srgbClr val="2A7050"/>
                </a:solidFill>
                <a:ln w="12700" cap="flat" cmpd="sng" algn="ctr">
                  <a:noFill/>
                  <a:prstDash val="solid"/>
                  <a:miter lim="800000"/>
                </a:ln>
                <a:effectLst/>
              </p:spPr>
              <p:txBody>
                <a:bodyPr wrap="square" rtlCol="0" anchor="ctr">
                  <a:no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1" name="Freeform: Shape 60">
                  <a:extLst>
                    <a:ext uri="{FF2B5EF4-FFF2-40B4-BE49-F238E27FC236}">
                      <a16:creationId xmlns:a16="http://schemas.microsoft.com/office/drawing/2014/main" id="{479B51BE-2559-93A1-3023-1E3C2CD038A7}"/>
                    </a:ext>
                  </a:extLst>
                </p:cNvPr>
                <p:cNvSpPr/>
                <p:nvPr/>
              </p:nvSpPr>
              <p:spPr>
                <a:xfrm>
                  <a:off x="9075934" y="4444817"/>
                  <a:ext cx="3964827" cy="2350806"/>
                </a:xfrm>
                <a:custGeom>
                  <a:avLst/>
                  <a:gdLst>
                    <a:gd name="connsiteX0" fmla="*/ 2038600 w 4653172"/>
                    <a:gd name="connsiteY0" fmla="*/ 0 h 2524991"/>
                    <a:gd name="connsiteX1" fmla="*/ 4653172 w 4653172"/>
                    <a:gd name="connsiteY1" fmla="*/ 1441652 h 2524991"/>
                    <a:gd name="connsiteX2" fmla="*/ 3887382 w 4653172"/>
                    <a:gd name="connsiteY2" fmla="*/ 2461054 h 2524991"/>
                    <a:gd name="connsiteX3" fmla="*/ 3759799 w 4653172"/>
                    <a:gd name="connsiteY3" fmla="*/ 2524991 h 2524991"/>
                    <a:gd name="connsiteX4" fmla="*/ 3701710 w 4653172"/>
                    <a:gd name="connsiteY4" fmla="*/ 2495880 h 2524991"/>
                    <a:gd name="connsiteX5" fmla="*/ 2038600 w 4653172"/>
                    <a:gd name="connsiteY5" fmla="*/ 2166677 h 2524991"/>
                    <a:gd name="connsiteX6" fmla="*/ 375490 w 4653172"/>
                    <a:gd name="connsiteY6" fmla="*/ 2495880 h 2524991"/>
                    <a:gd name="connsiteX7" fmla="*/ 317402 w 4653172"/>
                    <a:gd name="connsiteY7" fmla="*/ 2524991 h 2524991"/>
                    <a:gd name="connsiteX8" fmla="*/ 189819 w 4653172"/>
                    <a:gd name="connsiteY8" fmla="*/ 2461054 h 2524991"/>
                    <a:gd name="connsiteX9" fmla="*/ 21070 w 4653172"/>
                    <a:gd name="connsiteY9" fmla="*/ 2358677 h 2524991"/>
                    <a:gd name="connsiteX10" fmla="*/ 0 w 4653172"/>
                    <a:gd name="connsiteY10" fmla="*/ 2343141 h 2524991"/>
                    <a:gd name="connsiteX11" fmla="*/ 129444 w 4653172"/>
                    <a:gd name="connsiteY11" fmla="*/ 2247692 h 2524991"/>
                    <a:gd name="connsiteX12" fmla="*/ 575972 w 4653172"/>
                    <a:gd name="connsiteY12" fmla="*/ 1441651 h 2524991"/>
                    <a:gd name="connsiteX13" fmla="*/ 129444 w 4653172"/>
                    <a:gd name="connsiteY13" fmla="*/ 635610 h 2524991"/>
                    <a:gd name="connsiteX14" fmla="*/ 1 w 4653172"/>
                    <a:gd name="connsiteY14" fmla="*/ 540163 h 2524991"/>
                    <a:gd name="connsiteX15" fmla="*/ 21069 w 4653172"/>
                    <a:gd name="connsiteY15" fmla="*/ 524628 h 2524991"/>
                    <a:gd name="connsiteX16" fmla="*/ 2038600 w 4653172"/>
                    <a:gd name="connsiteY16" fmla="*/ 0 h 252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3172" h="2524991">
                      <a:moveTo>
                        <a:pt x="2038600" y="0"/>
                      </a:moveTo>
                      <a:cubicBezTo>
                        <a:pt x="3482588" y="0"/>
                        <a:pt x="4653172" y="645450"/>
                        <a:pt x="4653172" y="1441652"/>
                      </a:cubicBezTo>
                      <a:cubicBezTo>
                        <a:pt x="4653172" y="1839753"/>
                        <a:pt x="4360526" y="2200166"/>
                        <a:pt x="3887382" y="2461054"/>
                      </a:cubicBezTo>
                      <a:lnTo>
                        <a:pt x="3759799" y="2524991"/>
                      </a:lnTo>
                      <a:lnTo>
                        <a:pt x="3701710" y="2495880"/>
                      </a:lnTo>
                      <a:cubicBezTo>
                        <a:pt x="3249758" y="2290220"/>
                        <a:pt x="2670345" y="2166677"/>
                        <a:pt x="2038600" y="2166677"/>
                      </a:cubicBezTo>
                      <a:cubicBezTo>
                        <a:pt x="1406855" y="2166677"/>
                        <a:pt x="827442" y="2290220"/>
                        <a:pt x="375490" y="2495880"/>
                      </a:cubicBezTo>
                      <a:lnTo>
                        <a:pt x="317402" y="2524991"/>
                      </a:lnTo>
                      <a:lnTo>
                        <a:pt x="189819" y="2461054"/>
                      </a:lnTo>
                      <a:cubicBezTo>
                        <a:pt x="130676" y="2428443"/>
                        <a:pt x="74353" y="2394277"/>
                        <a:pt x="21070" y="2358677"/>
                      </a:cubicBezTo>
                      <a:lnTo>
                        <a:pt x="0" y="2343141"/>
                      </a:lnTo>
                      <a:lnTo>
                        <a:pt x="129444" y="2247692"/>
                      </a:lnTo>
                      <a:cubicBezTo>
                        <a:pt x="411359" y="2017603"/>
                        <a:pt x="575972" y="1740227"/>
                        <a:pt x="575972" y="1441651"/>
                      </a:cubicBezTo>
                      <a:cubicBezTo>
                        <a:pt x="575972" y="1143075"/>
                        <a:pt x="411359" y="865699"/>
                        <a:pt x="129444" y="635610"/>
                      </a:cubicBezTo>
                      <a:lnTo>
                        <a:pt x="1" y="540163"/>
                      </a:lnTo>
                      <a:lnTo>
                        <a:pt x="21069" y="524628"/>
                      </a:lnTo>
                      <a:cubicBezTo>
                        <a:pt x="500620" y="204224"/>
                        <a:pt x="1226357" y="0"/>
                        <a:pt x="2038600" y="0"/>
                      </a:cubicBezTo>
                      <a:close/>
                    </a:path>
                  </a:pathLst>
                </a:custGeom>
                <a:solidFill>
                  <a:srgbClr val="003595"/>
                </a:solidFill>
                <a:ln w="12700" cap="flat" cmpd="sng" algn="ctr">
                  <a:noFill/>
                  <a:prstDash val="solid"/>
                  <a:miter lim="800000"/>
                </a:ln>
                <a:effectLst/>
              </p:spPr>
              <p:txBody>
                <a:bodyPr wrap="square" rtlCol="0" anchor="ctr">
                  <a:no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2" name="Freeform: Shape 61">
                  <a:extLst>
                    <a:ext uri="{FF2B5EF4-FFF2-40B4-BE49-F238E27FC236}">
                      <a16:creationId xmlns:a16="http://schemas.microsoft.com/office/drawing/2014/main" id="{C74F4805-58B9-6166-937A-49C20321376F}"/>
                    </a:ext>
                  </a:extLst>
                </p:cNvPr>
                <p:cNvSpPr/>
                <p:nvPr/>
              </p:nvSpPr>
              <p:spPr>
                <a:xfrm>
                  <a:off x="8596152" y="6959862"/>
                  <a:ext cx="1056860" cy="1685860"/>
                </a:xfrm>
                <a:custGeom>
                  <a:avLst/>
                  <a:gdLst>
                    <a:gd name="connsiteX0" fmla="*/ 575972 w 1151944"/>
                    <a:gd name="connsiteY0" fmla="*/ 0 h 1802977"/>
                    <a:gd name="connsiteX1" fmla="*/ 705416 w 1151944"/>
                    <a:gd name="connsiteY1" fmla="*/ 95448 h 1802977"/>
                    <a:gd name="connsiteX2" fmla="*/ 1151944 w 1151944"/>
                    <a:gd name="connsiteY2" fmla="*/ 901489 h 1802977"/>
                    <a:gd name="connsiteX3" fmla="*/ 705416 w 1151944"/>
                    <a:gd name="connsiteY3" fmla="*/ 1707530 h 1802977"/>
                    <a:gd name="connsiteX4" fmla="*/ 575973 w 1151944"/>
                    <a:gd name="connsiteY4" fmla="*/ 1802977 h 1802977"/>
                    <a:gd name="connsiteX5" fmla="*/ 446528 w 1151944"/>
                    <a:gd name="connsiteY5" fmla="*/ 1707529 h 1802977"/>
                    <a:gd name="connsiteX6" fmla="*/ 0 w 1151944"/>
                    <a:gd name="connsiteY6" fmla="*/ 901488 h 1802977"/>
                    <a:gd name="connsiteX7" fmla="*/ 446528 w 1151944"/>
                    <a:gd name="connsiteY7" fmla="*/ 95447 h 1802977"/>
                    <a:gd name="connsiteX8" fmla="*/ 575972 w 1151944"/>
                    <a:gd name="connsiteY8" fmla="*/ 0 h 180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944" h="1802977">
                      <a:moveTo>
                        <a:pt x="575972" y="0"/>
                      </a:moveTo>
                      <a:lnTo>
                        <a:pt x="705416" y="95448"/>
                      </a:lnTo>
                      <a:cubicBezTo>
                        <a:pt x="987331" y="325537"/>
                        <a:pt x="1151944" y="602913"/>
                        <a:pt x="1151944" y="901489"/>
                      </a:cubicBezTo>
                      <a:cubicBezTo>
                        <a:pt x="1151944" y="1200065"/>
                        <a:pt x="987331" y="1477441"/>
                        <a:pt x="705416" y="1707530"/>
                      </a:cubicBezTo>
                      <a:lnTo>
                        <a:pt x="575973" y="1802977"/>
                      </a:lnTo>
                      <a:lnTo>
                        <a:pt x="446528" y="1707529"/>
                      </a:lnTo>
                      <a:cubicBezTo>
                        <a:pt x="164614" y="1477440"/>
                        <a:pt x="0" y="1200064"/>
                        <a:pt x="0" y="901488"/>
                      </a:cubicBezTo>
                      <a:cubicBezTo>
                        <a:pt x="0" y="602912"/>
                        <a:pt x="164614" y="325536"/>
                        <a:pt x="446528" y="95447"/>
                      </a:cubicBezTo>
                      <a:lnTo>
                        <a:pt x="575972" y="0"/>
                      </a:lnTo>
                      <a:close/>
                    </a:path>
                  </a:pathLst>
                </a:custGeom>
                <a:gradFill flip="none" rotWithShape="1">
                  <a:gsLst>
                    <a:gs pos="0">
                      <a:srgbClr val="EE7623"/>
                    </a:gs>
                    <a:gs pos="100000">
                      <a:srgbClr val="9F2A42"/>
                    </a:gs>
                  </a:gsLst>
                  <a:lin ang="2700000" scaled="1"/>
                  <a:tileRect/>
                </a:gradFill>
                <a:ln w="12700" cap="flat" cmpd="sng" algn="ctr">
                  <a:noFill/>
                  <a:prstDash val="solid"/>
                  <a:miter lim="800000"/>
                </a:ln>
                <a:effectLst/>
              </p:spPr>
              <p:txBody>
                <a:bodyPr wrap="square" rtlCol="0" anchor="ctr">
                  <a:no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3" name="Freeform: Shape 62">
                  <a:extLst>
                    <a:ext uri="{FF2B5EF4-FFF2-40B4-BE49-F238E27FC236}">
                      <a16:creationId xmlns:a16="http://schemas.microsoft.com/office/drawing/2014/main" id="{DC75946C-4DBE-06DB-7B13-433E9F8A4E5C}"/>
                    </a:ext>
                  </a:extLst>
                </p:cNvPr>
                <p:cNvSpPr/>
                <p:nvPr/>
              </p:nvSpPr>
              <p:spPr>
                <a:xfrm>
                  <a:off x="5144161" y="6789107"/>
                  <a:ext cx="3997101" cy="2346201"/>
                </a:xfrm>
                <a:custGeom>
                  <a:avLst/>
                  <a:gdLst>
                    <a:gd name="connsiteX0" fmla="*/ 893374 w 4653173"/>
                    <a:gd name="connsiteY0" fmla="*/ 0 h 2524991"/>
                    <a:gd name="connsiteX1" fmla="*/ 951462 w 4653173"/>
                    <a:gd name="connsiteY1" fmla="*/ 29110 h 2524991"/>
                    <a:gd name="connsiteX2" fmla="*/ 2614572 w 4653173"/>
                    <a:gd name="connsiteY2" fmla="*/ 358313 h 2524991"/>
                    <a:gd name="connsiteX3" fmla="*/ 4277682 w 4653173"/>
                    <a:gd name="connsiteY3" fmla="*/ 29110 h 2524991"/>
                    <a:gd name="connsiteX4" fmla="*/ 4335770 w 4653173"/>
                    <a:gd name="connsiteY4" fmla="*/ 0 h 2524991"/>
                    <a:gd name="connsiteX5" fmla="*/ 4463354 w 4653173"/>
                    <a:gd name="connsiteY5" fmla="*/ 63937 h 2524991"/>
                    <a:gd name="connsiteX6" fmla="*/ 4632103 w 4653173"/>
                    <a:gd name="connsiteY6" fmla="*/ 166314 h 2524991"/>
                    <a:gd name="connsiteX7" fmla="*/ 4653172 w 4653173"/>
                    <a:gd name="connsiteY7" fmla="*/ 181850 h 2524991"/>
                    <a:gd name="connsiteX8" fmla="*/ 4523728 w 4653173"/>
                    <a:gd name="connsiteY8" fmla="*/ 277297 h 2524991"/>
                    <a:gd name="connsiteX9" fmla="*/ 4077200 w 4653173"/>
                    <a:gd name="connsiteY9" fmla="*/ 1083338 h 2524991"/>
                    <a:gd name="connsiteX10" fmla="*/ 4523728 w 4653173"/>
                    <a:gd name="connsiteY10" fmla="*/ 1889379 h 2524991"/>
                    <a:gd name="connsiteX11" fmla="*/ 4653173 w 4653173"/>
                    <a:gd name="connsiteY11" fmla="*/ 1984827 h 2524991"/>
                    <a:gd name="connsiteX12" fmla="*/ 4632103 w 4653173"/>
                    <a:gd name="connsiteY12" fmla="*/ 2000363 h 2524991"/>
                    <a:gd name="connsiteX13" fmla="*/ 2614572 w 4653173"/>
                    <a:gd name="connsiteY13" fmla="*/ 2524991 h 2524991"/>
                    <a:gd name="connsiteX14" fmla="*/ 0 w 4653173"/>
                    <a:gd name="connsiteY14" fmla="*/ 1083339 h 2524991"/>
                    <a:gd name="connsiteX15" fmla="*/ 765791 w 4653173"/>
                    <a:gd name="connsiteY15" fmla="*/ 63937 h 2524991"/>
                    <a:gd name="connsiteX16" fmla="*/ 893374 w 4653173"/>
                    <a:gd name="connsiteY16" fmla="*/ 0 h 252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3173" h="2524991">
                      <a:moveTo>
                        <a:pt x="893374" y="0"/>
                      </a:moveTo>
                      <a:lnTo>
                        <a:pt x="951462" y="29110"/>
                      </a:lnTo>
                      <a:cubicBezTo>
                        <a:pt x="1403414" y="234770"/>
                        <a:pt x="1982827" y="358313"/>
                        <a:pt x="2614572" y="358313"/>
                      </a:cubicBezTo>
                      <a:cubicBezTo>
                        <a:pt x="3246317" y="358313"/>
                        <a:pt x="3825731" y="234770"/>
                        <a:pt x="4277682" y="29110"/>
                      </a:cubicBezTo>
                      <a:lnTo>
                        <a:pt x="4335770" y="0"/>
                      </a:lnTo>
                      <a:lnTo>
                        <a:pt x="4463354" y="63937"/>
                      </a:lnTo>
                      <a:cubicBezTo>
                        <a:pt x="4522497" y="96548"/>
                        <a:pt x="4578820" y="130714"/>
                        <a:pt x="4632103" y="166314"/>
                      </a:cubicBezTo>
                      <a:lnTo>
                        <a:pt x="4653172" y="181850"/>
                      </a:lnTo>
                      <a:lnTo>
                        <a:pt x="4523728" y="277297"/>
                      </a:lnTo>
                      <a:cubicBezTo>
                        <a:pt x="4241814" y="507386"/>
                        <a:pt x="4077200" y="784762"/>
                        <a:pt x="4077200" y="1083338"/>
                      </a:cubicBezTo>
                      <a:cubicBezTo>
                        <a:pt x="4077200" y="1381914"/>
                        <a:pt x="4241814" y="1659290"/>
                        <a:pt x="4523728" y="1889379"/>
                      </a:cubicBezTo>
                      <a:lnTo>
                        <a:pt x="4653173" y="1984827"/>
                      </a:lnTo>
                      <a:lnTo>
                        <a:pt x="4632103" y="2000363"/>
                      </a:lnTo>
                      <a:cubicBezTo>
                        <a:pt x="4152552" y="2320767"/>
                        <a:pt x="3426815" y="2524991"/>
                        <a:pt x="2614572" y="2524991"/>
                      </a:cubicBezTo>
                      <a:cubicBezTo>
                        <a:pt x="1170584" y="2524991"/>
                        <a:pt x="0" y="1879541"/>
                        <a:pt x="0" y="1083339"/>
                      </a:cubicBezTo>
                      <a:cubicBezTo>
                        <a:pt x="0" y="685238"/>
                        <a:pt x="292646" y="324825"/>
                        <a:pt x="765791" y="63937"/>
                      </a:cubicBezTo>
                      <a:lnTo>
                        <a:pt x="893374" y="0"/>
                      </a:lnTo>
                      <a:close/>
                    </a:path>
                  </a:pathLst>
                </a:custGeom>
                <a:solidFill>
                  <a:srgbClr val="EE7623"/>
                </a:solidFill>
                <a:ln w="12700" cap="flat" cmpd="sng" algn="ctr">
                  <a:noFill/>
                  <a:prstDash val="solid"/>
                  <a:miter lim="800000"/>
                </a:ln>
                <a:effectLst/>
              </p:spPr>
              <p:txBody>
                <a:bodyPr wrap="square" rtlCol="0" anchor="ctr">
                  <a:no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4" name="Freeform: Shape 63">
                  <a:extLst>
                    <a:ext uri="{FF2B5EF4-FFF2-40B4-BE49-F238E27FC236}">
                      <a16:creationId xmlns:a16="http://schemas.microsoft.com/office/drawing/2014/main" id="{E7CE42CF-FD07-B5B4-D986-0F7A78FB95C2}"/>
                    </a:ext>
                  </a:extLst>
                </p:cNvPr>
                <p:cNvSpPr/>
                <p:nvPr/>
              </p:nvSpPr>
              <p:spPr>
                <a:xfrm>
                  <a:off x="9107764" y="6789106"/>
                  <a:ext cx="3825884" cy="2339684"/>
                </a:xfrm>
                <a:custGeom>
                  <a:avLst/>
                  <a:gdLst>
                    <a:gd name="connsiteX0" fmla="*/ 317402 w 4653172"/>
                    <a:gd name="connsiteY0" fmla="*/ 0 h 2524990"/>
                    <a:gd name="connsiteX1" fmla="*/ 375490 w 4653172"/>
                    <a:gd name="connsiteY1" fmla="*/ 29110 h 2524990"/>
                    <a:gd name="connsiteX2" fmla="*/ 2038600 w 4653172"/>
                    <a:gd name="connsiteY2" fmla="*/ 358313 h 2524990"/>
                    <a:gd name="connsiteX3" fmla="*/ 3701710 w 4653172"/>
                    <a:gd name="connsiteY3" fmla="*/ 29110 h 2524990"/>
                    <a:gd name="connsiteX4" fmla="*/ 3759799 w 4653172"/>
                    <a:gd name="connsiteY4" fmla="*/ 0 h 2524990"/>
                    <a:gd name="connsiteX5" fmla="*/ 3887382 w 4653172"/>
                    <a:gd name="connsiteY5" fmla="*/ 63936 h 2524990"/>
                    <a:gd name="connsiteX6" fmla="*/ 4653172 w 4653172"/>
                    <a:gd name="connsiteY6" fmla="*/ 1083338 h 2524990"/>
                    <a:gd name="connsiteX7" fmla="*/ 2038600 w 4653172"/>
                    <a:gd name="connsiteY7" fmla="*/ 2524990 h 2524990"/>
                    <a:gd name="connsiteX8" fmla="*/ 21069 w 4653172"/>
                    <a:gd name="connsiteY8" fmla="*/ 2000362 h 2524990"/>
                    <a:gd name="connsiteX9" fmla="*/ 1 w 4653172"/>
                    <a:gd name="connsiteY9" fmla="*/ 1984827 h 2524990"/>
                    <a:gd name="connsiteX10" fmla="*/ 129444 w 4653172"/>
                    <a:gd name="connsiteY10" fmla="*/ 1889380 h 2524990"/>
                    <a:gd name="connsiteX11" fmla="*/ 575972 w 4653172"/>
                    <a:gd name="connsiteY11" fmla="*/ 1083339 h 2524990"/>
                    <a:gd name="connsiteX12" fmla="*/ 129444 w 4653172"/>
                    <a:gd name="connsiteY12" fmla="*/ 277298 h 2524990"/>
                    <a:gd name="connsiteX13" fmla="*/ 0 w 4653172"/>
                    <a:gd name="connsiteY13" fmla="*/ 181850 h 2524990"/>
                    <a:gd name="connsiteX14" fmla="*/ 21070 w 4653172"/>
                    <a:gd name="connsiteY14" fmla="*/ 166313 h 2524990"/>
                    <a:gd name="connsiteX15" fmla="*/ 189819 w 4653172"/>
                    <a:gd name="connsiteY15" fmla="*/ 63936 h 2524990"/>
                    <a:gd name="connsiteX16" fmla="*/ 317402 w 4653172"/>
                    <a:gd name="connsiteY16" fmla="*/ 0 h 252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3172" h="2524990">
                      <a:moveTo>
                        <a:pt x="317402" y="0"/>
                      </a:moveTo>
                      <a:lnTo>
                        <a:pt x="375490" y="29110"/>
                      </a:lnTo>
                      <a:cubicBezTo>
                        <a:pt x="827442" y="234770"/>
                        <a:pt x="1406855" y="358313"/>
                        <a:pt x="2038600" y="358313"/>
                      </a:cubicBezTo>
                      <a:cubicBezTo>
                        <a:pt x="2670345" y="358313"/>
                        <a:pt x="3249758" y="234770"/>
                        <a:pt x="3701710" y="29110"/>
                      </a:cubicBezTo>
                      <a:lnTo>
                        <a:pt x="3759799" y="0"/>
                      </a:lnTo>
                      <a:lnTo>
                        <a:pt x="3887382" y="63936"/>
                      </a:lnTo>
                      <a:cubicBezTo>
                        <a:pt x="4360526" y="324824"/>
                        <a:pt x="4653172" y="685237"/>
                        <a:pt x="4653172" y="1083338"/>
                      </a:cubicBezTo>
                      <a:cubicBezTo>
                        <a:pt x="4653172" y="1879540"/>
                        <a:pt x="3482588" y="2524990"/>
                        <a:pt x="2038600" y="2524990"/>
                      </a:cubicBezTo>
                      <a:cubicBezTo>
                        <a:pt x="1226357" y="2524990"/>
                        <a:pt x="500620" y="2320766"/>
                        <a:pt x="21069" y="2000362"/>
                      </a:cubicBezTo>
                      <a:lnTo>
                        <a:pt x="1" y="1984827"/>
                      </a:lnTo>
                      <a:lnTo>
                        <a:pt x="129444" y="1889380"/>
                      </a:lnTo>
                      <a:cubicBezTo>
                        <a:pt x="411359" y="1659291"/>
                        <a:pt x="575972" y="1381915"/>
                        <a:pt x="575972" y="1083339"/>
                      </a:cubicBezTo>
                      <a:cubicBezTo>
                        <a:pt x="575972" y="784763"/>
                        <a:pt x="411359" y="507387"/>
                        <a:pt x="129444" y="277298"/>
                      </a:cubicBezTo>
                      <a:lnTo>
                        <a:pt x="0" y="181850"/>
                      </a:lnTo>
                      <a:lnTo>
                        <a:pt x="21070" y="166313"/>
                      </a:lnTo>
                      <a:cubicBezTo>
                        <a:pt x="74353" y="130713"/>
                        <a:pt x="130676" y="96547"/>
                        <a:pt x="189819" y="63936"/>
                      </a:cubicBezTo>
                      <a:lnTo>
                        <a:pt x="317402" y="0"/>
                      </a:lnTo>
                      <a:close/>
                    </a:path>
                  </a:pathLst>
                </a:custGeom>
                <a:solidFill>
                  <a:srgbClr val="9F2A42"/>
                </a:solidFill>
                <a:ln w="12700" cap="flat" cmpd="sng" algn="ctr">
                  <a:noFill/>
                  <a:prstDash val="solid"/>
                  <a:miter lim="800000"/>
                </a:ln>
                <a:effectLst/>
              </p:spPr>
              <p:txBody>
                <a:bodyPr wrap="square" rtlCol="0" anchor="ctr">
                  <a:no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5" name="Freeform: Shape 64">
                  <a:extLst>
                    <a:ext uri="{FF2B5EF4-FFF2-40B4-BE49-F238E27FC236}">
                      <a16:creationId xmlns:a16="http://schemas.microsoft.com/office/drawing/2014/main" id="{544C8069-3AB2-46A8-E466-76E56A973AF1}"/>
                    </a:ext>
                  </a:extLst>
                </p:cNvPr>
                <p:cNvSpPr/>
                <p:nvPr/>
              </p:nvSpPr>
              <p:spPr>
                <a:xfrm>
                  <a:off x="9335683" y="6396270"/>
                  <a:ext cx="2946000" cy="793126"/>
                </a:xfrm>
                <a:custGeom>
                  <a:avLst/>
                  <a:gdLst>
                    <a:gd name="connsiteX0" fmla="*/ 1721198 w 3442397"/>
                    <a:gd name="connsiteY0" fmla="*/ 0 h 716627"/>
                    <a:gd name="connsiteX1" fmla="*/ 3384308 w 3442397"/>
                    <a:gd name="connsiteY1" fmla="*/ 329203 h 716627"/>
                    <a:gd name="connsiteX2" fmla="*/ 3442397 w 3442397"/>
                    <a:gd name="connsiteY2" fmla="*/ 358314 h 716627"/>
                    <a:gd name="connsiteX3" fmla="*/ 3384308 w 3442397"/>
                    <a:gd name="connsiteY3" fmla="*/ 387424 h 716627"/>
                    <a:gd name="connsiteX4" fmla="*/ 1721198 w 3442397"/>
                    <a:gd name="connsiteY4" fmla="*/ 716627 h 716627"/>
                    <a:gd name="connsiteX5" fmla="*/ 58088 w 3442397"/>
                    <a:gd name="connsiteY5" fmla="*/ 387424 h 716627"/>
                    <a:gd name="connsiteX6" fmla="*/ 0 w 3442397"/>
                    <a:gd name="connsiteY6" fmla="*/ 358314 h 716627"/>
                    <a:gd name="connsiteX7" fmla="*/ 58088 w 3442397"/>
                    <a:gd name="connsiteY7" fmla="*/ 329203 h 716627"/>
                    <a:gd name="connsiteX8" fmla="*/ 1721198 w 3442397"/>
                    <a:gd name="connsiteY8" fmla="*/ 0 h 7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397" h="716627">
                      <a:moveTo>
                        <a:pt x="1721198" y="0"/>
                      </a:moveTo>
                      <a:cubicBezTo>
                        <a:pt x="2352943" y="0"/>
                        <a:pt x="2932356" y="123543"/>
                        <a:pt x="3384308" y="329203"/>
                      </a:cubicBezTo>
                      <a:lnTo>
                        <a:pt x="3442397" y="358314"/>
                      </a:lnTo>
                      <a:lnTo>
                        <a:pt x="3384308" y="387424"/>
                      </a:lnTo>
                      <a:cubicBezTo>
                        <a:pt x="2932356" y="593084"/>
                        <a:pt x="2352943" y="716627"/>
                        <a:pt x="1721198" y="716627"/>
                      </a:cubicBezTo>
                      <a:cubicBezTo>
                        <a:pt x="1089453" y="716627"/>
                        <a:pt x="510040" y="593084"/>
                        <a:pt x="58088" y="387424"/>
                      </a:cubicBezTo>
                      <a:lnTo>
                        <a:pt x="0" y="358314"/>
                      </a:lnTo>
                      <a:lnTo>
                        <a:pt x="58088" y="329203"/>
                      </a:lnTo>
                      <a:cubicBezTo>
                        <a:pt x="510040" y="123543"/>
                        <a:pt x="1089453" y="0"/>
                        <a:pt x="1721198" y="0"/>
                      </a:cubicBezTo>
                      <a:close/>
                    </a:path>
                  </a:pathLst>
                </a:custGeom>
                <a:gradFill>
                  <a:gsLst>
                    <a:gs pos="0">
                      <a:srgbClr val="003595"/>
                    </a:gs>
                    <a:gs pos="100000">
                      <a:srgbClr val="9F2A42"/>
                    </a:gs>
                  </a:gsLst>
                  <a:lin ang="5400000" scaled="1"/>
                </a:gradFill>
                <a:ln w="12700" cap="flat" cmpd="sng" algn="ctr">
                  <a:noFill/>
                  <a:prstDash val="solid"/>
                  <a:miter lim="800000"/>
                </a:ln>
                <a:effectLst/>
              </p:spPr>
              <p:txBody>
                <a:bodyPr wrap="square" rtlCol="0" anchor="ctr">
                  <a:no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grpSp>
            <p:nvGrpSpPr>
              <p:cNvPr id="55" name="Group 54">
                <a:extLst>
                  <a:ext uri="{FF2B5EF4-FFF2-40B4-BE49-F238E27FC236}">
                    <a16:creationId xmlns:a16="http://schemas.microsoft.com/office/drawing/2014/main" id="{82AAEDB0-ADB2-62BA-F800-82EED7E1727F}"/>
                  </a:ext>
                </a:extLst>
              </p:cNvPr>
              <p:cNvGrpSpPr/>
              <p:nvPr/>
            </p:nvGrpSpPr>
            <p:grpSpPr>
              <a:xfrm>
                <a:off x="15538907" y="2733535"/>
                <a:ext cx="360045" cy="358595"/>
                <a:chOff x="12273329" y="3467493"/>
                <a:chExt cx="774211" cy="726139"/>
              </a:xfrm>
            </p:grpSpPr>
            <p:sp>
              <p:nvSpPr>
                <p:cNvPr id="56" name="Oval 55">
                  <a:extLst>
                    <a:ext uri="{FF2B5EF4-FFF2-40B4-BE49-F238E27FC236}">
                      <a16:creationId xmlns:a16="http://schemas.microsoft.com/office/drawing/2014/main" id="{6C74F201-30E8-29A9-9018-5FE34EC3CB8D}"/>
                    </a:ext>
                  </a:extLst>
                </p:cNvPr>
                <p:cNvSpPr/>
                <p:nvPr/>
              </p:nvSpPr>
              <p:spPr>
                <a:xfrm>
                  <a:off x="12273329" y="3467493"/>
                  <a:ext cx="774211" cy="726139"/>
                </a:xfrm>
                <a:prstGeom prst="ellipse">
                  <a:avLst/>
                </a:prstGeom>
                <a:solidFill>
                  <a:sysClr val="window" lastClr="FFFFFF"/>
                </a:solidFill>
                <a:ln w="127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342908" rtl="0" eaLnBrk="1" fontAlgn="auto" latinLnBrk="0" hangingPunct="1">
                    <a:lnSpc>
                      <a:spcPct val="100000"/>
                    </a:lnSpc>
                    <a:spcBef>
                      <a:spcPts val="0"/>
                    </a:spcBef>
                    <a:spcAft>
                      <a:spcPts val="0"/>
                    </a:spcAft>
                    <a:buClrTx/>
                    <a:buSzTx/>
                    <a:buFontTx/>
                    <a:buNone/>
                    <a:tabLst/>
                    <a:defRPr/>
                  </a:pPr>
                  <a:endParaRPr kumimoji="0" lang="en-US" sz="675"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57" name="Picture 56" descr="Blue text on a black background&#10;&#10;Description automatically generated">
                  <a:extLst>
                    <a:ext uri="{FF2B5EF4-FFF2-40B4-BE49-F238E27FC236}">
                      <a16:creationId xmlns:a16="http://schemas.microsoft.com/office/drawing/2014/main" id="{88FE1EAA-2BE4-CCBB-95D8-D53ED81D12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2022"/>
                <a:stretch/>
              </p:blipFill>
              <p:spPr>
                <a:xfrm>
                  <a:off x="12359532" y="3563102"/>
                  <a:ext cx="679187" cy="576365"/>
                </a:xfrm>
                <a:prstGeom prst="rect">
                  <a:avLst/>
                </a:prstGeom>
              </p:spPr>
            </p:pic>
          </p:grpSp>
        </p:grpSp>
        <p:sp>
          <p:nvSpPr>
            <p:cNvPr id="46" name="Rectangle 45">
              <a:extLst>
                <a:ext uri="{FF2B5EF4-FFF2-40B4-BE49-F238E27FC236}">
                  <a16:creationId xmlns:a16="http://schemas.microsoft.com/office/drawing/2014/main" id="{595ED7C3-3C44-EE4F-C9C6-902EF0749E9A}"/>
                </a:ext>
              </a:extLst>
            </p:cNvPr>
            <p:cNvSpPr/>
            <p:nvPr/>
          </p:nvSpPr>
          <p:spPr>
            <a:xfrm rot="15174963">
              <a:off x="4151268" y="2530080"/>
              <a:ext cx="1752780" cy="1594546"/>
            </a:xfrm>
            <a:prstGeom prst="rect">
              <a:avLst/>
            </a:prstGeom>
            <a:noFill/>
          </p:spPr>
          <p:txBody>
            <a:bodyPr spcFirstLastPara="1" wrap="none" lIns="34290" tIns="17145" rIns="34290" bIns="17145" numCol="1">
              <a:prstTxWarp prst="textCircle">
                <a:avLst/>
              </a:prstTxWarp>
              <a:sp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w="0"/>
                  <a:solidFill>
                    <a:prstClr val="white"/>
                  </a:solidFill>
                  <a:effectLst/>
                  <a:uLnTx/>
                  <a:uFillTx/>
                  <a:latin typeface="Segoe UI" panose="020B0502040204020203" pitchFamily="34" charset="0"/>
                  <a:ea typeface="+mn-ea"/>
                  <a:cs typeface="Segoe UI" panose="020B0502040204020203" pitchFamily="34" charset="0"/>
                </a:rPr>
                <a:t>Workforce Education </a:t>
              </a:r>
            </a:p>
            <a:p>
              <a:pPr marL="0" marR="0" lvl="0" indent="0" algn="ctr" defTabSz="342908"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w="0"/>
                  <a:solidFill>
                    <a:prstClr val="white"/>
                  </a:solidFill>
                  <a:effectLst/>
                  <a:uLnTx/>
                  <a:uFillTx/>
                  <a:latin typeface="Segoe UI" panose="020B0502040204020203" pitchFamily="34" charset="0"/>
                  <a:ea typeface="+mn-ea"/>
                  <a:cs typeface="Segoe UI" panose="020B0502040204020203" pitchFamily="34" charset="0"/>
                </a:rPr>
                <a:t>&amp; Training</a:t>
              </a:r>
              <a:endParaRPr kumimoji="0" lang="en-US" sz="1600" b="1" i="1" u="none" strike="noStrike" kern="0" cap="none" spc="0" normalizeH="0" baseline="0" noProof="0">
                <a:ln w="0"/>
                <a:solidFill>
                  <a:prstClr val="white"/>
                </a:solidFill>
                <a:effectLst/>
                <a:uLnTx/>
                <a:uFillTx/>
                <a:latin typeface="Segoe UI" panose="020B0502040204020203" pitchFamily="34" charset="0"/>
                <a:ea typeface="+mn-ea"/>
                <a:cs typeface="Segoe UI" panose="020B0502040204020203" pitchFamily="34" charset="0"/>
              </a:endParaRPr>
            </a:p>
          </p:txBody>
        </p:sp>
        <p:sp>
          <p:nvSpPr>
            <p:cNvPr id="47" name="Rectangle 46">
              <a:extLst>
                <a:ext uri="{FF2B5EF4-FFF2-40B4-BE49-F238E27FC236}">
                  <a16:creationId xmlns:a16="http://schemas.microsoft.com/office/drawing/2014/main" id="{B03670B4-9C87-8066-FE94-5C0C18FE0F62}"/>
                </a:ext>
              </a:extLst>
            </p:cNvPr>
            <p:cNvSpPr/>
            <p:nvPr/>
          </p:nvSpPr>
          <p:spPr>
            <a:xfrm rot="17290242">
              <a:off x="6119174" y="2083830"/>
              <a:ext cx="1417983" cy="1701854"/>
            </a:xfrm>
            <a:prstGeom prst="rect">
              <a:avLst/>
            </a:prstGeom>
            <a:noFill/>
          </p:spPr>
          <p:txBody>
            <a:bodyPr spcFirstLastPara="1" wrap="none" lIns="34290" tIns="17145" rIns="34290" bIns="17145" numCol="1">
              <a:prstTxWarp prst="textCircle">
                <a:avLst/>
              </a:prstTxWarp>
              <a:sp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w="0"/>
                  <a:solidFill>
                    <a:prstClr val="white"/>
                  </a:solidFill>
                  <a:effectLst/>
                  <a:uLnTx/>
                  <a:uFillTx/>
                  <a:latin typeface="Segoe UI" panose="020B0502040204020203" pitchFamily="34" charset="0"/>
                  <a:ea typeface="+mn-ea"/>
                  <a:cs typeface="Segoe UI" panose="020B0502040204020203" pitchFamily="34" charset="0"/>
                </a:rPr>
                <a:t>Business Services</a:t>
              </a:r>
              <a:endParaRPr kumimoji="0" lang="en-US" sz="1600" b="1" i="1" u="none" strike="noStrike" kern="0" cap="none" spc="0" normalizeH="0" baseline="0" noProof="0">
                <a:ln w="0"/>
                <a:solidFill>
                  <a:prstClr val="white"/>
                </a:solidFill>
                <a:effectLst/>
                <a:uLnTx/>
                <a:uFillTx/>
                <a:latin typeface="Segoe UI" panose="020B0502040204020203" pitchFamily="34" charset="0"/>
                <a:ea typeface="+mn-ea"/>
                <a:cs typeface="Segoe UI" panose="020B0502040204020203" pitchFamily="34" charset="0"/>
              </a:endParaRPr>
            </a:p>
          </p:txBody>
        </p:sp>
        <p:sp>
          <p:nvSpPr>
            <p:cNvPr id="48" name="Rectangle 47">
              <a:extLst>
                <a:ext uri="{FF2B5EF4-FFF2-40B4-BE49-F238E27FC236}">
                  <a16:creationId xmlns:a16="http://schemas.microsoft.com/office/drawing/2014/main" id="{ABDC1DC9-974A-11D6-D309-7326A2B488DA}"/>
                </a:ext>
              </a:extLst>
            </p:cNvPr>
            <p:cNvSpPr/>
            <p:nvPr/>
          </p:nvSpPr>
          <p:spPr>
            <a:xfrm rot="763621">
              <a:off x="3923018" y="3811507"/>
              <a:ext cx="2002312" cy="1950656"/>
            </a:xfrm>
            <a:prstGeom prst="rect">
              <a:avLst/>
            </a:prstGeom>
            <a:noFill/>
          </p:spPr>
          <p:txBody>
            <a:bodyPr spcFirstLastPara="1" wrap="none" lIns="34290" tIns="17145" rIns="34290" bIns="17145" numCol="1">
              <a:prstTxWarp prst="textArchDown">
                <a:avLst>
                  <a:gd name="adj" fmla="val 1981593"/>
                </a:avLst>
              </a:prstTxWarp>
              <a:sp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w="0"/>
                  <a:solidFill>
                    <a:prstClr val="white"/>
                  </a:solidFill>
                  <a:effectLst/>
                  <a:uLnTx/>
                  <a:uFillTx/>
                  <a:latin typeface="Segoe UI" panose="020B0502040204020203" pitchFamily="34" charset="0"/>
                  <a:ea typeface="+mn-ea"/>
                  <a:cs typeface="Segoe UI" panose="020B0502040204020203" pitchFamily="34" charset="0"/>
                </a:rPr>
                <a:t>Supportive Services</a:t>
              </a:r>
              <a:endParaRPr kumimoji="0" lang="en-US" sz="1600" b="1" i="1" u="none" strike="noStrike" kern="0" cap="none" spc="0" normalizeH="0" baseline="0" noProof="0">
                <a:ln w="0"/>
                <a:solidFill>
                  <a:prstClr val="white"/>
                </a:solidFill>
                <a:effectLst/>
                <a:uLnTx/>
                <a:uFillTx/>
                <a:latin typeface="Segoe UI" panose="020B0502040204020203" pitchFamily="34" charset="0"/>
                <a:ea typeface="+mn-ea"/>
                <a:cs typeface="Segoe UI" panose="020B0502040204020203" pitchFamily="34" charset="0"/>
              </a:endParaRPr>
            </a:p>
          </p:txBody>
        </p:sp>
        <p:sp>
          <p:nvSpPr>
            <p:cNvPr id="49" name="Rectangle 48">
              <a:extLst>
                <a:ext uri="{FF2B5EF4-FFF2-40B4-BE49-F238E27FC236}">
                  <a16:creationId xmlns:a16="http://schemas.microsoft.com/office/drawing/2014/main" id="{51005E0D-055D-4886-3B6F-6CE275FBF70E}"/>
                </a:ext>
              </a:extLst>
            </p:cNvPr>
            <p:cNvSpPr/>
            <p:nvPr/>
          </p:nvSpPr>
          <p:spPr>
            <a:xfrm rot="20104322">
              <a:off x="5755167" y="3879599"/>
              <a:ext cx="1949093" cy="1887571"/>
            </a:xfrm>
            <a:prstGeom prst="rect">
              <a:avLst/>
            </a:prstGeom>
            <a:noFill/>
          </p:spPr>
          <p:txBody>
            <a:bodyPr spcFirstLastPara="1" wrap="none" lIns="34290" tIns="17145" rIns="34290" bIns="17145" numCol="1">
              <a:prstTxWarp prst="textArchDown">
                <a:avLst>
                  <a:gd name="adj" fmla="val 1981593"/>
                </a:avLst>
              </a:prstTxWarp>
              <a:sp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w="0"/>
                  <a:solidFill>
                    <a:prstClr val="white"/>
                  </a:solidFill>
                  <a:effectLst/>
                  <a:uLnTx/>
                  <a:uFillTx/>
                  <a:latin typeface="Segoe UI" panose="020B0502040204020203" pitchFamily="34" charset="0"/>
                  <a:ea typeface="+mn-ea"/>
                  <a:cs typeface="Segoe UI" panose="020B0502040204020203" pitchFamily="34" charset="0"/>
                </a:rPr>
                <a:t>Capacity Building</a:t>
              </a:r>
              <a:endParaRPr kumimoji="0" lang="en-US" sz="1600" b="1" i="1" u="none" strike="noStrike" kern="0" cap="none" spc="0" normalizeH="0" baseline="0" noProof="0">
                <a:ln w="0"/>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50" name="Graphic 49" descr="Briefcase with solid fill">
              <a:extLst>
                <a:ext uri="{FF2B5EF4-FFF2-40B4-BE49-F238E27FC236}">
                  <a16:creationId xmlns:a16="http://schemas.microsoft.com/office/drawing/2014/main" id="{9EF11ED5-FC20-89A4-F5FC-00F2BA7F0E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10806" y="2618055"/>
              <a:ext cx="936020" cy="948838"/>
            </a:xfrm>
            <a:prstGeom prst="rect">
              <a:avLst/>
            </a:prstGeom>
          </p:spPr>
        </p:pic>
        <p:pic>
          <p:nvPicPr>
            <p:cNvPr id="51" name="Graphic 50" descr="Teacher with solid fill">
              <a:extLst>
                <a:ext uri="{FF2B5EF4-FFF2-40B4-BE49-F238E27FC236}">
                  <a16:creationId xmlns:a16="http://schemas.microsoft.com/office/drawing/2014/main" id="{30D80A7D-83C8-654D-FA16-120171F973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95831" y="2690514"/>
              <a:ext cx="968680" cy="981946"/>
            </a:xfrm>
            <a:prstGeom prst="rect">
              <a:avLst/>
            </a:prstGeom>
          </p:spPr>
        </p:pic>
        <p:pic>
          <p:nvPicPr>
            <p:cNvPr id="52" name="Graphic 51" descr="Handshake with solid fill">
              <a:extLst>
                <a:ext uri="{FF2B5EF4-FFF2-40B4-BE49-F238E27FC236}">
                  <a16:creationId xmlns:a16="http://schemas.microsoft.com/office/drawing/2014/main" id="{F4787A9D-77FD-FFB0-AA0D-B85E1782D7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78111" y="4443866"/>
              <a:ext cx="964544" cy="977752"/>
            </a:xfrm>
            <a:prstGeom prst="rect">
              <a:avLst/>
            </a:prstGeom>
          </p:spPr>
        </p:pic>
        <p:pic>
          <p:nvPicPr>
            <p:cNvPr id="53" name="Graphic 52" descr="Building Brick Wall with solid fill">
              <a:extLst>
                <a:ext uri="{FF2B5EF4-FFF2-40B4-BE49-F238E27FC236}">
                  <a16:creationId xmlns:a16="http://schemas.microsoft.com/office/drawing/2014/main" id="{AA061293-306F-C26A-9DBD-8F86AB221F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53821" y="4362229"/>
              <a:ext cx="980052" cy="993473"/>
            </a:xfrm>
            <a:prstGeom prst="rect">
              <a:avLst/>
            </a:prstGeom>
          </p:spPr>
        </p:pic>
      </p:grpSp>
      <p:grpSp>
        <p:nvGrpSpPr>
          <p:cNvPr id="66" name="Group 65">
            <a:extLst>
              <a:ext uri="{FF2B5EF4-FFF2-40B4-BE49-F238E27FC236}">
                <a16:creationId xmlns:a16="http://schemas.microsoft.com/office/drawing/2014/main" id="{94FC0A34-BD93-C324-8AB4-9619A4AA9B0F}"/>
              </a:ext>
            </a:extLst>
          </p:cNvPr>
          <p:cNvGrpSpPr/>
          <p:nvPr/>
        </p:nvGrpSpPr>
        <p:grpSpPr>
          <a:xfrm>
            <a:off x="8870684" y="2688124"/>
            <a:ext cx="3065026" cy="2214966"/>
            <a:chOff x="8870684" y="2688124"/>
            <a:chExt cx="3065026" cy="2214966"/>
          </a:xfrm>
        </p:grpSpPr>
        <p:grpSp>
          <p:nvGrpSpPr>
            <p:cNvPr id="67" name="Group 66">
              <a:extLst>
                <a:ext uri="{FF2B5EF4-FFF2-40B4-BE49-F238E27FC236}">
                  <a16:creationId xmlns:a16="http://schemas.microsoft.com/office/drawing/2014/main" id="{438B4C7F-2F4B-F11C-ECC7-24EA81DBFFA9}"/>
                </a:ext>
              </a:extLst>
            </p:cNvPr>
            <p:cNvGrpSpPr/>
            <p:nvPr/>
          </p:nvGrpSpPr>
          <p:grpSpPr>
            <a:xfrm>
              <a:off x="9743349" y="2688124"/>
              <a:ext cx="2192361" cy="2214966"/>
              <a:chOff x="8634675" y="1347450"/>
              <a:chExt cx="2550969" cy="2577271"/>
            </a:xfrm>
          </p:grpSpPr>
          <p:sp>
            <p:nvSpPr>
              <p:cNvPr id="72" name="Flowchart: Connector 71">
                <a:extLst>
                  <a:ext uri="{FF2B5EF4-FFF2-40B4-BE49-F238E27FC236}">
                    <a16:creationId xmlns:a16="http://schemas.microsoft.com/office/drawing/2014/main" id="{05D7C54E-AA39-4AE3-4E74-586ED8CE4EAD}"/>
                  </a:ext>
                </a:extLst>
              </p:cNvPr>
              <p:cNvSpPr/>
              <p:nvPr/>
            </p:nvSpPr>
            <p:spPr>
              <a:xfrm>
                <a:off x="8634675" y="1347450"/>
                <a:ext cx="2550969" cy="2523890"/>
              </a:xfrm>
              <a:prstGeom prst="flowChartConnector">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a:ea typeface="+mn-ea"/>
                  <a:cs typeface="+mn-cs"/>
                </a:endParaRPr>
              </a:p>
            </p:txBody>
          </p:sp>
          <p:sp>
            <p:nvSpPr>
              <p:cNvPr id="73" name="Rectangle 72">
                <a:extLst>
                  <a:ext uri="{FF2B5EF4-FFF2-40B4-BE49-F238E27FC236}">
                    <a16:creationId xmlns:a16="http://schemas.microsoft.com/office/drawing/2014/main" id="{81B5A83C-2C57-51B1-408B-E81DA1808740}"/>
                  </a:ext>
                </a:extLst>
              </p:cNvPr>
              <p:cNvSpPr/>
              <p:nvPr/>
            </p:nvSpPr>
            <p:spPr>
              <a:xfrm rot="16200000">
                <a:off x="8622901" y="1386749"/>
                <a:ext cx="2576591" cy="2499354"/>
              </a:xfrm>
              <a:prstGeom prst="rect">
                <a:avLst/>
              </a:prstGeom>
              <a:noFill/>
            </p:spPr>
            <p:txBody>
              <a:bodyPr spcFirstLastPara="1" wrap="none" lIns="34290" tIns="17145" rIns="34290" bIns="17145" numCol="1">
                <a:prstTxWarp prst="textCircle">
                  <a:avLst/>
                </a:prstTxWarp>
                <a:spAutoFit/>
              </a:bodyPr>
              <a:lstStyle/>
              <a:p>
                <a:pPr marL="0" marR="0" lvl="0" indent="0" algn="ctr" defTabSz="342908"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0"/>
                    <a:solidFill>
                      <a:srgbClr val="1B4388"/>
                    </a:solidFill>
                    <a:effectLst/>
                    <a:uLnTx/>
                    <a:uFillTx/>
                    <a:latin typeface="Segoe UI" panose="020B0502040204020203" pitchFamily="34" charset="0"/>
                    <a:ea typeface="+mn-ea"/>
                    <a:cs typeface="Segoe UI" panose="020B0502040204020203" pitchFamily="34" charset="0"/>
                  </a:rPr>
                  <a:t>EMPLOYERS</a:t>
                </a:r>
                <a:endParaRPr kumimoji="0" lang="en-US" sz="2000" b="1" i="1" u="none" strike="noStrike" kern="0" cap="none" spc="0" normalizeH="0" baseline="0" noProof="0" dirty="0">
                  <a:ln w="0"/>
                  <a:solidFill>
                    <a:srgbClr val="1B4388"/>
                  </a:solidFill>
                  <a:effectLst/>
                  <a:uLnTx/>
                  <a:uFillTx/>
                  <a:latin typeface="Segoe UI" panose="020B0502040204020203" pitchFamily="34" charset="0"/>
                  <a:ea typeface="+mn-ea"/>
                  <a:cs typeface="Segoe UI" panose="020B0502040204020203" pitchFamily="34" charset="0"/>
                </a:endParaRPr>
              </a:p>
            </p:txBody>
          </p:sp>
          <p:pic>
            <p:nvPicPr>
              <p:cNvPr id="74" name="Graphic 73" descr="City with solid fill">
                <a:extLst>
                  <a:ext uri="{FF2B5EF4-FFF2-40B4-BE49-F238E27FC236}">
                    <a16:creationId xmlns:a16="http://schemas.microsoft.com/office/drawing/2014/main" id="{47E86012-50B1-A6D2-41A5-BBBEAA4076F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93986" y="1830832"/>
                <a:ext cx="1570936" cy="1570936"/>
              </a:xfrm>
              <a:prstGeom prst="rect">
                <a:avLst/>
              </a:prstGeom>
            </p:spPr>
          </p:pic>
        </p:grpSp>
        <p:sp>
          <p:nvSpPr>
            <p:cNvPr id="68" name="Arrow: Striped Right 67">
              <a:extLst>
                <a:ext uri="{FF2B5EF4-FFF2-40B4-BE49-F238E27FC236}">
                  <a16:creationId xmlns:a16="http://schemas.microsoft.com/office/drawing/2014/main" id="{060F702E-6270-5494-9D75-0B9C708B8459}"/>
                </a:ext>
              </a:extLst>
            </p:cNvPr>
            <p:cNvSpPr/>
            <p:nvPr/>
          </p:nvSpPr>
          <p:spPr>
            <a:xfrm flipH="1">
              <a:off x="8896348" y="2855560"/>
              <a:ext cx="508345" cy="355846"/>
            </a:xfrm>
            <a:prstGeom prst="stripedRightArrow">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38103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Segoe UI"/>
                <a:ea typeface="+mn-ea"/>
                <a:cs typeface="+mn-cs"/>
              </a:endParaRPr>
            </a:p>
          </p:txBody>
        </p:sp>
        <p:sp>
          <p:nvSpPr>
            <p:cNvPr id="69" name="Arrow: Striped Right 68">
              <a:extLst>
                <a:ext uri="{FF2B5EF4-FFF2-40B4-BE49-F238E27FC236}">
                  <a16:creationId xmlns:a16="http://schemas.microsoft.com/office/drawing/2014/main" id="{E0BB13BB-7428-9C3D-036B-7410CABE91C7}"/>
                </a:ext>
              </a:extLst>
            </p:cNvPr>
            <p:cNvSpPr/>
            <p:nvPr/>
          </p:nvSpPr>
          <p:spPr>
            <a:xfrm>
              <a:off x="9160637" y="3311694"/>
              <a:ext cx="508345" cy="355846"/>
            </a:xfrm>
            <a:prstGeom prst="stripedRightArrow">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38103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Segoe UI"/>
                <a:ea typeface="+mn-ea"/>
                <a:cs typeface="+mn-cs"/>
              </a:endParaRPr>
            </a:p>
          </p:txBody>
        </p:sp>
        <p:sp>
          <p:nvSpPr>
            <p:cNvPr id="70" name="Arrow: Striped Right 69">
              <a:extLst>
                <a:ext uri="{FF2B5EF4-FFF2-40B4-BE49-F238E27FC236}">
                  <a16:creationId xmlns:a16="http://schemas.microsoft.com/office/drawing/2014/main" id="{E1D75CCD-0406-C683-2108-F2F2EBBE2D68}"/>
                </a:ext>
              </a:extLst>
            </p:cNvPr>
            <p:cNvSpPr/>
            <p:nvPr/>
          </p:nvSpPr>
          <p:spPr>
            <a:xfrm flipH="1">
              <a:off x="8870684" y="3706586"/>
              <a:ext cx="508345" cy="355846"/>
            </a:xfrm>
            <a:prstGeom prst="stripedRightArrow">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38103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Segoe UI"/>
                <a:ea typeface="+mn-ea"/>
                <a:cs typeface="+mn-cs"/>
              </a:endParaRPr>
            </a:p>
          </p:txBody>
        </p:sp>
        <p:sp>
          <p:nvSpPr>
            <p:cNvPr id="71" name="Arrow: Striped Right 70">
              <a:extLst>
                <a:ext uri="{FF2B5EF4-FFF2-40B4-BE49-F238E27FC236}">
                  <a16:creationId xmlns:a16="http://schemas.microsoft.com/office/drawing/2014/main" id="{9BAB3A3B-6588-8DCD-655A-D63A3166BA40}"/>
                </a:ext>
              </a:extLst>
            </p:cNvPr>
            <p:cNvSpPr/>
            <p:nvPr/>
          </p:nvSpPr>
          <p:spPr>
            <a:xfrm>
              <a:off x="9134973" y="4162720"/>
              <a:ext cx="508345" cy="355846"/>
            </a:xfrm>
            <a:prstGeom prst="stripedRightArrow">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38103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Segoe UI"/>
                <a:ea typeface="+mn-ea"/>
                <a:cs typeface="+mn-cs"/>
              </a:endParaRPr>
            </a:p>
          </p:txBody>
        </p:sp>
      </p:grpSp>
      <p:sp>
        <p:nvSpPr>
          <p:cNvPr id="2" name="TextBox 1">
            <a:extLst>
              <a:ext uri="{FF2B5EF4-FFF2-40B4-BE49-F238E27FC236}">
                <a16:creationId xmlns:a16="http://schemas.microsoft.com/office/drawing/2014/main" id="{330FCD48-025A-1285-06E1-949447D6A0EE}"/>
              </a:ext>
            </a:extLst>
          </p:cNvPr>
          <p:cNvSpPr txBox="1"/>
          <p:nvPr/>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3</a:t>
            </a:fld>
            <a:endParaRPr lang="en-US" sz="1200" b="0">
              <a:solidFill>
                <a:schemeClr val="bg1"/>
              </a:solidFill>
            </a:endParaRPr>
          </a:p>
        </p:txBody>
      </p:sp>
    </p:spTree>
    <p:extLst>
      <p:ext uri="{BB962C8B-B14F-4D97-AF65-F5344CB8AC3E}">
        <p14:creationId xmlns:p14="http://schemas.microsoft.com/office/powerpoint/2010/main" val="19107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fill="hold"/>
                                        <p:tgtEl>
                                          <p:spTgt spid="66"/>
                                        </p:tgtEl>
                                        <p:attrNameLst>
                                          <p:attrName>ppt_x</p:attrName>
                                        </p:attrNameLst>
                                      </p:cBhvr>
                                      <p:tavLst>
                                        <p:tav tm="0">
                                          <p:val>
                                            <p:strVal val="1+#ppt_w/2"/>
                                          </p:val>
                                        </p:tav>
                                        <p:tav tm="100000">
                                          <p:val>
                                            <p:strVal val="#ppt_x"/>
                                          </p:val>
                                        </p:tav>
                                      </p:tavLst>
                                    </p:anim>
                                    <p:anim calcmode="lin" valueType="num">
                                      <p:cBhvr additive="base">
                                        <p:cTn id="17"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Program Owner: </a:t>
            </a:r>
            <a:r>
              <a:rPr lang="en-US" sz="1400" dirty="0">
                <a:solidFill>
                  <a:prstClr val="black"/>
                </a:solidFill>
                <a:latin typeface="Segoe UI"/>
              </a:rPr>
              <a:t>Todd Weinstein and</a:t>
            </a:r>
            <a:r>
              <a:rPr kumimoji="0" lang="en-US" sz="1400" b="0" i="0" u="none" strike="noStrike" kern="1200" cap="none" spc="0" normalizeH="0" baseline="0" noProof="0" dirty="0">
                <a:ln>
                  <a:noFill/>
                </a:ln>
                <a:solidFill>
                  <a:prstClr val="black"/>
                </a:solidFill>
                <a:effectLst/>
                <a:uLnTx/>
                <a:uFillTx/>
                <a:latin typeface="Segoe UI"/>
                <a:ea typeface="+mn-ea"/>
                <a:cs typeface="+mn-cs"/>
              </a:rPr>
              <a:t>Sara Dunnigan</a:t>
            </a:r>
            <a:r>
              <a:rPr lang="en-US" sz="1400" dirty="0">
                <a:solidFill>
                  <a:prstClr val="black"/>
                </a:solidFill>
                <a:latin typeface="Segoe UI"/>
              </a:rPr>
              <a:t> </a:t>
            </a:r>
            <a:r>
              <a:rPr kumimoji="0" lang="en-US" sz="1400" b="0" i="0" u="none" strike="noStrike" kern="1200" cap="none" spc="0" normalizeH="0" baseline="0" noProof="0" dirty="0">
                <a:ln>
                  <a:noFill/>
                </a:ln>
                <a:solidFill>
                  <a:prstClr val="black"/>
                </a:solidFill>
                <a:effectLst/>
                <a:uLnTx/>
                <a:uFillTx/>
                <a:latin typeface="Segoe UI"/>
                <a:ea typeface="+mn-ea"/>
                <a:cs typeface="+mn-cs"/>
              </a:rPr>
              <a:t>| </a:t>
            </a:r>
            <a:r>
              <a:rPr kumimoji="0" lang="en-US" sz="1400" b="1" i="0" u="none" strike="noStrike" kern="1200" cap="none" spc="0" normalizeH="0" baseline="0" noProof="0" dirty="0">
                <a:ln>
                  <a:noFill/>
                </a:ln>
                <a:solidFill>
                  <a:prstClr val="black"/>
                </a:solidFill>
                <a:effectLst/>
                <a:uLnTx/>
                <a:uFillTx/>
                <a:latin typeface="Segoe UI"/>
                <a:ea typeface="+mn-ea"/>
                <a:cs typeface="+mn-cs"/>
              </a:rPr>
              <a:t>Agency Head: </a:t>
            </a:r>
            <a:r>
              <a:rPr kumimoji="0" lang="en-US" sz="1400" i="0" u="none" strike="noStrike" kern="1200" cap="none" spc="0" normalizeH="0" baseline="0" noProof="0" dirty="0">
                <a:ln>
                  <a:noFill/>
                </a:ln>
                <a:solidFill>
                  <a:prstClr val="black"/>
                </a:solidFill>
                <a:effectLst/>
                <a:uLnTx/>
                <a:uFillTx/>
                <a:latin typeface="Segoe UI"/>
                <a:ea typeface="+mn-ea"/>
                <a:cs typeface="+mn-cs"/>
              </a:rPr>
              <a:t>Maggie Beal</a:t>
            </a:r>
            <a:endParaRPr kumimoji="0" lang="en-US" sz="1400"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Growth and Opportunity Fund “GO Virginia”| Department of Housing and Community Development</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Commerce and Trade</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Arial"/>
              </a:rPr>
              <a:t>Strategic state investments in regional capacity to retain, strengthen and grow priority traded industry clusters in nine GO Virginia Regions. </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1" i="0" u="none" strike="noStrike" kern="1200" cap="none" spc="0" normalizeH="0" baseline="0" noProof="0">
                <a:ln>
                  <a:noFill/>
                </a:ln>
                <a:solidFill>
                  <a:prstClr val="black"/>
                </a:solidFill>
                <a:effectLst/>
                <a:uLnTx/>
                <a:uFillTx/>
                <a:latin typeface="+mn-lt"/>
                <a:ea typeface="+mn-ea"/>
                <a:cs typeface="Arial" panose="020B0604020202020204" pitchFamily="34" charset="0"/>
              </a:rPr>
              <a:t>Mission: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mn-lt"/>
                <a:ea typeface="+mn-ea"/>
                <a:cs typeface="Arial"/>
              </a:rPr>
              <a:t>GO Virginia supports programs that create more high-paying jobs through incentivized collaboration between business, education, and government to diversify and strengthen the economy in every region of the Commonwealth.</a:t>
            </a:r>
            <a:endParaRPr kumimoji="0" lang="en-US" sz="1200" b="0" i="0" u="none" strike="noStrike" kern="1200" cap="none" spc="0" normalizeH="0" baseline="0" noProof="0">
              <a:ln>
                <a:noFill/>
              </a:ln>
              <a:solidFill>
                <a:prstClr val="black"/>
              </a:solidFill>
              <a:effectLst/>
              <a:uLnTx/>
              <a:uFillTx/>
              <a:latin typeface="+mn-lt"/>
              <a:ea typeface="+mn-ea"/>
              <a:cs typeface="Arial"/>
            </a:endParaRPr>
          </a:p>
          <a:p>
            <a:pPr marL="0" marR="0" lvl="0" indent="0" algn="l" defTabSz="1219170" rtl="0" eaLnBrk="1" fontAlgn="auto" latinLnBrk="0" hangingPunct="1">
              <a:lnSpc>
                <a:spcPct val="100000"/>
              </a:lnSpc>
              <a:spcBef>
                <a:spcPts val="0"/>
              </a:spcBef>
              <a:spcAft>
                <a:spcPts val="40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a:ea typeface="+mn-ea"/>
              <a:cs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Segoe UI"/>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a:ln>
                  <a:noFill/>
                </a:ln>
                <a:solidFill>
                  <a:prstClr val="black"/>
                </a:solidFill>
                <a:effectLst/>
                <a:uLnTx/>
                <a:uFillTx/>
                <a:latin typeface="+mn-lt"/>
                <a:ea typeface="+mn-ea"/>
                <a:cs typeface="Arial"/>
              </a:rPr>
              <a:t>Eligible applicants are units of local government or an entity active on their behalf. </a:t>
            </a:r>
            <a:endParaRPr kumimoji="0" lang="en-US" sz="1200" b="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a:ln>
                  <a:noFill/>
                </a:ln>
                <a:solidFill>
                  <a:prstClr val="black"/>
                </a:solidFill>
                <a:effectLst/>
                <a:uLnTx/>
                <a:uFillTx/>
                <a:latin typeface="+mn-lt"/>
                <a:ea typeface="+mn-ea"/>
                <a:cs typeface="Arial"/>
              </a:rPr>
              <a:t>Projects are designed to address the needs of businesses in priority traded industry clusters. </a:t>
            </a:r>
            <a:endParaRPr kumimoji="0" lang="en-US" sz="1200" b="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How it Achieves Results</a:t>
            </a:r>
          </a:p>
          <a:p>
            <a:pPr marL="0" marR="0" lvl="0" indent="0" algn="ctr"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Segoe UI"/>
            </a:endParaRPr>
          </a:p>
          <a:p>
            <a:pPr marL="0" marR="0" lvl="0" indent="0" defTabSz="685800" rtl="0" eaLnBrk="1" fontAlgn="auto" latinLnBrk="0" hangingPunct="1">
              <a:lnSpc>
                <a:spcPct val="106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Segoe UI"/>
              </a:rPr>
              <a:t>Each project is designed with specific milestones, deliverables, and defined outcomes.  Fund recipients report progress on activities and outcomes quarterly and at the end of the grant period. </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 (Highlight)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mn-lt"/>
                <a:ea typeface="Open Sans"/>
                <a:cs typeface="Segoe UI"/>
              </a:rPr>
              <a:t>GO TEC – (Great Opportunities in Technology and Engineering Careers) has built educator, curriculum, and equipment capacity to deliver industry-relevant career exploration and skills training. In FY24-25, the program will support 37 school divisions and 52 career exploration labs.   </a:t>
            </a:r>
            <a:endParaRPr kumimoji="0" lang="en-US" sz="1200" b="0" u="none" strike="noStrike" kern="120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u="none" strike="noStrike" kern="1200" cap="none" spc="0" normalizeH="0" baseline="0" noProof="0" dirty="0">
              <a:ln>
                <a:noFill/>
              </a:ln>
              <a:solidFill>
                <a:prstClr val="black"/>
              </a:solidFill>
              <a:effectLst/>
              <a:uLnTx/>
              <a:uFillTx/>
              <a:latin typeface="+mn-lt"/>
              <a:ea typeface="Open Sans"/>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mn-lt"/>
                <a:ea typeface="Open Sans"/>
                <a:cs typeface="Segoe UI"/>
              </a:rPr>
              <a:t>GO TEC delivers workforce training and talent development through a collaborative, hub-and-spoke model that involves K12 school systems, higher education, and industry.</a:t>
            </a:r>
            <a:endParaRPr kumimoji="0" lang="en-US" sz="1200" b="0" u="none" strike="noStrike" kern="1200" cap="none" spc="0" normalizeH="0" baseline="0" noProof="0" dirty="0">
              <a:ln>
                <a:noFill/>
              </a:ln>
              <a:solidFill>
                <a:prstClr val="black"/>
              </a:solidFill>
              <a:effectLst/>
              <a:uLnTx/>
              <a:uFillTx/>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u="none" strike="noStrike" kern="1200" cap="none" spc="0" normalizeH="0" baseline="0" noProof="0" dirty="0">
              <a:ln>
                <a:noFill/>
              </a:ln>
              <a:solidFill>
                <a:prstClr val="black"/>
              </a:solidFill>
              <a:effectLst/>
              <a:uLnTx/>
              <a:uFillTx/>
              <a:latin typeface="+mn-lt"/>
              <a:ea typeface="Open Sans"/>
              <a:cs typeface="Segoe U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latin typeface="+mn-lt"/>
                <a:ea typeface="Open Sans"/>
                <a:cs typeface="Segoe UI"/>
              </a:rPr>
              <a:t>260+ work-ready graduates produced in 2023.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latin typeface="+mn-lt"/>
                <a:ea typeface="Open Sans"/>
                <a:cs typeface="Segoe UI"/>
              </a:rPr>
              <a:t>1,500+ students/future workers enrolled in the talent pipeline. </a:t>
            </a:r>
            <a:endParaRPr kumimoji="0" lang="en-US" sz="1200" b="0" u="none" strike="noStrike" kern="1200" cap="none" spc="0" normalizeH="0" baseline="0" noProof="0" dirty="0">
              <a:ln>
                <a:noFill/>
              </a:ln>
              <a:solidFill>
                <a:prstClr val="black"/>
              </a:solidFill>
              <a:effectLst/>
              <a:uLnTx/>
              <a:uFillTx/>
              <a:latin typeface="+mn-lt"/>
              <a:ea typeface="Open Sans" panose="020B0606030504020204"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noProof="0" dirty="0">
                <a:ln>
                  <a:noFill/>
                </a:ln>
                <a:solidFill>
                  <a:prstClr val="black"/>
                </a:solidFill>
                <a:effectLst/>
                <a:uLnTx/>
                <a:uFillTx/>
                <a:latin typeface="+mn-lt"/>
                <a:ea typeface="Open Sans"/>
                <a:cs typeface="Segoe UI"/>
              </a:rPr>
              <a:t>Approx 1M VA jobs in GO TEC career clusters by 2026. </a:t>
            </a:r>
            <a:endParaRPr kumimoji="0" lang="en-US" sz="1200" b="0" u="none" strike="noStrike" kern="1200" cap="none" spc="0" normalizeH="0" baseline="0" noProof="0" dirty="0">
              <a:ln>
                <a:noFill/>
              </a:ln>
              <a:solidFill>
                <a:prstClr val="black"/>
              </a:solidFill>
              <a:effectLst/>
              <a:uLnTx/>
              <a:uFillTx/>
              <a:latin typeface="+mn-lt"/>
              <a:ea typeface="+mn-ea"/>
              <a:cs typeface="Arial"/>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&lt;</a:t>
            </a:r>
            <a:r>
              <a:rPr kumimoji="0" lang="en-US" sz="1600" b="0" i="0" u="none" strike="noStrike" kern="1200" cap="none" spc="-30" normalizeH="0" baseline="0" noProof="0">
                <a:ln>
                  <a:noFill/>
                </a:ln>
                <a:solidFill>
                  <a:srgbClr val="003595"/>
                </a:solidFill>
                <a:effectLst/>
                <a:uLnTx/>
                <a:uFillTx/>
                <a:latin typeface="Segoe UI"/>
                <a:ea typeface="Open Sans" charset="0"/>
                <a:cs typeface="Open Sans" charset="0"/>
              </a:rPr>
              <a:t>https://www.dhcd.virginia.gov/gova</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&gt;</a:t>
            </a: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3">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GO Virginia operates statewide within a 9 region structure.</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B610C88-569C-A808-9DAE-DCDBDB2E0F7A}"/>
                  </a:ext>
                </a:extLst>
              </p14:cNvPr>
              <p14:cNvContentPartPr/>
              <p14:nvPr/>
            </p14:nvContentPartPr>
            <p14:xfrm>
              <a:off x="5401547" y="3716547"/>
              <a:ext cx="360" cy="360"/>
            </p14:xfrm>
          </p:contentPart>
        </mc:Choice>
        <mc:Fallback xmlns="">
          <p:pic>
            <p:nvPicPr>
              <p:cNvPr id="2" name="Ink 1">
                <a:extLst>
                  <a:ext uri="{FF2B5EF4-FFF2-40B4-BE49-F238E27FC236}">
                    <a16:creationId xmlns:a16="http://schemas.microsoft.com/office/drawing/2014/main" id="{7B610C88-569C-A808-9DAE-DCDBDB2E0F7A}"/>
                  </a:ext>
                </a:extLst>
              </p:cNvPr>
              <p:cNvPicPr/>
              <p:nvPr/>
            </p:nvPicPr>
            <p:blipFill>
              <a:blip r:embed="rId5"/>
              <a:stretch>
                <a:fillRect/>
              </a:stretch>
            </p:blipFill>
            <p:spPr>
              <a:xfrm>
                <a:off x="5383547" y="36985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7D18CCC9-4BA9-6F83-954F-609454A19908}"/>
                  </a:ext>
                </a:extLst>
              </p14:cNvPr>
              <p14:cNvContentPartPr/>
              <p14:nvPr/>
            </p14:nvContentPartPr>
            <p14:xfrm>
              <a:off x="6391907" y="3522147"/>
              <a:ext cx="360" cy="360"/>
            </p14:xfrm>
          </p:contentPart>
        </mc:Choice>
        <mc:Fallback xmlns="">
          <p:pic>
            <p:nvPicPr>
              <p:cNvPr id="3" name="Ink 2">
                <a:extLst>
                  <a:ext uri="{FF2B5EF4-FFF2-40B4-BE49-F238E27FC236}">
                    <a16:creationId xmlns:a16="http://schemas.microsoft.com/office/drawing/2014/main" id="{7D18CCC9-4BA9-6F83-954F-609454A19908}"/>
                  </a:ext>
                </a:extLst>
              </p:cNvPr>
              <p:cNvPicPr/>
              <p:nvPr/>
            </p:nvPicPr>
            <p:blipFill>
              <a:blip r:embed="rId5"/>
              <a:stretch>
                <a:fillRect/>
              </a:stretch>
            </p:blipFill>
            <p:spPr>
              <a:xfrm>
                <a:off x="6373907" y="35041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E64ED15-CE75-709D-A35A-2AF14F007527}"/>
                  </a:ext>
                </a:extLst>
              </p14:cNvPr>
              <p14:cNvContentPartPr/>
              <p14:nvPr/>
            </p14:nvContentPartPr>
            <p14:xfrm>
              <a:off x="7018667" y="3716547"/>
              <a:ext cx="360" cy="360"/>
            </p14:xfrm>
          </p:contentPart>
        </mc:Choice>
        <mc:Fallback xmlns="">
          <p:pic>
            <p:nvPicPr>
              <p:cNvPr id="4" name="Ink 3">
                <a:extLst>
                  <a:ext uri="{FF2B5EF4-FFF2-40B4-BE49-F238E27FC236}">
                    <a16:creationId xmlns:a16="http://schemas.microsoft.com/office/drawing/2014/main" id="{7E64ED15-CE75-709D-A35A-2AF14F007527}"/>
                  </a:ext>
                </a:extLst>
              </p:cNvPr>
              <p:cNvPicPr/>
              <p:nvPr/>
            </p:nvPicPr>
            <p:blipFill>
              <a:blip r:embed="rId5"/>
              <a:stretch>
                <a:fillRect/>
              </a:stretch>
            </p:blipFill>
            <p:spPr>
              <a:xfrm>
                <a:off x="7000667" y="36985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C9161052-437C-892B-727F-8079E9147680}"/>
                  </a:ext>
                </a:extLst>
              </p14:cNvPr>
              <p14:cNvContentPartPr/>
              <p14:nvPr/>
            </p14:nvContentPartPr>
            <p14:xfrm>
              <a:off x="7543907" y="3564267"/>
              <a:ext cx="360" cy="360"/>
            </p14:xfrm>
          </p:contentPart>
        </mc:Choice>
        <mc:Fallback xmlns="">
          <p:pic>
            <p:nvPicPr>
              <p:cNvPr id="6" name="Ink 5">
                <a:extLst>
                  <a:ext uri="{FF2B5EF4-FFF2-40B4-BE49-F238E27FC236}">
                    <a16:creationId xmlns:a16="http://schemas.microsoft.com/office/drawing/2014/main" id="{C9161052-437C-892B-727F-8079E9147680}"/>
                  </a:ext>
                </a:extLst>
              </p:cNvPr>
              <p:cNvPicPr/>
              <p:nvPr/>
            </p:nvPicPr>
            <p:blipFill>
              <a:blip r:embed="rId5"/>
              <a:stretch>
                <a:fillRect/>
              </a:stretch>
            </p:blipFill>
            <p:spPr>
              <a:xfrm>
                <a:off x="7525907" y="354626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BFEE3DCB-8338-C9A4-6CA0-B0901376E96D}"/>
                  </a:ext>
                </a:extLst>
              </p14:cNvPr>
              <p14:cNvContentPartPr/>
              <p14:nvPr/>
            </p14:nvContentPartPr>
            <p14:xfrm>
              <a:off x="7958627" y="3725187"/>
              <a:ext cx="360" cy="360"/>
            </p14:xfrm>
          </p:contentPart>
        </mc:Choice>
        <mc:Fallback xmlns="">
          <p:pic>
            <p:nvPicPr>
              <p:cNvPr id="8" name="Ink 7">
                <a:extLst>
                  <a:ext uri="{FF2B5EF4-FFF2-40B4-BE49-F238E27FC236}">
                    <a16:creationId xmlns:a16="http://schemas.microsoft.com/office/drawing/2014/main" id="{BFEE3DCB-8338-C9A4-6CA0-B0901376E96D}"/>
                  </a:ext>
                </a:extLst>
              </p:cNvPr>
              <p:cNvPicPr/>
              <p:nvPr/>
            </p:nvPicPr>
            <p:blipFill>
              <a:blip r:embed="rId5"/>
              <a:stretch>
                <a:fillRect/>
              </a:stretch>
            </p:blipFill>
            <p:spPr>
              <a:xfrm>
                <a:off x="7940627" y="37071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6026C86-BBB4-B0A0-7197-EA7FB38D1B76}"/>
                  </a:ext>
                </a:extLst>
              </p14:cNvPr>
              <p14:cNvContentPartPr/>
              <p14:nvPr/>
            </p14:nvContentPartPr>
            <p14:xfrm>
              <a:off x="7704467" y="3259347"/>
              <a:ext cx="360" cy="360"/>
            </p14:xfrm>
          </p:contentPart>
        </mc:Choice>
        <mc:Fallback xmlns="">
          <p:pic>
            <p:nvPicPr>
              <p:cNvPr id="9" name="Ink 8">
                <a:extLst>
                  <a:ext uri="{FF2B5EF4-FFF2-40B4-BE49-F238E27FC236}">
                    <a16:creationId xmlns:a16="http://schemas.microsoft.com/office/drawing/2014/main" id="{C6026C86-BBB4-B0A0-7197-EA7FB38D1B76}"/>
                  </a:ext>
                </a:extLst>
              </p:cNvPr>
              <p:cNvPicPr/>
              <p:nvPr/>
            </p:nvPicPr>
            <p:blipFill>
              <a:blip r:embed="rId5"/>
              <a:stretch>
                <a:fillRect/>
              </a:stretch>
            </p:blipFill>
            <p:spPr>
              <a:xfrm>
                <a:off x="7686467" y="32413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C37E7C0C-CE3B-B8EE-F740-3130939DA8FE}"/>
                  </a:ext>
                </a:extLst>
              </p14:cNvPr>
              <p14:cNvContentPartPr/>
              <p14:nvPr/>
            </p14:nvContentPartPr>
            <p14:xfrm>
              <a:off x="7484147" y="2810787"/>
              <a:ext cx="360" cy="360"/>
            </p14:xfrm>
          </p:contentPart>
        </mc:Choice>
        <mc:Fallback xmlns="">
          <p:pic>
            <p:nvPicPr>
              <p:cNvPr id="10" name="Ink 9">
                <a:extLst>
                  <a:ext uri="{FF2B5EF4-FFF2-40B4-BE49-F238E27FC236}">
                    <a16:creationId xmlns:a16="http://schemas.microsoft.com/office/drawing/2014/main" id="{C37E7C0C-CE3B-B8EE-F740-3130939DA8FE}"/>
                  </a:ext>
                </a:extLst>
              </p:cNvPr>
              <p:cNvPicPr/>
              <p:nvPr/>
            </p:nvPicPr>
            <p:blipFill>
              <a:blip r:embed="rId5"/>
              <a:stretch>
                <a:fillRect/>
              </a:stretch>
            </p:blipFill>
            <p:spPr>
              <a:xfrm>
                <a:off x="7466147" y="27927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D9AD7F6-3656-D0FD-A30E-BF55203943AB}"/>
                  </a:ext>
                </a:extLst>
              </p14:cNvPr>
              <p14:cNvContentPartPr/>
              <p14:nvPr/>
            </p14:nvContentPartPr>
            <p14:xfrm>
              <a:off x="6773147" y="3030747"/>
              <a:ext cx="360" cy="360"/>
            </p14:xfrm>
          </p:contentPart>
        </mc:Choice>
        <mc:Fallback xmlns="">
          <p:pic>
            <p:nvPicPr>
              <p:cNvPr id="11" name="Ink 10">
                <a:extLst>
                  <a:ext uri="{FF2B5EF4-FFF2-40B4-BE49-F238E27FC236}">
                    <a16:creationId xmlns:a16="http://schemas.microsoft.com/office/drawing/2014/main" id="{6D9AD7F6-3656-D0FD-A30E-BF55203943AB}"/>
                  </a:ext>
                </a:extLst>
              </p:cNvPr>
              <p:cNvPicPr/>
              <p:nvPr/>
            </p:nvPicPr>
            <p:blipFill>
              <a:blip r:embed="rId5"/>
              <a:stretch>
                <a:fillRect/>
              </a:stretch>
            </p:blipFill>
            <p:spPr>
              <a:xfrm>
                <a:off x="6755147" y="30127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8241140B-519A-0532-A9D7-B4D18A29D51D}"/>
                  </a:ext>
                </a:extLst>
              </p14:cNvPr>
              <p14:cNvContentPartPr/>
              <p14:nvPr/>
            </p14:nvContentPartPr>
            <p14:xfrm>
              <a:off x="7077707" y="3090147"/>
              <a:ext cx="360" cy="360"/>
            </p14:xfrm>
          </p:contentPart>
        </mc:Choice>
        <mc:Fallback xmlns="">
          <p:pic>
            <p:nvPicPr>
              <p:cNvPr id="12" name="Ink 11">
                <a:extLst>
                  <a:ext uri="{FF2B5EF4-FFF2-40B4-BE49-F238E27FC236}">
                    <a16:creationId xmlns:a16="http://schemas.microsoft.com/office/drawing/2014/main" id="{8241140B-519A-0532-A9D7-B4D18A29D51D}"/>
                  </a:ext>
                </a:extLst>
              </p:cNvPr>
              <p:cNvPicPr/>
              <p:nvPr/>
            </p:nvPicPr>
            <p:blipFill>
              <a:blip r:embed="rId5"/>
              <a:stretch>
                <a:fillRect/>
              </a:stretch>
            </p:blipFill>
            <p:spPr>
              <a:xfrm>
                <a:off x="7059707" y="3072147"/>
                <a:ext cx="36000" cy="36000"/>
              </a:xfrm>
              <a:prstGeom prst="rect">
                <a:avLst/>
              </a:prstGeom>
            </p:spPr>
          </p:pic>
        </mc:Fallback>
      </mc:AlternateContent>
      <p:sp>
        <p:nvSpPr>
          <p:cNvPr id="15" name="Parallelogram 14">
            <a:extLst>
              <a:ext uri="{FF2B5EF4-FFF2-40B4-BE49-F238E27FC236}">
                <a16:creationId xmlns:a16="http://schemas.microsoft.com/office/drawing/2014/main" id="{4D6E86FE-C645-910B-BDB7-3A0B84BCBB92}"/>
              </a:ext>
            </a:extLst>
          </p:cNvPr>
          <p:cNvSpPr/>
          <p:nvPr/>
        </p:nvSpPr>
        <p:spPr>
          <a:xfrm>
            <a:off x="9708000" y="91191"/>
            <a:ext cx="2403432" cy="667318"/>
          </a:xfrm>
          <a:prstGeom prst="parallelogram">
            <a:avLst/>
          </a:prstGeom>
          <a:solidFill>
            <a:srgbClr val="F6D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D820659-8005-EC4F-F626-DBDD174F8D9E}"/>
              </a:ext>
            </a:extLst>
          </p:cNvPr>
          <p:cNvSpPr txBox="1"/>
          <p:nvPr/>
        </p:nvSpPr>
        <p:spPr>
          <a:xfrm>
            <a:off x="9888382" y="155686"/>
            <a:ext cx="1473778" cy="523220"/>
          </a:xfrm>
          <a:prstGeom prst="rect">
            <a:avLst/>
          </a:prstGeom>
          <a:noFill/>
        </p:spPr>
        <p:txBody>
          <a:bodyPr wrap="square" rtlCol="0">
            <a:spAutoFit/>
          </a:bodyPr>
          <a:lstStyle/>
          <a:p>
            <a:pPr algn="ctr"/>
            <a:r>
              <a:rPr lang="en-US" sz="1400" b="1" dirty="0">
                <a:solidFill>
                  <a:schemeClr val="accent4"/>
                </a:solidFill>
              </a:rPr>
              <a:t>Capacity Building</a:t>
            </a:r>
          </a:p>
        </p:txBody>
      </p:sp>
      <p:grpSp>
        <p:nvGrpSpPr>
          <p:cNvPr id="17" name="Group 16">
            <a:extLst>
              <a:ext uri="{FF2B5EF4-FFF2-40B4-BE49-F238E27FC236}">
                <a16:creationId xmlns:a16="http://schemas.microsoft.com/office/drawing/2014/main" id="{ADE6251D-03E6-EFC0-BF92-F69A366304F4}"/>
              </a:ext>
            </a:extLst>
          </p:cNvPr>
          <p:cNvGrpSpPr/>
          <p:nvPr/>
        </p:nvGrpSpPr>
        <p:grpSpPr>
          <a:xfrm>
            <a:off x="11273580" y="152809"/>
            <a:ext cx="548640" cy="548640"/>
            <a:chOff x="1722098" y="4746693"/>
            <a:chExt cx="673690" cy="673690"/>
          </a:xfrm>
          <a:solidFill>
            <a:schemeClr val="accent4"/>
          </a:solidFill>
        </p:grpSpPr>
        <p:pic>
          <p:nvPicPr>
            <p:cNvPr id="18" name="Graphic 17" descr="Building Brick Wall with solid fill">
              <a:extLst>
                <a:ext uri="{FF2B5EF4-FFF2-40B4-BE49-F238E27FC236}">
                  <a16:creationId xmlns:a16="http://schemas.microsoft.com/office/drawing/2014/main" id="{AB826F8A-A577-1130-824A-87B492E5167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44397" y="4848451"/>
              <a:ext cx="431026" cy="431026"/>
            </a:xfrm>
            <a:prstGeom prst="rect">
              <a:avLst/>
            </a:prstGeom>
          </p:spPr>
        </p:pic>
        <p:sp>
          <p:nvSpPr>
            <p:cNvPr id="22" name="Circle: Hollow 21">
              <a:extLst>
                <a:ext uri="{FF2B5EF4-FFF2-40B4-BE49-F238E27FC236}">
                  <a16:creationId xmlns:a16="http://schemas.microsoft.com/office/drawing/2014/main" id="{460C4736-FBC2-9AF4-4A89-AF66E330F1E2}"/>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78169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Shawn Avery, President &amp; CEO</a:t>
            </a: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129617" y="168553"/>
            <a:ext cx="10724067"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Hampton Roads – Skilled Trades Rapid On-ramp Network for Growth ( HR STRONG)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Virginia Works/Hampton Roads Workforce Council </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dirty="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Labor</a:t>
            </a:r>
            <a:endParaRPr kumimoji="0" lang="en-US" sz="900" b="1" i="0" u="none" strike="noStrike" kern="0" cap="all" spc="197" normalizeH="0" baseline="0" noProof="0" dirty="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Hampton Roads STRONG supports workforce development efforts for the skilled trades in Hampton Roads.</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To grow the pipeline of skilled workers in Hampton Roads needed to support critical industry sectors (e.g., Shipbuilding, Ship Repair, Emerging Offshore Wind.)</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Underserved communities, underemployed individuals, minorities, and non-traditional participants.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Virginia Resident, 18+, Registered for Selective Service &amp; Eligible to Work.</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We ensure the strategic alignment of efforts that facilitate meaningful employment and economic growth by preparing existing and emerging workforce to meet the needs of  industry. Workforce training support and coordination will be provided by the Community College Workforce Cooperative</a:t>
            </a:r>
            <a:r>
              <a:rPr kumimoji="0" lang="en-US" sz="1400" b="0" i="1" u="none" strike="noStrike" kern="1200" cap="none" spc="0" normalizeH="0" baseline="0" noProof="0" dirty="0">
                <a:ln>
                  <a:noFill/>
                </a:ln>
                <a:solidFill>
                  <a:prstClr val="black"/>
                </a:solidFill>
                <a:effectLst/>
                <a:uLnTx/>
                <a:uFillTx/>
                <a:latin typeface="Segoe UI"/>
                <a:ea typeface="+mn-ea"/>
                <a:cs typeface="+mn-cs"/>
              </a:rPr>
              <a:t>.</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Hampton Roads STRONG represents a true public-private partnership that will help close the current gap between the extensive and growing demand for capable skilled tradespersons and the necessity for stable careers offering a family sustaining wage for those who most need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Of the 325 participants to be served, 60% will come from this targeted effort.  And of the program completers, we anticipate 80% job placement with regional employers.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493518" y="6539365"/>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hlinkClick r:id="rId3"/>
              </a:rPr>
              <a:t>https://maritimejobsva.com/</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rPr>
              <a:t> </a:t>
            </a: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2" name="Oval 1">
            <a:extLst>
              <a:ext uri="{FF2B5EF4-FFF2-40B4-BE49-F238E27FC236}">
                <a16:creationId xmlns:a16="http://schemas.microsoft.com/office/drawing/2014/main" id="{E60C03C9-F64C-4B7A-A5DB-39EA4AB14C68}"/>
              </a:ext>
            </a:extLst>
          </p:cNvPr>
          <p:cNvSpPr/>
          <p:nvPr/>
        </p:nvSpPr>
        <p:spPr>
          <a:xfrm>
            <a:off x="7945821" y="3654890"/>
            <a:ext cx="157016" cy="160211"/>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10" name="Group 9">
            <a:extLst>
              <a:ext uri="{FF2B5EF4-FFF2-40B4-BE49-F238E27FC236}">
                <a16:creationId xmlns:a16="http://schemas.microsoft.com/office/drawing/2014/main" id="{BF75AD18-CAB3-6D42-DF11-8F95898376E3}"/>
              </a:ext>
            </a:extLst>
          </p:cNvPr>
          <p:cNvGrpSpPr/>
          <p:nvPr/>
        </p:nvGrpSpPr>
        <p:grpSpPr>
          <a:xfrm>
            <a:off x="9708000" y="65660"/>
            <a:ext cx="2403432" cy="692849"/>
            <a:chOff x="9708000" y="65660"/>
            <a:chExt cx="2403432" cy="692849"/>
          </a:xfrm>
        </p:grpSpPr>
        <p:sp>
          <p:nvSpPr>
            <p:cNvPr id="3" name="Parallelogram 2">
              <a:extLst>
                <a:ext uri="{FF2B5EF4-FFF2-40B4-BE49-F238E27FC236}">
                  <a16:creationId xmlns:a16="http://schemas.microsoft.com/office/drawing/2014/main" id="{954ED3CD-1BC8-EAE8-F1A1-922E321B3662}"/>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Circle: Hollow 3">
              <a:extLst>
                <a:ext uri="{FF2B5EF4-FFF2-40B4-BE49-F238E27FC236}">
                  <a16:creationId xmlns:a16="http://schemas.microsoft.com/office/drawing/2014/main" id="{C65F1DF9-439B-2DD8-C902-DC325CDE0E00}"/>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6" name="Graphic 5" descr="Teacher with solid fill">
              <a:extLst>
                <a:ext uri="{FF2B5EF4-FFF2-40B4-BE49-F238E27FC236}">
                  <a16:creationId xmlns:a16="http://schemas.microsoft.com/office/drawing/2014/main" id="{CE762EBE-5C56-A417-1440-E53BA987DE5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8" name="TextBox 7">
              <a:extLst>
                <a:ext uri="{FF2B5EF4-FFF2-40B4-BE49-F238E27FC236}">
                  <a16:creationId xmlns:a16="http://schemas.microsoft.com/office/drawing/2014/main" id="{8A528C4B-BF1C-26A7-188F-97BAC6250740}"/>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87151"/>
                  </a:solidFill>
                  <a:effectLst/>
                  <a:uLnTx/>
                  <a:uFillTx/>
                  <a:latin typeface="Segoe UI"/>
                  <a:ea typeface="+mn-ea"/>
                  <a:cs typeface="+mn-cs"/>
                </a:rPr>
                <a:t>Workforce Education &amp; Training</a:t>
              </a:r>
            </a:p>
          </p:txBody>
        </p:sp>
      </p:grpSp>
    </p:spTree>
    <p:extLst>
      <p:ext uri="{BB962C8B-B14F-4D97-AF65-F5344CB8AC3E}">
        <p14:creationId xmlns:p14="http://schemas.microsoft.com/office/powerpoint/2010/main" val="765468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20364"/>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0" y="833918"/>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a:ln>
                  <a:noFill/>
                </a:ln>
                <a:solidFill>
                  <a:prstClr val="black"/>
                </a:solidFill>
                <a:effectLst/>
                <a:uLnTx/>
                <a:uFillTx/>
                <a:latin typeface="Segoe UI"/>
                <a:ea typeface="+mn-ea"/>
                <a:cs typeface="+mn-cs"/>
              </a:rPr>
              <a:t>Shawn Dolph, Specialized Trainer and Tim Robertson, Chief Operating Officer for Manufacturing Advancement at IALR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55019" y="265240"/>
            <a:ext cx="11938557"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Franklin Gothic Demi"/>
                <a:ea typeface="+mn-ea"/>
                <a:cs typeface="Segoe UI"/>
              </a:rPr>
              <a:t>HTEC Teacher Training| Institute for Advanced Learning and Research</a:t>
            </a: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55671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2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Trains high school and community college instructors CNC machines, providing skills to help enhance classroom instruction.</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mission of HTEC training is to provide the highest quality teacher training available to ensure instructors have the knowledge and skills necessary to successfully use CNC machines and related technologies in their training programs.</a:t>
            </a: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HTEC training serves high school and community college instructors across the nation.</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To enroll in training, instructors must be currently teaching or planning to teach coursework in which CNC machines or related technologies are used at the high school, community college, or university level.</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Provides short-term training with certifications to instructors, along with projects that can be taken back to the class to enhance instruction.</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Fully-trained CNC instructors are critical to the success of any advanced manufacturing program. The HTEC program at IALR in partnership with Danville Community College, is one of a handful of training centers across the United States, and the only one to offer training courses to instructors year-round.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7803364"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&lt;</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rPr>
              <a:t>ialr.org/manufacturing-engineering-technology</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&gt;</a:t>
            </a: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3">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649639" y="1909210"/>
            <a:ext cx="37069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The program is open instructors across the nation.</a:t>
            </a:r>
          </a:p>
        </p:txBody>
      </p:sp>
      <p:sp>
        <p:nvSpPr>
          <p:cNvPr id="3" name="Text Placeholder 2">
            <a:extLst>
              <a:ext uri="{FF2B5EF4-FFF2-40B4-BE49-F238E27FC236}">
                <a16:creationId xmlns:a16="http://schemas.microsoft.com/office/drawing/2014/main" id="{ADF5D60E-5E95-7710-8963-ED905D968910}"/>
              </a:ext>
            </a:extLst>
          </p:cNvPr>
          <p:cNvSpPr txBox="1"/>
          <p:nvPr/>
        </p:nvSpPr>
        <p:spPr>
          <a:xfrm>
            <a:off x="101053" y="124176"/>
            <a:ext cx="5566336" cy="1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spcBef>
                <a:spcPts val="1000"/>
              </a:spcBef>
              <a:defRPr sz="900" b="1" cap="all" spc="197">
                <a:solidFill>
                  <a:srgbClr val="6FA2FF"/>
                </a:solidFill>
                <a:latin typeface="Franklin Gothic Demi"/>
                <a:ea typeface="Franklin Gothic Demi"/>
                <a:cs typeface="Franklin Gothic Demi"/>
                <a:sym typeface="Franklin Gothic Demi"/>
              </a:defRPr>
            </a:lvl1pPr>
          </a:lstStyle>
          <a:p>
            <a:pPr marL="0" marR="0" lvl="0" indent="0" algn="l" defTabSz="914400" rtl="0" eaLnBrk="1" fontAlgn="auto" latinLnBrk="0" hangingPunct="0">
              <a:lnSpc>
                <a:spcPct val="90000"/>
              </a:lnSpc>
              <a:spcBef>
                <a:spcPts val="1000"/>
              </a:spcBef>
              <a:spcAft>
                <a:spcPts val="0"/>
              </a:spcAft>
              <a:buClrTx/>
              <a:buSzTx/>
              <a:buFontTx/>
              <a:buNone/>
              <a:tabLst/>
              <a:defRPr/>
            </a:pPr>
            <a:r>
              <a:rPr kumimoji="0" sz="900" b="1" i="0" u="none" strike="noStrike" kern="0" cap="all" spc="197" normalizeH="0" baseline="0" noProof="0" dirty="0">
                <a:ln>
                  <a:noFill/>
                </a:ln>
                <a:solidFill>
                  <a:srgbClr val="6FA2FF"/>
                </a:solidFill>
                <a:effectLst/>
                <a:uLnTx/>
                <a:uFillTx/>
                <a:latin typeface="Franklin Gothic Demi"/>
                <a:sym typeface="Franklin Gothic Demi"/>
              </a:rPr>
              <a:t>Secretary of education</a:t>
            </a:r>
          </a:p>
        </p:txBody>
      </p:sp>
    </p:spTree>
    <p:extLst>
      <p:ext uri="{BB962C8B-B14F-4D97-AF65-F5344CB8AC3E}">
        <p14:creationId xmlns:p14="http://schemas.microsoft.com/office/powerpoint/2010/main" val="3376056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Dr. David Doré.</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21954"/>
            <a:ext cx="9627433"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Institutes of Excellence for Non-Credit Training and Instruction | Virginia Community College System </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Develop and improve workforce training programs targeted at high-demand, high-growth workforce needs as recognized by today’s employers at Virginia’s community colleges. </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22134"/>
            <a:ext cx="3861305" cy="205028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Workforce training programs at Virginia’s community colleges. </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Must be one of the 23 community colleges in Virginia</a:t>
            </a:r>
            <a:r>
              <a:rPr kumimoji="0" lang="en-US" sz="11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17491"/>
            <a:ext cx="3861305" cy="205492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Community Colleges work with local business and industry to determine training needs, coordinate with local economic development personnel, the local workforce training council, and other providers. </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R="0" lvl="0" algn="l" defTabSz="914400" rtl="0" eaLnBrk="1" fontAlgn="auto" latinLnBrk="0" hangingPunct="1">
              <a:lnSpc>
                <a:spcPct val="100000"/>
              </a:lnSpc>
              <a:spcBef>
                <a:spcPts val="0"/>
              </a:spcBef>
              <a:spcAft>
                <a:spcPts val="0"/>
              </a:spcAft>
              <a:buClrTx/>
              <a:buSzTx/>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During Fiscal Year 2023, colleges provided 31,468 individuals with noncredit workforce training in 2,379 courses. The types of workforce instruction include courses that provide skills upgrades, such as training in information technology, leadership and supervision, and project management. Selection of these courses is driven by the specific needs of local employers and the short-term workforce needs of individual community members.</a:t>
            </a: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046915" y="6574911"/>
            <a:ext cx="8288322"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i="1" u="none" strike="noStrike" kern="1200" cap="none" spc="-30" normalizeH="0" baseline="0" noProof="0">
                <a:ln>
                  <a:noFill/>
                </a:ln>
                <a:solidFill>
                  <a:srgbClr val="000000"/>
                </a:solidFill>
                <a:effectLst/>
                <a:uLnTx/>
                <a:uFillTx/>
                <a:latin typeface="Segoe UI"/>
                <a:ea typeface="Open Sans" charset="0"/>
                <a:cs typeface="Open Sans" charset="0"/>
                <a:hlinkClick r:id="rId3"/>
              </a:rPr>
              <a:t>https://www.vccs.edu/job-training-certificates/</a:t>
            </a:r>
            <a:endParaRPr kumimoji="0" lang="en-US" sz="1600" i="1" u="none" strike="noStrike" kern="1200" cap="none" spc="-30" normalizeH="0" baseline="0" noProof="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i="0" u="none" strike="noStrike" kern="1200" cap="none" spc="-30" normalizeH="0" baseline="0" noProof="0">
              <a:ln>
                <a:noFill/>
              </a:ln>
              <a:solidFill>
                <a:srgbClr val="000000"/>
              </a:solidFill>
              <a:effectLst/>
              <a:uLnTx/>
              <a:uFillTx/>
              <a:latin typeface="Segoe UI"/>
              <a:ea typeface="Open Sans" charset="0"/>
              <a:cs typeface="Open Sans" charset="0"/>
            </a:endParaRPr>
          </a:p>
        </p:txBody>
      </p:sp>
      <p:pic>
        <p:nvPicPr>
          <p:cNvPr id="2" name="Picture 1">
            <a:extLst>
              <a:ext uri="{FF2B5EF4-FFF2-40B4-BE49-F238E27FC236}">
                <a16:creationId xmlns:a16="http://schemas.microsoft.com/office/drawing/2014/main" id="{5CB0674B-E306-7107-69E0-C1AEB2A6ECA1}"/>
              </a:ext>
            </a:extLst>
          </p:cNvPr>
          <p:cNvPicPr>
            <a:picLocks noChangeAspect="1"/>
          </p:cNvPicPr>
          <p:nvPr/>
        </p:nvPicPr>
        <p:blipFill>
          <a:blip r:embed="rId4">
            <a:alphaModFix amt="70000"/>
          </a:blip>
          <a:stretch>
            <a:fillRect/>
          </a:stretch>
        </p:blipFill>
        <p:spPr>
          <a:xfrm>
            <a:off x="4448268" y="2409207"/>
            <a:ext cx="3974130" cy="1529379"/>
          </a:xfrm>
          <a:prstGeom prst="rect">
            <a:avLst/>
          </a:prstGeom>
        </p:spPr>
      </p:pic>
      <p:sp>
        <p:nvSpPr>
          <p:cNvPr id="3" name="Oval 2">
            <a:extLst>
              <a:ext uri="{FF2B5EF4-FFF2-40B4-BE49-F238E27FC236}">
                <a16:creationId xmlns:a16="http://schemas.microsoft.com/office/drawing/2014/main" id="{FE9197F1-3FDF-20FB-B8F9-4272CDCE0A08}"/>
              </a:ext>
            </a:extLst>
          </p:cNvPr>
          <p:cNvSpPr/>
          <p:nvPr/>
        </p:nvSpPr>
        <p:spPr>
          <a:xfrm>
            <a:off x="5381756" y="367453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 name="Oval 4">
            <a:extLst>
              <a:ext uri="{FF2B5EF4-FFF2-40B4-BE49-F238E27FC236}">
                <a16:creationId xmlns:a16="http://schemas.microsoft.com/office/drawing/2014/main" id="{249C33AB-71AF-0EE1-E3BF-74975D8D1829}"/>
              </a:ext>
            </a:extLst>
          </p:cNvPr>
          <p:cNvSpPr/>
          <p:nvPr/>
        </p:nvSpPr>
        <p:spPr>
          <a:xfrm>
            <a:off x="6731920" y="295738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Oval 6">
            <a:extLst>
              <a:ext uri="{FF2B5EF4-FFF2-40B4-BE49-F238E27FC236}">
                <a16:creationId xmlns:a16="http://schemas.microsoft.com/office/drawing/2014/main" id="{F6EC6F67-D51C-680F-FF1C-90F6FD854EA2}"/>
              </a:ext>
            </a:extLst>
          </p:cNvPr>
          <p:cNvSpPr/>
          <p:nvPr/>
        </p:nvSpPr>
        <p:spPr>
          <a:xfrm>
            <a:off x="6377674" y="347033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2" name="Oval 21">
            <a:extLst>
              <a:ext uri="{FF2B5EF4-FFF2-40B4-BE49-F238E27FC236}">
                <a16:creationId xmlns:a16="http://schemas.microsoft.com/office/drawing/2014/main" id="{D1FEF624-FBF0-8E2A-4138-F927C140F610}"/>
              </a:ext>
            </a:extLst>
          </p:cNvPr>
          <p:cNvSpPr/>
          <p:nvPr/>
        </p:nvSpPr>
        <p:spPr>
          <a:xfrm>
            <a:off x="7477164" y="348721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5" name="Oval 24">
            <a:extLst>
              <a:ext uri="{FF2B5EF4-FFF2-40B4-BE49-F238E27FC236}">
                <a16:creationId xmlns:a16="http://schemas.microsoft.com/office/drawing/2014/main" id="{C13FC24F-E52E-C654-1659-D1BE6B0B68F6}"/>
              </a:ext>
            </a:extLst>
          </p:cNvPr>
          <p:cNvSpPr/>
          <p:nvPr/>
        </p:nvSpPr>
        <p:spPr>
          <a:xfrm>
            <a:off x="7067988" y="3013543"/>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6" name="Oval 25">
            <a:extLst>
              <a:ext uri="{FF2B5EF4-FFF2-40B4-BE49-F238E27FC236}">
                <a16:creationId xmlns:a16="http://schemas.microsoft.com/office/drawing/2014/main" id="{2E844F60-9E7F-E0A1-916D-1CF6EC05A467}"/>
              </a:ext>
            </a:extLst>
          </p:cNvPr>
          <p:cNvSpPr/>
          <p:nvPr/>
        </p:nvSpPr>
        <p:spPr>
          <a:xfrm>
            <a:off x="7915464" y="36579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7" name="Oval 26">
            <a:extLst>
              <a:ext uri="{FF2B5EF4-FFF2-40B4-BE49-F238E27FC236}">
                <a16:creationId xmlns:a16="http://schemas.microsoft.com/office/drawing/2014/main" id="{C7DD9EB3-1AF2-07FC-66AC-B475762A255A}"/>
              </a:ext>
            </a:extLst>
          </p:cNvPr>
          <p:cNvSpPr/>
          <p:nvPr/>
        </p:nvSpPr>
        <p:spPr>
          <a:xfrm>
            <a:off x="7663898" y="320656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8" name="Oval 27">
            <a:extLst>
              <a:ext uri="{FF2B5EF4-FFF2-40B4-BE49-F238E27FC236}">
                <a16:creationId xmlns:a16="http://schemas.microsoft.com/office/drawing/2014/main" id="{3AC637AB-1D4B-678F-29B7-08189B3371A6}"/>
              </a:ext>
            </a:extLst>
          </p:cNvPr>
          <p:cNvSpPr/>
          <p:nvPr/>
        </p:nvSpPr>
        <p:spPr>
          <a:xfrm>
            <a:off x="6981976" y="36579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0" name="Oval 29">
            <a:extLst>
              <a:ext uri="{FF2B5EF4-FFF2-40B4-BE49-F238E27FC236}">
                <a16:creationId xmlns:a16="http://schemas.microsoft.com/office/drawing/2014/main" id="{7208B670-650A-D4CD-C4BE-99E3B1CDB47E}"/>
              </a:ext>
            </a:extLst>
          </p:cNvPr>
          <p:cNvSpPr/>
          <p:nvPr/>
        </p:nvSpPr>
        <p:spPr>
          <a:xfrm>
            <a:off x="7438199" y="275694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1" name="TextBox 30">
            <a:extLst>
              <a:ext uri="{FF2B5EF4-FFF2-40B4-BE49-F238E27FC236}">
                <a16:creationId xmlns:a16="http://schemas.microsoft.com/office/drawing/2014/main" id="{ECDE0493-B935-D80E-F63E-A75D513AFDEA}"/>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Operates throughout the entire state of Virginia.</a:t>
            </a:r>
          </a:p>
        </p:txBody>
      </p:sp>
      <p:sp>
        <p:nvSpPr>
          <p:cNvPr id="4" name="Parallelogram 3">
            <a:extLst>
              <a:ext uri="{FF2B5EF4-FFF2-40B4-BE49-F238E27FC236}">
                <a16:creationId xmlns:a16="http://schemas.microsoft.com/office/drawing/2014/main" id="{BE83FFD0-588B-E866-AA4D-8D4A54231EC1}"/>
              </a:ext>
            </a:extLst>
          </p:cNvPr>
          <p:cNvSpPr/>
          <p:nvPr/>
        </p:nvSpPr>
        <p:spPr>
          <a:xfrm>
            <a:off x="9708000" y="91191"/>
            <a:ext cx="2403432" cy="667318"/>
          </a:xfrm>
          <a:prstGeom prst="parallelogram">
            <a:avLst/>
          </a:prstGeom>
          <a:solidFill>
            <a:srgbClr val="F6D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E869ED-3D8B-10AE-2DA2-E0A2A0B03C18}"/>
              </a:ext>
            </a:extLst>
          </p:cNvPr>
          <p:cNvSpPr txBox="1"/>
          <p:nvPr/>
        </p:nvSpPr>
        <p:spPr>
          <a:xfrm>
            <a:off x="9888382" y="155686"/>
            <a:ext cx="1473778" cy="523220"/>
          </a:xfrm>
          <a:prstGeom prst="rect">
            <a:avLst/>
          </a:prstGeom>
          <a:noFill/>
        </p:spPr>
        <p:txBody>
          <a:bodyPr wrap="square" rtlCol="0">
            <a:spAutoFit/>
          </a:bodyPr>
          <a:lstStyle/>
          <a:p>
            <a:pPr algn="ctr"/>
            <a:r>
              <a:rPr lang="en-US" sz="1400" b="1" dirty="0">
                <a:solidFill>
                  <a:schemeClr val="accent4"/>
                </a:solidFill>
              </a:rPr>
              <a:t>Capacity Building</a:t>
            </a:r>
          </a:p>
        </p:txBody>
      </p:sp>
      <p:grpSp>
        <p:nvGrpSpPr>
          <p:cNvPr id="8" name="Group 7">
            <a:extLst>
              <a:ext uri="{FF2B5EF4-FFF2-40B4-BE49-F238E27FC236}">
                <a16:creationId xmlns:a16="http://schemas.microsoft.com/office/drawing/2014/main" id="{9D70FCA7-E16B-A0DA-843C-69882E7FEB59}"/>
              </a:ext>
            </a:extLst>
          </p:cNvPr>
          <p:cNvGrpSpPr/>
          <p:nvPr/>
        </p:nvGrpSpPr>
        <p:grpSpPr>
          <a:xfrm>
            <a:off x="11273580" y="152809"/>
            <a:ext cx="548640" cy="548640"/>
            <a:chOff x="1722098" y="4746693"/>
            <a:chExt cx="673690" cy="673690"/>
          </a:xfrm>
          <a:solidFill>
            <a:schemeClr val="accent4"/>
          </a:solidFill>
        </p:grpSpPr>
        <p:pic>
          <p:nvPicPr>
            <p:cNvPr id="9" name="Graphic 8" descr="Building Brick Wall with solid fill">
              <a:extLst>
                <a:ext uri="{FF2B5EF4-FFF2-40B4-BE49-F238E27FC236}">
                  <a16:creationId xmlns:a16="http://schemas.microsoft.com/office/drawing/2014/main" id="{784BC0D8-6C4D-167F-368B-1D9D8C69F6B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4397" y="4848451"/>
              <a:ext cx="431026" cy="431026"/>
            </a:xfrm>
            <a:prstGeom prst="rect">
              <a:avLst/>
            </a:prstGeom>
          </p:spPr>
        </p:pic>
        <p:sp>
          <p:nvSpPr>
            <p:cNvPr id="10" name="Circle: Hollow 9">
              <a:extLst>
                <a:ext uri="{FF2B5EF4-FFF2-40B4-BE49-F238E27FC236}">
                  <a16:creationId xmlns:a16="http://schemas.microsoft.com/office/drawing/2014/main" id="{15B5F0DA-ACA4-8182-1607-3FC0A40F0E40}"/>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1402466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Brandon Ferguson, Instructor of Integrated Machine Technology and led by Dr. Jerry Wallace, President DCC</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119556"/>
            <a:ext cx="9627433" cy="830997"/>
          </a:xfrm>
          <a:prstGeom prst="rect">
            <a:avLst/>
          </a:prstGeom>
          <a:noFill/>
        </p:spPr>
        <p:txBody>
          <a:bodyPr wrap="square" lIns="91440" tIns="45720" rIns="91440" bIns="45720" rtlCol="0" anchor="t">
            <a:spAutoFit/>
          </a:bodyPr>
          <a:lstStyle/>
          <a:p>
            <a:pPr>
              <a:defRPr/>
            </a:pPr>
            <a:r>
              <a:rPr lang="en-US" sz="2400" b="1" dirty="0">
                <a:solidFill>
                  <a:prstClr val="white"/>
                </a:solidFill>
                <a:latin typeface="Franklin Gothic Demi"/>
                <a:cs typeface="Segoe UI"/>
              </a:rPr>
              <a:t>Integrated Machine Technology (IMT)</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a:t>
            </a:r>
            <a:r>
              <a:rPr lang="en-US" sz="2400" b="1" dirty="0">
                <a:solidFill>
                  <a:prstClr val="white"/>
                </a:solidFill>
                <a:latin typeface="Franklin Gothic Demi"/>
                <a:cs typeface="Segoe UI"/>
              </a:rPr>
              <a:t>Institute for Advanced Learning and Research (IALR) and Danville Community College (DCC) </a:t>
            </a:r>
            <a:endParaRPr kumimoji="0" lang="en-US" sz="24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dirty="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Education</a:t>
            </a:r>
            <a:endParaRPr kumimoji="0" lang="en-US" sz="900" b="1" i="0" u="none" strike="noStrike" kern="0" cap="all" spc="197" normalizeH="0" baseline="0" noProof="0" dirty="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55671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 partnership with Danville Community College, IMT trains students to enter the workforce at a high-level machinist or entry level management position.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lang="en-US" sz="1400" dirty="0">
                <a:solidFill>
                  <a:prstClr val="black"/>
                </a:solidFill>
                <a:latin typeface="Segoe UI" panose="020B0502040204020203" pitchFamily="34" charset="0"/>
                <a:cs typeface="Segoe UI" panose="020B0502040204020203" pitchFamily="34" charset="0"/>
              </a:rPr>
              <a:t>The mission of IMT is to provide next level training for students who wish to gain a competitive advantage in precision manufacturing.</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IMT serves graduates of a two-year machining program or those with relevant work experience.</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Completion from a two-year machining program or relevant workforce experience.</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Students are provided with advanced CNC and CAD/CAM instruction and participate in a real-world flow cell experience as part of coursework. </a:t>
            </a:r>
            <a:r>
              <a:rPr lang="en-US" sz="1400" dirty="0">
                <a:solidFill>
                  <a:prstClr val="black"/>
                </a:solidFill>
                <a:latin typeface="Segoe UI"/>
              </a:rPr>
              <a:t>Students</a:t>
            </a:r>
            <a:r>
              <a:rPr kumimoji="0" lang="en-US" sz="1400" b="0" u="none" strike="noStrike" kern="1200" cap="none" spc="0" normalizeH="0" baseline="0" noProof="0" dirty="0">
                <a:ln>
                  <a:noFill/>
                </a:ln>
                <a:solidFill>
                  <a:prstClr val="black"/>
                </a:solidFill>
                <a:effectLst/>
                <a:uLnTx/>
                <a:uFillTx/>
                <a:latin typeface="Segoe UI"/>
                <a:ea typeface="+mn-ea"/>
                <a:cs typeface="+mn-cs"/>
              </a:rPr>
              <a:t> learn manufacturing economics and lean principles, along with internship opportunities designed to better prepare them for the workforce.</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Noted by two governors and countless other localities as an outstanding model, the program has spurred economic development by helping to attract leading advanced manufacturers to the region. </a:t>
            </a:r>
            <a:r>
              <a:rPr lang="en-US" sz="1400" dirty="0" err="1">
                <a:solidFill>
                  <a:prstClr val="black"/>
                </a:solidFill>
                <a:latin typeface="Segoe UI" panose="020B0502040204020203" pitchFamily="34" charset="0"/>
                <a:ea typeface="Open Sans" panose="020B0606030504020204" pitchFamily="34" charset="0"/>
                <a:cs typeface="Segoe UI" panose="020B0502040204020203" pitchFamily="34" charset="0"/>
              </a:rPr>
              <a:t>FasTech</a:t>
            </a:r>
            <a:r>
              <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rPr>
              <a:t> has hired a number of IMT graduates.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The </a:t>
            </a:r>
            <a:r>
              <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rPr>
              <a:t>IMT program provides completers of college-level precision machining programs an elite, advanced program to train in a full-scale manufacturing workflow cell and prepares them for leadership positions within the industry.</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7803364"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rPr>
              <a:t>&lt;</a:t>
            </a:r>
            <a:r>
              <a:rPr kumimoji="0" lang="en-US" sz="1600" b="0" i="1" u="none" strike="noStrike" kern="1200" cap="none" spc="-30" normalizeH="0" baseline="0" noProof="0" dirty="0">
                <a:ln>
                  <a:noFill/>
                </a:ln>
                <a:solidFill>
                  <a:srgbClr val="00B0F0"/>
                </a:solidFill>
                <a:effectLst/>
                <a:uLnTx/>
                <a:uFillTx/>
                <a:latin typeface="Segoe UI"/>
                <a:ea typeface="Open Sans" charset="0"/>
                <a:cs typeface="Open Sans" charset="0"/>
              </a:rPr>
              <a:t>ialr.org/integrated-machining-technology</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rPr>
              <a:t>&gt;</a:t>
            </a: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3">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649639" y="1909210"/>
            <a:ext cx="370696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egoe UI"/>
              </a:rPr>
              <a:t>The program is open to all students who have completed a two-year machining course from across the state.</a:t>
            </a: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48915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Nicole </a:t>
            </a:r>
            <a:r>
              <a:rPr kumimoji="0" lang="en-US" sz="1400" b="0" i="1" u="none" strike="noStrike" kern="1200" cap="none" spc="0" normalizeH="0" baseline="0" noProof="0" dirty="0" err="1">
                <a:ln>
                  <a:noFill/>
                </a:ln>
                <a:solidFill>
                  <a:prstClr val="black"/>
                </a:solidFill>
                <a:effectLst/>
                <a:uLnTx/>
                <a:uFillTx/>
                <a:latin typeface="Segoe UI"/>
                <a:ea typeface="+mn-ea"/>
                <a:cs typeface="+mn-cs"/>
              </a:rPr>
              <a:t>Overley</a:t>
            </a:r>
            <a:r>
              <a:rPr kumimoji="0" lang="en-US" sz="1400" b="0" i="1" u="none" strike="noStrike" kern="1200" cap="none" spc="0" normalizeH="0" baseline="0" noProof="0" dirty="0">
                <a:ln>
                  <a:noFill/>
                </a:ln>
                <a:solidFill>
                  <a:prstClr val="black"/>
                </a:solidFill>
                <a:effectLst/>
                <a:uLnTx/>
                <a:uFillTx/>
                <a:latin typeface="Segoe UI"/>
                <a:ea typeface="+mn-ea"/>
                <a:cs typeface="+mn-cs"/>
              </a:rPr>
              <a:t>, Commissioner, Virginia Works and Alexander Sellner, Chief, Veteran Services</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a:defRPr/>
            </a:pPr>
            <a:r>
              <a:rPr lang="en-US" sz="2400" b="1" dirty="0">
                <a:solidFill>
                  <a:prstClr val="white"/>
                </a:solidFill>
                <a:latin typeface="Franklin Gothic Demi"/>
                <a:cs typeface="Segoe UI"/>
              </a:rPr>
              <a:t>Jobs for Veterans State Grant (JVSG) </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a:t>
            </a:r>
            <a:r>
              <a:rPr lang="en-US" sz="2400" b="1" dirty="0">
                <a:solidFill>
                  <a:prstClr val="white"/>
                </a:solidFill>
                <a:latin typeface="Franklin Gothic Demi"/>
                <a:cs typeface="Segoe UI"/>
              </a:rPr>
              <a:t>Virginia Works</a:t>
            </a:r>
            <a:endParaRPr kumimoji="0" lang="en-US" sz="24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0" cap="all" spc="197" normalizeH="0" baseline="0" noProof="0" dirty="0">
                <a:ln>
                  <a:noFill/>
                </a:ln>
                <a:solidFill>
                  <a:srgbClr val="6FA2FF"/>
                </a:solidFill>
                <a:effectLst/>
                <a:uLnTx/>
                <a:uFillTx/>
                <a:latin typeface="Franklin Gothic Demi" panose="020B0703020102020204" pitchFamily="34" charset="0"/>
                <a:cs typeface="Segoe UI" panose="020B0502040204020203" pitchFamily="34" charset="0"/>
              </a:rPr>
              <a:t>Labor</a:t>
            </a: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66185" y="1249960"/>
            <a:ext cx="3861305" cy="2953225"/>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lang="en-US" sz="1200" dirty="0">
                <a:solidFill>
                  <a:srgbClr val="000000"/>
                </a:solidFill>
                <a:effectLst/>
                <a:latin typeface="+mn-lt"/>
                <a:ea typeface="Arial" panose="020B0604020202020204" pitchFamily="34" charset="0"/>
                <a:cs typeface="Times New Roman" panose="02020603050405020304" pitchFamily="18" charset="0"/>
              </a:rPr>
              <a:t>The JVSG program provides individualized career- and training-related services to eligible veterans</a:t>
            </a:r>
            <a:r>
              <a:rPr lang="en-US" sz="1200" dirty="0">
                <a:solidFill>
                  <a:srgbClr val="000000"/>
                </a:solidFill>
                <a:latin typeface="+mn-lt"/>
                <a:ea typeface="Arial" panose="020B0604020202020204" pitchFamily="34" charset="0"/>
                <a:cs typeface="Times New Roman" panose="02020603050405020304" pitchFamily="18" charset="0"/>
              </a:rPr>
              <a:t> and</a:t>
            </a:r>
            <a:r>
              <a:rPr lang="en-US" sz="1200" dirty="0">
                <a:solidFill>
                  <a:srgbClr val="000000"/>
                </a:solidFill>
                <a:effectLst/>
                <a:latin typeface="+mn-lt"/>
                <a:ea typeface="Arial" panose="020B0604020202020204" pitchFamily="34" charset="0"/>
                <a:cs typeface="Times New Roman" panose="02020603050405020304" pitchFamily="18" charset="0"/>
              </a:rPr>
              <a:t> eligible persons with employment barriers, as well as other authorized additional populations, and assists employers fill their workforce needs with job-seeking veterans.</a:t>
            </a:r>
            <a:endParaRPr kumimoji="0" lang="en-US" sz="12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Mission:</a:t>
            </a:r>
          </a:p>
          <a:p>
            <a:pPr algn="l" fontAlgn="base"/>
            <a:r>
              <a:rPr lang="en-US" sz="1200" dirty="0">
                <a:solidFill>
                  <a:schemeClr val="bg1"/>
                </a:solidFill>
                <a:latin typeface="Segoe UI" panose="020B0502040204020203" pitchFamily="34" charset="0"/>
                <a:cs typeface="Segoe UI" panose="020B0502040204020203" pitchFamily="34" charset="0"/>
              </a:rPr>
              <a:t>To fulfill President Lincoln’s promise “To care for him/her who shall have borne the battle, and for his/her widow, and his/her orphan(s) by advocating for and securing employment for eligible Veterans, Spouses, Transitioning Service Members and other eligible persons”</a:t>
            </a:r>
            <a:endParaRPr kumimoji="0" lang="en-US" sz="160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66185" y="4288277"/>
            <a:ext cx="3861305" cy="222363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The JVSG program exclusively serves eligible veterans and eligible persons with employment barriers, as well as authorized additional populations, and performs outreach to employers.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Eligibility is defined in 38 U.S.C. 4103(a), 4211(4), 4101(5)  and is further refined in Veteran Program Letter (VPL) 05-24</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219662" y="3126464"/>
            <a:ext cx="4479721" cy="331143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How it Achieves Results</a:t>
            </a:r>
          </a:p>
          <a:p>
            <a:pPr algn="l"/>
            <a:r>
              <a:rPr lang="en-US" sz="1200" b="0" i="0" dirty="0">
                <a:solidFill>
                  <a:srgbClr val="212121"/>
                </a:solidFill>
                <a:effectLst/>
                <a:latin typeface="+mn-lt"/>
              </a:rPr>
              <a:t>Disabled Veterans’ Outreach Program (DVOP) specialists provide individualized career services to eligible veterans and eligible spouses experiencing employment barriers, as well as other additional populations authorized by the Secretary, with an emphasis on assisting veterans who are economically or educationally disadvantaged including veterans experiencing homelessness and vocational rehabilitation clients.  </a:t>
            </a:r>
          </a:p>
          <a:p>
            <a:pPr algn="l"/>
            <a:endParaRPr lang="en-US" sz="800" b="0" i="0" dirty="0">
              <a:solidFill>
                <a:srgbClr val="212121"/>
              </a:solidFill>
              <a:effectLst/>
              <a:latin typeface="+mn-lt"/>
            </a:endParaRPr>
          </a:p>
          <a:p>
            <a:pPr algn="l"/>
            <a:r>
              <a:rPr lang="en-US" sz="1200" b="0" i="0" dirty="0">
                <a:solidFill>
                  <a:srgbClr val="212121"/>
                </a:solidFill>
                <a:effectLst/>
                <a:latin typeface="+mn-lt"/>
              </a:rPr>
              <a:t>Local Veteran Employment Representatives (LVER) staff conduct outreach to employers to advocate for the hiring of veterans. They also work with businesses, contractors, and employer organizations to develop career opportunities for veterans. </a:t>
            </a:r>
          </a:p>
          <a:p>
            <a:pPr algn="l"/>
            <a:endParaRPr lang="en-US" sz="800" dirty="0">
              <a:solidFill>
                <a:srgbClr val="212121"/>
              </a:solidFill>
              <a:latin typeface="+mn-lt"/>
            </a:endParaRPr>
          </a:p>
          <a:p>
            <a:pPr algn="l"/>
            <a:r>
              <a:rPr lang="en-US" sz="1200" b="0" i="0" dirty="0">
                <a:solidFill>
                  <a:srgbClr val="212121"/>
                </a:solidFill>
                <a:effectLst/>
                <a:latin typeface="+mn-lt"/>
              </a:rPr>
              <a:t>Consolidated DVOP/LVER staff perform duties of both a DVOP specialist and a LVER.</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319099" y="1275289"/>
            <a:ext cx="17205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0448" y="1391550"/>
            <a:ext cx="3236976" cy="512036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Why it Matters</a:t>
            </a:r>
          </a:p>
          <a:p>
            <a:pPr>
              <a:defRPr/>
            </a:pPr>
            <a:r>
              <a:rPr lang="en-US" sz="1200" dirty="0">
                <a:solidFill>
                  <a:prstClr val="black"/>
                </a:solidFill>
                <a:latin typeface="Segoe UI" panose="020B0502040204020203" pitchFamily="34" charset="0"/>
                <a:ea typeface="Open Sans" panose="020B0606030504020204" pitchFamily="34" charset="0"/>
                <a:cs typeface="Segoe UI" panose="020B0502040204020203" pitchFamily="34" charset="0"/>
              </a:rPr>
              <a:t>As of 2020, over 21,000 Active-Duty servicemen and servicewomen separate yearly in Virginia. Virginia Works serve this overall Veteran population via One-Stop Centers and with JVSG staff providing additional presence at fifteen military installations across the Commonwealth.</a:t>
            </a:r>
          </a:p>
          <a:p>
            <a:pPr>
              <a:defRPr/>
            </a:pPr>
            <a:endPar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The JVSG program fills a very specific niche in the overall State Workforce Delivery System by serving the hardest to serve Veterans that belong to specific populations with barriers to employment. The program is different than other Veteran employment efforts in that the JVSG is 100% staffed by Veterans serving other Veteran job seekers and advocating on their behalf to employers. The JVSG program brings face-to-face connections via DVOPs with Veterans and again with LVERs to Employers. The ensuing Case Management and Employer Outreach help Veterans reintegrate into the workforce after having put their civilian job ambitions on hold to go serve their 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780030" y="6562620"/>
            <a:ext cx="10041622" cy="421517"/>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lang="en-US" sz="1600" b="1" spc="-30" dirty="0">
                <a:solidFill>
                  <a:srgbClr val="000000"/>
                </a:solidFill>
                <a:latin typeface="Segoe UI"/>
                <a:ea typeface="Open Sans" charset="0"/>
                <a:cs typeface="Open Sans" charset="0"/>
                <a:hlinkClick r:id="rId3"/>
              </a:rPr>
              <a:t>https://www.virginiaworks.gov/</a:t>
            </a:r>
            <a:endParaRPr lang="en-US" sz="1600" b="1" spc="-30" dirty="0">
              <a:solidFill>
                <a:srgbClr val="000000"/>
              </a:solidFill>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390609" y="1583066"/>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378683" y="1446001"/>
            <a:ext cx="38613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Segoe UI"/>
                <a:ea typeface="+mn-ea"/>
                <a:cs typeface="+mn-cs"/>
              </a:rPr>
              <a:t>The JVSG program operates across the entire Commonwealth.</a:t>
            </a:r>
          </a:p>
        </p:txBody>
      </p:sp>
      <p:sp>
        <p:nvSpPr>
          <p:cNvPr id="2" name="Oval 1">
            <a:extLst>
              <a:ext uri="{FF2B5EF4-FFF2-40B4-BE49-F238E27FC236}">
                <a16:creationId xmlns:a16="http://schemas.microsoft.com/office/drawing/2014/main" id="{2AB66AC4-7BE6-A1AD-0FE3-6343924C4E96}"/>
              </a:ext>
            </a:extLst>
          </p:cNvPr>
          <p:cNvSpPr/>
          <p:nvPr/>
        </p:nvSpPr>
        <p:spPr>
          <a:xfrm>
            <a:off x="5381756" y="2925236"/>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F43EA17-F24C-06A7-2EAE-9CA805F8AAC0}"/>
              </a:ext>
            </a:extLst>
          </p:cNvPr>
          <p:cNvSpPr/>
          <p:nvPr/>
        </p:nvSpPr>
        <p:spPr>
          <a:xfrm>
            <a:off x="6731920" y="2208086"/>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4308B69-1D75-866D-93C4-E118063BCF8B}"/>
              </a:ext>
            </a:extLst>
          </p:cNvPr>
          <p:cNvSpPr/>
          <p:nvPr/>
        </p:nvSpPr>
        <p:spPr>
          <a:xfrm>
            <a:off x="6377674" y="2721034"/>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4DEB834-3784-3C91-460D-045B6013AEF2}"/>
              </a:ext>
            </a:extLst>
          </p:cNvPr>
          <p:cNvSpPr/>
          <p:nvPr/>
        </p:nvSpPr>
        <p:spPr>
          <a:xfrm>
            <a:off x="7477164" y="2737916"/>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6AA8D7A-5D4E-9668-43CA-EBD3A325E8CF}"/>
              </a:ext>
            </a:extLst>
          </p:cNvPr>
          <p:cNvSpPr/>
          <p:nvPr/>
        </p:nvSpPr>
        <p:spPr>
          <a:xfrm>
            <a:off x="7067988" y="2264243"/>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4D757F-AF17-2C36-CFF6-C6A17602DBAA}"/>
              </a:ext>
            </a:extLst>
          </p:cNvPr>
          <p:cNvSpPr/>
          <p:nvPr/>
        </p:nvSpPr>
        <p:spPr>
          <a:xfrm>
            <a:off x="7915464" y="2908631"/>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35220DC-4973-591D-F7D2-AADBEEC00736}"/>
              </a:ext>
            </a:extLst>
          </p:cNvPr>
          <p:cNvSpPr/>
          <p:nvPr/>
        </p:nvSpPr>
        <p:spPr>
          <a:xfrm>
            <a:off x="7663898" y="2457268"/>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F6181A-B693-6AD8-4A9A-D1C8C0BDE455}"/>
              </a:ext>
            </a:extLst>
          </p:cNvPr>
          <p:cNvSpPr/>
          <p:nvPr/>
        </p:nvSpPr>
        <p:spPr>
          <a:xfrm>
            <a:off x="6981976" y="2908631"/>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220AF8B-BCFE-3071-3292-BEE8FF46625C}"/>
              </a:ext>
            </a:extLst>
          </p:cNvPr>
          <p:cNvSpPr/>
          <p:nvPr/>
        </p:nvSpPr>
        <p:spPr>
          <a:xfrm>
            <a:off x="7438199" y="2007641"/>
            <a:ext cx="115318" cy="9352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2C429C75-6406-CF65-57C1-1E9B9D306E22}"/>
              </a:ext>
            </a:extLst>
          </p:cNvPr>
          <p:cNvSpPr/>
          <p:nvPr/>
        </p:nvSpPr>
        <p:spPr>
          <a:xfrm>
            <a:off x="9708000" y="91191"/>
            <a:ext cx="2403432" cy="667318"/>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556A80-C134-06D0-7795-35A58568BFE9}"/>
              </a:ext>
            </a:extLst>
          </p:cNvPr>
          <p:cNvSpPr txBox="1"/>
          <p:nvPr/>
        </p:nvSpPr>
        <p:spPr>
          <a:xfrm>
            <a:off x="9899301" y="173070"/>
            <a:ext cx="1473778" cy="523220"/>
          </a:xfrm>
          <a:prstGeom prst="rect">
            <a:avLst/>
          </a:prstGeom>
          <a:noFill/>
        </p:spPr>
        <p:txBody>
          <a:bodyPr wrap="square" rtlCol="0">
            <a:spAutoFit/>
          </a:bodyPr>
          <a:lstStyle/>
          <a:p>
            <a:pPr algn="ctr"/>
            <a:r>
              <a:rPr lang="en-US" sz="1400" b="1" dirty="0">
                <a:solidFill>
                  <a:schemeClr val="accent3"/>
                </a:solidFill>
              </a:rPr>
              <a:t>Supportive Services</a:t>
            </a:r>
          </a:p>
        </p:txBody>
      </p:sp>
      <p:pic>
        <p:nvPicPr>
          <p:cNvPr id="18" name="Graphic 17" descr="Handshake with solid fill">
            <a:extLst>
              <a:ext uri="{FF2B5EF4-FFF2-40B4-BE49-F238E27FC236}">
                <a16:creationId xmlns:a16="http://schemas.microsoft.com/office/drawing/2014/main" id="{0FBCA4D4-2388-294D-BDD9-DA26A8B76B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3866" y="247571"/>
            <a:ext cx="396246" cy="396246"/>
          </a:xfrm>
          <a:prstGeom prst="rect">
            <a:avLst/>
          </a:prstGeom>
        </p:spPr>
      </p:pic>
      <p:sp>
        <p:nvSpPr>
          <p:cNvPr id="22" name="Circle: Hollow 21">
            <a:extLst>
              <a:ext uri="{FF2B5EF4-FFF2-40B4-BE49-F238E27FC236}">
                <a16:creationId xmlns:a16="http://schemas.microsoft.com/office/drawing/2014/main" id="{80856A3A-6CA6-8F38-F155-33BEA9B48D58}"/>
              </a:ext>
            </a:extLst>
          </p:cNvPr>
          <p:cNvSpPr/>
          <p:nvPr/>
        </p:nvSpPr>
        <p:spPr>
          <a:xfrm>
            <a:off x="11287669" y="152450"/>
            <a:ext cx="548640" cy="548640"/>
          </a:xfrm>
          <a:prstGeom prst="donut">
            <a:avLst>
              <a:gd name="adj" fmla="val 12997"/>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931317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0" y="833918"/>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A</a:t>
            </a:r>
            <a:r>
              <a:rPr lang="en-US" sz="1400" i="1" dirty="0" err="1">
                <a:solidFill>
                  <a:prstClr val="black"/>
                </a:solidFill>
                <a:latin typeface="Segoe UI"/>
              </a:rPr>
              <a:t>manda</a:t>
            </a:r>
            <a:r>
              <a:rPr lang="en-US" sz="1400" i="1" dirty="0">
                <a:solidFill>
                  <a:prstClr val="black"/>
                </a:solidFill>
                <a:latin typeface="Segoe UI"/>
              </a:rPr>
              <a:t> Hylton, Vice President Strategic Initiatives at IALR; Rhonda Hodges, Vice President Workforce, Economic &amp; Community Development at P&amp;HCC;  and Vukica Jovanovic, Professor &amp; Chair, Engineering Technology at ODU</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189150"/>
            <a:ext cx="9774956" cy="646331"/>
          </a:xfrm>
          <a:prstGeom prst="rect">
            <a:avLst/>
          </a:prstGeom>
          <a:noFill/>
        </p:spPr>
        <p:txBody>
          <a:bodyPr wrap="square" lIns="91440" tIns="45720" rIns="91440" bIns="45720" rtlCol="0" anchor="t">
            <a:spAutoFit/>
          </a:bodyPr>
          <a:lstStyle/>
          <a:p>
            <a:pPr>
              <a:defRPr/>
            </a:pPr>
            <a:r>
              <a:rPr lang="en-US" b="1" dirty="0">
                <a:solidFill>
                  <a:prstClr val="white"/>
                </a:solidFill>
                <a:latin typeface="Franklin Gothic Demi"/>
                <a:cs typeface="Segoe UI"/>
              </a:rPr>
              <a:t>Manufacturing Engineering Technology</a:t>
            </a:r>
            <a:r>
              <a:rPr kumimoji="0" lang="en-US" b="1" i="0" u="none" strike="noStrike" kern="1200" cap="none" spc="0" normalizeH="0" baseline="0" noProof="0" dirty="0">
                <a:ln>
                  <a:noFill/>
                </a:ln>
                <a:solidFill>
                  <a:prstClr val="white"/>
                </a:solidFill>
                <a:effectLst/>
                <a:uLnTx/>
                <a:uFillTx/>
                <a:latin typeface="Franklin Gothic Demi"/>
                <a:ea typeface="+mn-ea"/>
                <a:cs typeface="Segoe UI"/>
              </a:rPr>
              <a:t>| </a:t>
            </a:r>
            <a:r>
              <a:rPr lang="en-US" b="1" dirty="0">
                <a:solidFill>
                  <a:prstClr val="white"/>
                </a:solidFill>
                <a:latin typeface="Franklin Gothic Demi"/>
                <a:cs typeface="Segoe UI"/>
              </a:rPr>
              <a:t>Institute for Advanced Learning and Research (IALR), Patrick &amp; Henry Community College (P&amp;HCC), and Old Dominion University (ODU) </a:t>
            </a:r>
            <a:endParaRPr kumimoji="0" lang="en-US"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dirty="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Education</a:t>
            </a:r>
            <a:endParaRPr kumimoji="0" lang="en-US" sz="900" b="1" i="0" u="none" strike="noStrike" kern="0" cap="all" spc="197" normalizeH="0" baseline="0" noProof="0" dirty="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55671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2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 partnership with Patrick &amp; Henry Community College</a:t>
            </a:r>
            <a:r>
              <a:rPr lang="en-US" sz="1200" dirty="0">
                <a:solidFill>
                  <a:prstClr val="black"/>
                </a:solidFill>
                <a:latin typeface="Segoe UI" panose="020B0502040204020203" pitchFamily="34" charset="0"/>
                <a:cs typeface="Segoe UI" panose="020B0502040204020203" pitchFamily="34" charset="0"/>
              </a:rPr>
              <a:t> and Old Dominion University, the Manufacturing Engineering Technology degree pathway</a:t>
            </a: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provides a pathway for technical degree students to earn their four-year engineering degree with a significant reduction in time to completion.</a:t>
            </a:r>
          </a:p>
          <a:p>
            <a:pPr defTabSz="685800">
              <a:lnSpc>
                <a:spcPct val="106000"/>
              </a:lnSpc>
              <a:defRPr/>
            </a:pPr>
            <a:r>
              <a:rPr kumimoji="0" lang="en-US" sz="12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defTabSz="685800">
              <a:lnSpc>
                <a:spcPct val="106000"/>
              </a:lnSpc>
              <a:defRPr/>
            </a:pPr>
            <a:r>
              <a:rPr lang="en-US" sz="1200" dirty="0">
                <a:solidFill>
                  <a:prstClr val="black"/>
                </a:solidFill>
                <a:latin typeface="Segoe UI" panose="020B0502040204020203" pitchFamily="34" charset="0"/>
                <a:cs typeface="Segoe UI" panose="020B0502040204020203" pitchFamily="34" charset="0"/>
              </a:rPr>
              <a:t>The mission of the Manufacturing Engineering Technology pipeline is to increase the manufacturing capacity, capability, resiliency, and diversity in the maritime defense industrial base.</a:t>
            </a:r>
            <a:endPar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The program serves students statewide through the traditional 4-year pathway, and those attending two-year pathways at Patrick &amp; Henry Community College and Danville Community College.</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Enrollment in the degree pathway at Old Dominion University or the two community colleges mentioned above.</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The Manufacturing Engineering Technology degree provides a pathway that decreases time to completion for technical students wishing to pursue an engineering degree. </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The Manufacturing Engineering Technology degree was developed in response to the industrial base and employers’ workforce needs to provide a 4-year degree with relevant technical skills to support the manufacturing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7803364"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rPr>
              <a:t>&lt;</a:t>
            </a:r>
            <a:r>
              <a:rPr kumimoji="0" lang="en-US" sz="1600" b="0" i="1" u="none" strike="noStrike" kern="1200" cap="none" spc="-30" normalizeH="0" baseline="0" noProof="0" dirty="0">
                <a:ln>
                  <a:noFill/>
                </a:ln>
                <a:solidFill>
                  <a:srgbClr val="00B0F0"/>
                </a:solidFill>
                <a:effectLst/>
                <a:uLnTx/>
                <a:uFillTx/>
                <a:latin typeface="Segoe UI"/>
                <a:ea typeface="Open Sans" charset="0"/>
                <a:cs typeface="Open Sans" charset="0"/>
              </a:rPr>
              <a:t>ialr.org/manufacturing-engineering-technology</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rPr>
              <a:t>&gt;</a:t>
            </a: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3">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649639" y="1909210"/>
            <a:ext cx="370696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egoe UI"/>
              </a:rPr>
              <a:t>The program is open to all students who have from across the state, with a dedicated pathway for Region 3 below.</a:t>
            </a: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28816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464BB-2FFE-B64A-837D-6DD7D8BB90C4}"/>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A0FFEAB1-1125-86E7-4AE3-F6CBA27FCB63}"/>
              </a:ext>
            </a:extLst>
          </p:cNvPr>
          <p:cNvSpPr>
            <a:spLocks noGrp="1"/>
          </p:cNvSpPr>
          <p:nvPr>
            <p:ph type="body" sz="quarter" idx="15"/>
          </p:nvPr>
        </p:nvSpPr>
        <p:spPr/>
        <p:txBody>
          <a:bodyPr/>
          <a:lstStyle/>
          <a:p>
            <a:endParaRPr lang="en-US"/>
          </a:p>
        </p:txBody>
      </p:sp>
      <p:sp>
        <p:nvSpPr>
          <p:cNvPr id="4" name="Title 3">
            <a:extLst>
              <a:ext uri="{FF2B5EF4-FFF2-40B4-BE49-F238E27FC236}">
                <a16:creationId xmlns:a16="http://schemas.microsoft.com/office/drawing/2014/main" id="{2CFA6E23-3802-1A77-BD22-9F5E474E63CD}"/>
              </a:ext>
            </a:extLst>
          </p:cNvPr>
          <p:cNvSpPr>
            <a:spLocks noGrp="1"/>
          </p:cNvSpPr>
          <p:nvPr>
            <p:ph type="title"/>
          </p:nvPr>
        </p:nvSpPr>
        <p:spPr/>
        <p:txBody>
          <a:bodyPr/>
          <a:lstStyle/>
          <a:p>
            <a:r>
              <a:rPr lang="en-US" dirty="0"/>
              <a:t>Migrant and Seasonal Farmworkers</a:t>
            </a:r>
          </a:p>
        </p:txBody>
      </p:sp>
      <p:sp>
        <p:nvSpPr>
          <p:cNvPr id="5" name="Text Placeholder 4">
            <a:extLst>
              <a:ext uri="{FF2B5EF4-FFF2-40B4-BE49-F238E27FC236}">
                <a16:creationId xmlns:a16="http://schemas.microsoft.com/office/drawing/2014/main" id="{8F059EB8-9C05-FB9D-0A58-7A97249799B5}"/>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4012838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78988" y="1017616"/>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Agency Head: Commissioner Chuck Zinger;  Director Patrice Jones. Program Administrator: Education Deputy Director Tramaine Carroll-Payne; Program Manager: John Hall</a:t>
            </a: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Segoe UI"/>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27433"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Military Education &amp; Workforce Initiatives | Department of Veterans Services</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rPr>
              <a:t>Veterans and Defense Affairs</a:t>
            </a: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69686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Military Education and Workforce Initiatives (MEWI) assists Veterans and service members with their transition from active duty to civilian life.</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MEWI enhances employment opportunities for Virginians who have served in the United States Military, and their spouses, by providing a pathway to education, training, certifications, and technology.</a:t>
            </a: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354432"/>
            <a:ext cx="3861305" cy="226368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MEWI serves Active-Duty Service members, Veterans, Spouses, and Dependents,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For the Virginia </a:t>
            </a:r>
            <a:r>
              <a:rPr kumimoji="0" lang="en-US" sz="1200" b="0" u="none" strike="noStrike" kern="1200" cap="none" spc="0" normalizeH="0" baseline="0" noProof="0" dirty="0" err="1">
                <a:ln>
                  <a:noFill/>
                </a:ln>
                <a:solidFill>
                  <a:prstClr val="black"/>
                </a:solidFill>
                <a:effectLst/>
                <a:uLnTx/>
                <a:uFillTx/>
                <a:latin typeface="Segoe UI"/>
                <a:ea typeface="+mn-ea"/>
                <a:cs typeface="+mn-cs"/>
              </a:rPr>
              <a:t>SkillBridge</a:t>
            </a:r>
            <a:r>
              <a:rPr kumimoji="0" lang="en-US" sz="1200" b="0" u="none" strike="noStrike" kern="1200" cap="none" spc="0" normalizeH="0" baseline="0" noProof="0" dirty="0">
                <a:ln>
                  <a:noFill/>
                </a:ln>
                <a:solidFill>
                  <a:prstClr val="black"/>
                </a:solidFill>
                <a:effectLst/>
                <a:uLnTx/>
                <a:uFillTx/>
                <a:latin typeface="Segoe UI"/>
                <a:ea typeface="+mn-ea"/>
                <a:cs typeface="+mn-cs"/>
              </a:rPr>
              <a:t> Program- You must be an active-duty service member within 180 days of your end of service. For other initiatives eligibility is determined by proof of service, and/ or marital/ dependent status.</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40994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For the Virginia </a:t>
            </a:r>
            <a:r>
              <a:rPr kumimoji="0" lang="en-US" sz="1400" b="0" u="none" strike="noStrike" kern="1200" cap="none" spc="0" normalizeH="0" baseline="0" noProof="0" dirty="0" err="1">
                <a:ln>
                  <a:noFill/>
                </a:ln>
                <a:solidFill>
                  <a:prstClr val="black"/>
                </a:solidFill>
                <a:effectLst/>
                <a:uLnTx/>
                <a:uFillTx/>
                <a:latin typeface="Segoe UI"/>
                <a:ea typeface="+mn-ea"/>
                <a:cs typeface="+mn-cs"/>
              </a:rPr>
              <a:t>SkillBridge</a:t>
            </a:r>
            <a:r>
              <a:rPr kumimoji="0" lang="en-US" sz="1400" b="0" u="none" strike="noStrike" kern="1200" cap="none" spc="0" normalizeH="0" baseline="0" noProof="0" dirty="0">
                <a:ln>
                  <a:noFill/>
                </a:ln>
                <a:solidFill>
                  <a:prstClr val="black"/>
                </a:solidFill>
                <a:effectLst/>
                <a:uLnTx/>
                <a:uFillTx/>
                <a:latin typeface="Segoe UI"/>
                <a:ea typeface="+mn-ea"/>
                <a:cs typeface="+mn-cs"/>
              </a:rPr>
              <a:t> Program- Internships provide critical training, and networking before transition and are intended to lead to direct employment offers.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MEWI Initiatives- Provides technology, credentialing, and certification in industry-leading fields. </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643148" y="1506326"/>
            <a:ext cx="3375976" cy="5068585"/>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2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Lt Col Russell B. Cuenca: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“My internship started on Tuesday, January 2, 2024. , I was exposed to the Operations Officer’s day-to-day activities which centered on compliance with the Federal Aviation Administration Part 139 guidance and regulations. Activities included daily observations and inspections on the movement areas of the airfield, supporting airlines and tenant requests, monitoring wildlife hazards, and addressing safety hazards. This was a successful and beneficial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internship, because I was focused on a specific project, the SMS implementation, while still observing the Operations Officer’s airport duties.”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This </a:t>
            </a:r>
            <a:r>
              <a:rPr kumimoji="0" lang="en-US" sz="1200" b="0" u="none" strike="noStrike" kern="1200" cap="none" spc="0" normalizeH="0" baseline="0" noProof="0" dirty="0" err="1">
                <a:ln>
                  <a:noFill/>
                </a:ln>
                <a:solidFill>
                  <a:prstClr val="black"/>
                </a:solidFill>
                <a:effectLst/>
                <a:uLnTx/>
                <a:uFillTx/>
                <a:latin typeface="Segoe UI"/>
                <a:ea typeface="+mn-ea"/>
                <a:cs typeface="+mn-cs"/>
              </a:rPr>
              <a:t>SkillBridge</a:t>
            </a:r>
            <a:r>
              <a:rPr kumimoji="0" lang="en-US" sz="1200" b="0" u="none" strike="noStrike" kern="1200" cap="none" spc="0" normalizeH="0" baseline="0" noProof="0" dirty="0">
                <a:ln>
                  <a:noFill/>
                </a:ln>
                <a:solidFill>
                  <a:prstClr val="black"/>
                </a:solidFill>
                <a:effectLst/>
                <a:uLnTx/>
                <a:uFillTx/>
                <a:latin typeface="Segoe UI"/>
                <a:ea typeface="+mn-ea"/>
                <a:cs typeface="+mn-cs"/>
              </a:rPr>
              <a:t> internship leads directly to employment through the networking and skills learned within.</a:t>
            </a: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411523" y="6466054"/>
            <a:ext cx="11774695" cy="393363"/>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500"/>
              </a:spcBef>
              <a:spcAft>
                <a:spcPts val="0"/>
              </a:spcAft>
              <a:buClr>
                <a:srgbClr val="787878"/>
              </a:buClr>
              <a:buSzPct val="75000"/>
              <a:buFontTx/>
              <a:buNone/>
              <a:tabLst/>
              <a:defRPr/>
            </a:pPr>
            <a:endParaRPr kumimoji="0" lang="en-US" sz="1200" b="1" i="0" u="none" strike="noStrike" kern="1200" cap="none" spc="-30" normalizeH="0" baseline="0" noProof="0">
              <a:ln>
                <a:noFill/>
              </a:ln>
              <a:solidFill>
                <a:srgbClr val="000000"/>
              </a:solidFill>
              <a:effectLst/>
              <a:uLnTx/>
              <a:uFillTx/>
              <a:latin typeface="Segoe UI"/>
              <a:ea typeface="Open Sans"/>
              <a:cs typeface="Open Sans"/>
            </a:endParaRPr>
          </a:p>
          <a:p>
            <a:pPr marL="0" marR="0" lvl="0" indent="0" algn="ctr" defTabSz="914400" rtl="0" eaLnBrk="1" fontAlgn="auto" latinLnBrk="0" hangingPunct="1">
              <a:lnSpc>
                <a:spcPct val="85000"/>
              </a:lnSpc>
              <a:spcBef>
                <a:spcPts val="500"/>
              </a:spcBef>
              <a:spcAft>
                <a:spcPts val="0"/>
              </a:spcAft>
              <a:buClrTx/>
              <a:buSzTx/>
              <a:buFont typeface="Arial" panose="020B0604020202020204" pitchFamily="34" charset="0"/>
              <a:buNone/>
              <a:tabLst/>
              <a:defRPr/>
            </a:pPr>
            <a:r>
              <a:rPr kumimoji="0" lang="en-US" sz="1200" b="1" i="0" u="none" strike="noStrike" kern="1200" cap="none" spc="-30" normalizeH="0" baseline="0" noProof="0">
                <a:ln>
                  <a:noFill/>
                </a:ln>
                <a:solidFill>
                  <a:srgbClr val="000000"/>
                </a:solidFill>
                <a:effectLst/>
                <a:uLnTx/>
                <a:uFillTx/>
                <a:latin typeface="Segoe UI"/>
                <a:ea typeface="Open Sans"/>
                <a:cs typeface="Open Sans"/>
              </a:rPr>
              <a:t>Learn more about the program here: </a:t>
            </a:r>
            <a:r>
              <a:rPr kumimoji="0" lang="en-US" sz="1200" b="0" i="1" u="none" strike="noStrike" kern="1200" cap="none" spc="-30" normalizeH="0" baseline="0" noProof="0">
                <a:ln>
                  <a:noFill/>
                </a:ln>
                <a:solidFill>
                  <a:srgbClr val="000000"/>
                </a:solidFill>
                <a:effectLst/>
                <a:uLnTx/>
                <a:uFillTx/>
                <a:latin typeface="Segoe UI"/>
                <a:ea typeface="+mn-lt"/>
                <a:cs typeface="Segoe UI"/>
                <a:hlinkClick r:id="rId3"/>
              </a:rPr>
              <a:t>https://www.dvs.virginia.gov/education-employment/military-education-and-workforce-initiative</a:t>
            </a:r>
            <a:endParaRPr kumimoji="0" lang="en-US" sz="1200" b="0" i="1" u="none" strike="noStrike" kern="1200" cap="none" spc="-30" normalizeH="0" baseline="0" noProof="0">
              <a:ln>
                <a:noFill/>
              </a:ln>
              <a:solidFill>
                <a:srgbClr val="000000"/>
              </a:solidFill>
              <a:effectLst/>
              <a:uLnTx/>
              <a:uFillTx/>
              <a:latin typeface="Segoe UI"/>
              <a:ea typeface="+mn-lt"/>
              <a:cs typeface="Segoe UI"/>
            </a:endParaRPr>
          </a:p>
          <a:p>
            <a:pPr marL="0" marR="0" lvl="0" indent="0" algn="ctr" defTabSz="914400" rtl="0" eaLnBrk="1" fontAlgn="auto" latinLnBrk="0" hangingPunct="1">
              <a:lnSpc>
                <a:spcPct val="85000"/>
              </a:lnSpc>
              <a:spcBef>
                <a:spcPts val="500"/>
              </a:spcBef>
              <a:spcAft>
                <a:spcPts val="0"/>
              </a:spcAft>
              <a:buClrTx/>
              <a:buSzTx/>
              <a:buFont typeface="Arial" panose="020B0604020202020204" pitchFamily="34" charset="0"/>
              <a:buNone/>
              <a:tabLst/>
              <a:defRPr/>
            </a:pPr>
            <a:endParaRPr kumimoji="0" lang="en-US" sz="12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MEWI operates throughout the entire state of Virginia.  </a:t>
            </a:r>
          </a:p>
        </p:txBody>
      </p:sp>
      <p:pic>
        <p:nvPicPr>
          <p:cNvPr id="2" name="Picture 1">
            <a:extLst>
              <a:ext uri="{FF2B5EF4-FFF2-40B4-BE49-F238E27FC236}">
                <a16:creationId xmlns:a16="http://schemas.microsoft.com/office/drawing/2014/main" id="{B69CCFFD-4B70-9F29-8548-EDD5B3FF6CE0}"/>
              </a:ext>
            </a:extLst>
          </p:cNvPr>
          <p:cNvPicPr>
            <a:picLocks noChangeAspect="1"/>
          </p:cNvPicPr>
          <p:nvPr/>
        </p:nvPicPr>
        <p:blipFill>
          <a:blip r:embed="rId4">
            <a:alphaModFix amt="70000"/>
          </a:blip>
          <a:stretch>
            <a:fillRect/>
          </a:stretch>
        </p:blipFill>
        <p:spPr>
          <a:xfrm>
            <a:off x="4448268" y="2434607"/>
            <a:ext cx="3974130" cy="1529379"/>
          </a:xfrm>
          <a:prstGeom prst="rect">
            <a:avLst/>
          </a:prstGeom>
        </p:spPr>
      </p:pic>
      <p:sp>
        <p:nvSpPr>
          <p:cNvPr id="3" name="Oval 2">
            <a:extLst>
              <a:ext uri="{FF2B5EF4-FFF2-40B4-BE49-F238E27FC236}">
                <a16:creationId xmlns:a16="http://schemas.microsoft.com/office/drawing/2014/main" id="{446DF335-0C36-79DE-3845-E6C19669B648}"/>
              </a:ext>
            </a:extLst>
          </p:cNvPr>
          <p:cNvSpPr/>
          <p:nvPr/>
        </p:nvSpPr>
        <p:spPr>
          <a:xfrm>
            <a:off x="5381756" y="369993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29476392-6DE6-07D4-3177-6C8CB927CD3A}"/>
              </a:ext>
            </a:extLst>
          </p:cNvPr>
          <p:cNvSpPr/>
          <p:nvPr/>
        </p:nvSpPr>
        <p:spPr>
          <a:xfrm>
            <a:off x="6731920" y="298278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AE43E7FB-95D8-F53B-54EE-7E1455F89C63}"/>
              </a:ext>
            </a:extLst>
          </p:cNvPr>
          <p:cNvSpPr/>
          <p:nvPr/>
        </p:nvSpPr>
        <p:spPr>
          <a:xfrm>
            <a:off x="6377674" y="349573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42C4773F-8C77-04EF-3C82-A84A22F365B1}"/>
              </a:ext>
            </a:extLst>
          </p:cNvPr>
          <p:cNvSpPr/>
          <p:nvPr/>
        </p:nvSpPr>
        <p:spPr>
          <a:xfrm>
            <a:off x="7477164" y="351261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112BD8E7-77ED-156D-206F-32921FAF6598}"/>
              </a:ext>
            </a:extLst>
          </p:cNvPr>
          <p:cNvSpPr/>
          <p:nvPr/>
        </p:nvSpPr>
        <p:spPr>
          <a:xfrm>
            <a:off x="7067988" y="3038943"/>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DE303948-BBD0-81A3-A798-FFF3FD4B9797}"/>
              </a:ext>
            </a:extLst>
          </p:cNvPr>
          <p:cNvSpPr/>
          <p:nvPr/>
        </p:nvSpPr>
        <p:spPr>
          <a:xfrm>
            <a:off x="7915464"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81B6C85F-7CF7-4165-7807-0B96D29590DC}"/>
              </a:ext>
            </a:extLst>
          </p:cNvPr>
          <p:cNvSpPr/>
          <p:nvPr/>
        </p:nvSpPr>
        <p:spPr>
          <a:xfrm>
            <a:off x="7663898" y="323196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FCC23218-D541-F1B6-57A9-BD82518F02E2}"/>
              </a:ext>
            </a:extLst>
          </p:cNvPr>
          <p:cNvSpPr/>
          <p:nvPr/>
        </p:nvSpPr>
        <p:spPr>
          <a:xfrm>
            <a:off x="6981976"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C08AB72C-9D79-4880-77ED-97A9A1654D3B}"/>
              </a:ext>
            </a:extLst>
          </p:cNvPr>
          <p:cNvSpPr/>
          <p:nvPr/>
        </p:nvSpPr>
        <p:spPr>
          <a:xfrm>
            <a:off x="7438199" y="278234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Parallelogram 15">
            <a:extLst>
              <a:ext uri="{FF2B5EF4-FFF2-40B4-BE49-F238E27FC236}">
                <a16:creationId xmlns:a16="http://schemas.microsoft.com/office/drawing/2014/main" id="{E34804C5-89AE-CAD1-DB95-9E179DC1F541}"/>
              </a:ext>
            </a:extLst>
          </p:cNvPr>
          <p:cNvSpPr/>
          <p:nvPr/>
        </p:nvSpPr>
        <p:spPr>
          <a:xfrm>
            <a:off x="9708000" y="91191"/>
            <a:ext cx="2403432" cy="667318"/>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3D1CB39-79F3-88DE-8008-BAB940505B53}"/>
              </a:ext>
            </a:extLst>
          </p:cNvPr>
          <p:cNvSpPr txBox="1"/>
          <p:nvPr/>
        </p:nvSpPr>
        <p:spPr>
          <a:xfrm>
            <a:off x="9899301" y="173070"/>
            <a:ext cx="1473778" cy="523220"/>
          </a:xfrm>
          <a:prstGeom prst="rect">
            <a:avLst/>
          </a:prstGeom>
          <a:noFill/>
        </p:spPr>
        <p:txBody>
          <a:bodyPr wrap="square" rtlCol="0">
            <a:spAutoFit/>
          </a:bodyPr>
          <a:lstStyle/>
          <a:p>
            <a:pPr algn="ctr"/>
            <a:r>
              <a:rPr lang="en-US" sz="1400" b="1">
                <a:solidFill>
                  <a:schemeClr val="accent3"/>
                </a:solidFill>
              </a:rPr>
              <a:t>Supportive Services</a:t>
            </a:r>
          </a:p>
        </p:txBody>
      </p:sp>
      <p:sp>
        <p:nvSpPr>
          <p:cNvPr id="18" name="Circle: Hollow 17">
            <a:extLst>
              <a:ext uri="{FF2B5EF4-FFF2-40B4-BE49-F238E27FC236}">
                <a16:creationId xmlns:a16="http://schemas.microsoft.com/office/drawing/2014/main" id="{636E95BD-C13D-B9AA-F9C6-8D59D9A80123}"/>
              </a:ext>
            </a:extLst>
          </p:cNvPr>
          <p:cNvSpPr/>
          <p:nvPr/>
        </p:nvSpPr>
        <p:spPr>
          <a:xfrm>
            <a:off x="11287669" y="152450"/>
            <a:ext cx="548640" cy="548640"/>
          </a:xfrm>
          <a:prstGeom prst="donut">
            <a:avLst>
              <a:gd name="adj" fmla="val 12997"/>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22" name="Graphic 21" descr="Handshake with solid fill">
            <a:extLst>
              <a:ext uri="{FF2B5EF4-FFF2-40B4-BE49-F238E27FC236}">
                <a16:creationId xmlns:a16="http://schemas.microsoft.com/office/drawing/2014/main" id="{FF154266-1F4F-39BA-1164-55DF356CE5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3866" y="247571"/>
            <a:ext cx="396246" cy="396246"/>
          </a:xfrm>
          <a:prstGeom prst="rect">
            <a:avLst/>
          </a:prstGeom>
        </p:spPr>
      </p:pic>
    </p:spTree>
    <p:extLst>
      <p:ext uri="{BB962C8B-B14F-4D97-AF65-F5344CB8AC3E}">
        <p14:creationId xmlns:p14="http://schemas.microsoft.com/office/powerpoint/2010/main" val="3961113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1017039"/>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Agency Head: Commissioner Chuck Zinger; Director Patrice Jones, Program Administrator: Transition and Employment Deputy Director Jasmine Gore; Program Manager: Antwon Jacobs</a:t>
            </a: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Segoe UI"/>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1167216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Franklin Gothic Demi"/>
                <a:ea typeface="+mn-ea"/>
                <a:cs typeface="Segoe UI"/>
              </a:rPr>
              <a:t>Military Medics and Corpsmen Program | Department of Veterans Services</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rPr>
              <a:t>Veterans and Defense Affairs</a:t>
            </a: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6460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The Military Medics and Corpsmen program MMAC provides healthcare employment opportunities for those medical transitioning service members, veterans and military spouses.  </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Segoe UI"/>
              </a:rPr>
              <a:t>Mission: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prstClr val="black"/>
                </a:solidFill>
                <a:effectLst/>
                <a:uLnTx/>
                <a:uFillTx/>
                <a:latin typeface="Segoe UI"/>
                <a:ea typeface="+mn-ea"/>
                <a:cs typeface="Segoe UI"/>
              </a:rPr>
              <a:t>Offer career and credentialing pathways for veterans and military spouses seeking employment in Virginia’s healthcare system</a:t>
            </a:r>
            <a:endParaRPr kumimoji="0" lang="en-US" sz="1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1219170" rtl="0" eaLnBrk="1" fontAlgn="auto" latinLnBrk="0" hangingPunct="1">
              <a:lnSpc>
                <a:spcPct val="100000"/>
              </a:lnSpc>
              <a:spcBef>
                <a:spcPts val="0"/>
              </a:spcBef>
              <a:spcAft>
                <a:spcPts val="40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Times New Roman"/>
              <a:ea typeface="+mn-ea"/>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39684" y="4177786"/>
            <a:ext cx="3907486" cy="22343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00" b="0" u="none" strike="noStrike" kern="1200" cap="none" spc="0" normalizeH="0" baseline="0" noProof="0" dirty="0">
                <a:ln>
                  <a:noFill/>
                </a:ln>
                <a:solidFill>
                  <a:prstClr val="black"/>
                </a:solidFill>
                <a:effectLst/>
                <a:uLnTx/>
                <a:uFillTx/>
                <a:latin typeface="+mn-lt"/>
                <a:ea typeface="+mn-ea"/>
                <a:cs typeface="Times New Roman"/>
              </a:rPr>
              <a:t>MMAC services healthcare transitioning services members, veterans and military spouses.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endParaRPr kumimoji="0" lang="en-US" sz="1400" b="1" u="none" strike="noStrike" kern="1200" cap="none" spc="0" normalizeH="0" baseline="0" noProof="0" dirty="0">
              <a:ln>
                <a:noFill/>
              </a:ln>
              <a:solidFill>
                <a:prstClr val="black"/>
              </a:solidFill>
              <a:effectLst/>
              <a:uLnTx/>
              <a:uFillTx/>
              <a:latin typeface="Segoe UI"/>
              <a:ea typeface="+mn-ea"/>
              <a:cs typeface="Segoe UI"/>
            </a:endParaRPr>
          </a:p>
          <a:p>
            <a:pPr marL="171450" marR="0" lvl="0" indent="-171450" algn="l" defTabSz="685800" rtl="0" eaLnBrk="1" fontAlgn="auto" latinLnBrk="0" hangingPunct="1">
              <a:lnSpc>
                <a:spcPct val="106000"/>
              </a:lnSpc>
              <a:spcBef>
                <a:spcPts val="0"/>
              </a:spcBef>
              <a:spcAft>
                <a:spcPts val="0"/>
              </a:spcAft>
              <a:buClrTx/>
              <a:buSzTx/>
              <a:buFont typeface="Arial"/>
              <a:buChar char="•"/>
              <a:tabLst/>
              <a:defRPr/>
            </a:pPr>
            <a:r>
              <a:rPr kumimoji="0" lang="en-US" sz="1000" b="0" u="none" strike="noStrike" kern="1200" cap="none" spc="0" normalizeH="0" baseline="0" noProof="0" dirty="0">
                <a:ln>
                  <a:noFill/>
                </a:ln>
                <a:solidFill>
                  <a:prstClr val="black"/>
                </a:solidFill>
                <a:effectLst/>
                <a:uLnTx/>
                <a:uFillTx/>
                <a:latin typeface="+mn-lt"/>
                <a:ea typeface="+mn-ea"/>
                <a:cs typeface="Times New Roman"/>
              </a:rPr>
              <a:t>MMAC pathway- within 12 months of ETS date, perform 19 of 39 MMAC skillsets within 12 months of application with MMAC</a:t>
            </a:r>
          </a:p>
          <a:p>
            <a:pPr marL="171450" marR="0" lvl="0" indent="-171450" algn="l" defTabSz="685800" rtl="0" eaLnBrk="1" fontAlgn="auto" latinLnBrk="0" hangingPunct="1">
              <a:lnSpc>
                <a:spcPct val="106000"/>
              </a:lnSpc>
              <a:spcBef>
                <a:spcPts val="0"/>
              </a:spcBef>
              <a:spcAft>
                <a:spcPts val="0"/>
              </a:spcAft>
              <a:buClrTx/>
              <a:buSzTx/>
              <a:buFont typeface="Arial"/>
              <a:buChar char="•"/>
              <a:tabLst/>
              <a:defRPr/>
            </a:pPr>
            <a:r>
              <a:rPr kumimoji="0" lang="en-US" sz="1000" b="0" u="none" strike="noStrike" kern="1200" cap="none" spc="0" normalizeH="0" baseline="0" noProof="0" dirty="0">
                <a:ln>
                  <a:noFill/>
                </a:ln>
                <a:solidFill>
                  <a:prstClr val="black"/>
                </a:solidFill>
                <a:effectLst/>
                <a:uLnTx/>
                <a:uFillTx/>
                <a:latin typeface="+mn-lt"/>
                <a:ea typeface="+mn-ea"/>
                <a:cs typeface="Times New Roman"/>
              </a:rPr>
              <a:t>NO Vet Left Behind- Healthcare background with valid healthcare license/certification</a:t>
            </a:r>
          </a:p>
          <a:p>
            <a:pPr marL="171450" marR="0" lvl="0" indent="-171450" algn="l" defTabSz="685800" rtl="0" eaLnBrk="1" fontAlgn="auto" latinLnBrk="0" hangingPunct="1">
              <a:lnSpc>
                <a:spcPct val="106000"/>
              </a:lnSpc>
              <a:spcBef>
                <a:spcPts val="0"/>
              </a:spcBef>
              <a:spcAft>
                <a:spcPts val="0"/>
              </a:spcAft>
              <a:buClrTx/>
              <a:buSzTx/>
              <a:buFont typeface="Arial"/>
              <a:buChar char="•"/>
              <a:tabLst/>
              <a:defRPr/>
            </a:pPr>
            <a:r>
              <a:rPr kumimoji="0" lang="en-US" sz="1000" b="0" u="none" strike="noStrike" kern="1200" cap="none" spc="0" normalizeH="0" baseline="0" noProof="0" dirty="0">
                <a:ln>
                  <a:noFill/>
                </a:ln>
                <a:solidFill>
                  <a:prstClr val="black"/>
                </a:solidFill>
                <a:effectLst/>
                <a:uLnTx/>
                <a:uFillTx/>
                <a:latin typeface="+mn-lt"/>
                <a:ea typeface="+mn-ea"/>
                <a:cs typeface="Times New Roman"/>
              </a:rPr>
              <a:t>Healthcare Leadership- Managerial experience while in the service and secondary education</a:t>
            </a:r>
          </a:p>
          <a:p>
            <a:pPr marL="171450" marR="0" lvl="0" indent="-171450" algn="l" defTabSz="685800" rtl="0" eaLnBrk="1" fontAlgn="auto" latinLnBrk="0" hangingPunct="1">
              <a:lnSpc>
                <a:spcPct val="106000"/>
              </a:lnSpc>
              <a:spcBef>
                <a:spcPts val="0"/>
              </a:spcBef>
              <a:spcAft>
                <a:spcPts val="0"/>
              </a:spcAft>
              <a:buClrTx/>
              <a:buSzTx/>
              <a:buFont typeface="Arial"/>
              <a:buChar char="•"/>
              <a:tabLst/>
              <a:defRPr/>
            </a:pPr>
            <a:r>
              <a:rPr kumimoji="0" lang="en-US" sz="1000" b="0" u="none" strike="noStrike" kern="1200" cap="none" spc="0" normalizeH="0" baseline="0" noProof="0" dirty="0">
                <a:ln>
                  <a:noFill/>
                </a:ln>
                <a:solidFill>
                  <a:prstClr val="black"/>
                </a:solidFill>
                <a:effectLst/>
                <a:uLnTx/>
                <a:uFillTx/>
                <a:latin typeface="+mn-lt"/>
                <a:ea typeface="+mn-ea"/>
                <a:cs typeface="Times New Roman"/>
              </a:rPr>
              <a:t>Military spouse- healthcare experience</a:t>
            </a:r>
          </a:p>
          <a:p>
            <a:pPr marL="171450" marR="0" lvl="0" indent="-171450" algn="l" defTabSz="685800" rtl="0" eaLnBrk="1" fontAlgn="auto" latinLnBrk="0" hangingPunct="1">
              <a:lnSpc>
                <a:spcPct val="106000"/>
              </a:lnSpc>
              <a:spcBef>
                <a:spcPts val="0"/>
              </a:spcBef>
              <a:spcAft>
                <a:spcPts val="0"/>
              </a:spcAft>
              <a:buClrTx/>
              <a:buSzTx/>
              <a:buFont typeface="Arial"/>
              <a:buChar char="•"/>
              <a:tabLst/>
              <a:defRPr/>
            </a:pPr>
            <a:endParaRPr kumimoji="0" lang="en-US" sz="1000" b="0" i="1"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447021" y="4177786"/>
            <a:ext cx="3861305" cy="22343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MMAC achieves results from working with healthcare partners around Virginia who are interested in hiring healthcare veterans for open positions within their organizations. </a:t>
            </a:r>
            <a:endParaRPr kumimoji="0" lang="en-US" sz="1400" b="0" u="none" strike="noStrike" kern="1200" cap="none" spc="0" normalizeH="0" baseline="0" noProof="0" dirty="0">
              <a:ln>
                <a:noFill/>
              </a:ln>
              <a:solidFill>
                <a:prstClr val="black"/>
              </a:solidFill>
              <a:effectLst/>
              <a:uLnTx/>
              <a:uFillTx/>
              <a:latin typeface="Segoe UI"/>
              <a:ea typeface="+mn-ea"/>
              <a:cs typeface="Segoe UI"/>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59057" y="16460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Open Sans"/>
                <a:cs typeface="Segoe UI"/>
              </a:rPr>
              <a:t>MMAC is a necessary program that provides healthcare employment for TSMs, veterans to transition from the military to the civilian sector  to fill vacant healthcare positions around the Commonwealth. </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1725909" y="6576308"/>
            <a:ext cx="9187514" cy="265304"/>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400" b="1" i="0" u="none" strike="noStrike" kern="1200" cap="none" spc="-30" normalizeH="0" baseline="0" noProof="0">
                <a:ln>
                  <a:noFill/>
                </a:ln>
                <a:solidFill>
                  <a:srgbClr val="000000"/>
                </a:solidFill>
                <a:effectLst/>
                <a:uLnTx/>
                <a:uFillTx/>
                <a:latin typeface="Segoe UI"/>
                <a:ea typeface="Open Sans"/>
                <a:cs typeface="Open Sans"/>
              </a:rPr>
              <a:t>Learn more about the program here</a:t>
            </a:r>
            <a:r>
              <a:rPr kumimoji="0" lang="en-US" sz="1400" b="1" i="0" u="none" strike="noStrike" kern="1200" cap="none" spc="-30" normalizeH="0" baseline="0" noProof="0">
                <a:ln>
                  <a:noFill/>
                </a:ln>
                <a:solidFill>
                  <a:srgbClr val="000000"/>
                </a:solidFill>
                <a:effectLst/>
                <a:uLnTx/>
                <a:uFillTx/>
                <a:ea typeface="Open Sans"/>
                <a:cs typeface="Open Sans"/>
              </a:rPr>
              <a:t>:</a:t>
            </a:r>
            <a:r>
              <a:rPr kumimoji="0" lang="en-US" sz="1600" b="1" i="0" u="none" strike="noStrike" kern="1200" cap="none" spc="-30" normalizeH="0" baseline="0" noProof="0">
                <a:ln>
                  <a:noFill/>
                </a:ln>
                <a:solidFill>
                  <a:srgbClr val="000000"/>
                </a:solidFill>
                <a:effectLst/>
                <a:uLnTx/>
                <a:uFillTx/>
                <a:ea typeface="Open Sans"/>
                <a:cs typeface="Open Sans"/>
              </a:rPr>
              <a:t> </a:t>
            </a:r>
            <a:r>
              <a:rPr kumimoji="0" lang="en-US" sz="1200" b="0" i="1" u="none" strike="noStrike" kern="1200" cap="none" spc="-30" normalizeH="0" baseline="0" noProof="0">
                <a:ln>
                  <a:noFill/>
                </a:ln>
                <a:solidFill>
                  <a:srgbClr val="000000"/>
                </a:solidFill>
                <a:effectLst/>
                <a:uLnTx/>
                <a:uFillTx/>
                <a:ea typeface="+mn-lt"/>
                <a:cs typeface="Segoe UI"/>
                <a:hlinkClick r:id="rId3"/>
              </a:rPr>
              <a:t>https://www.dvs.virginia.gov/education-employment/military-medics-corpsmen-mmac-program</a:t>
            </a:r>
            <a:endParaRPr kumimoji="0" lang="en-US" sz="1200" b="0" i="1" u="none" strike="noStrike" kern="1200" cap="none" spc="-30" normalizeH="0" baseline="0" noProof="0">
              <a:ln>
                <a:noFill/>
              </a:ln>
              <a:solidFill>
                <a:srgbClr val="000000"/>
              </a:solidFill>
              <a:effectLst/>
              <a:uLnTx/>
              <a:uFillTx/>
              <a:ea typeface="Open Sans" charset="0"/>
              <a:cs typeface="Open Sans" charset="0"/>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MMAC operates throughout the entire state of Virginia. </a:t>
            </a:r>
            <a:endParaRPr kumimoji="0" lang="en-US" sz="1400" b="0" i="1" u="none" strike="noStrike" kern="1200" cap="none" spc="0" normalizeH="0" baseline="0" noProof="0">
              <a:ln>
                <a:noFill/>
              </a:ln>
              <a:solidFill>
                <a:prstClr val="black"/>
              </a:solidFill>
              <a:effectLst/>
              <a:uLnTx/>
              <a:uFillTx/>
              <a:latin typeface="Segoe UI"/>
              <a:ea typeface="+mn-ea"/>
              <a:cs typeface="Segoe UI"/>
            </a:endParaRPr>
          </a:p>
        </p:txBody>
      </p:sp>
      <p:pic>
        <p:nvPicPr>
          <p:cNvPr id="2" name="Picture 1">
            <a:extLst>
              <a:ext uri="{FF2B5EF4-FFF2-40B4-BE49-F238E27FC236}">
                <a16:creationId xmlns:a16="http://schemas.microsoft.com/office/drawing/2014/main" id="{1A06F900-2314-255D-C534-0E6379AEEAF5}"/>
              </a:ext>
            </a:extLst>
          </p:cNvPr>
          <p:cNvPicPr>
            <a:picLocks noChangeAspect="1"/>
          </p:cNvPicPr>
          <p:nvPr/>
        </p:nvPicPr>
        <p:blipFill>
          <a:blip r:embed="rId4">
            <a:alphaModFix amt="70000"/>
          </a:blip>
          <a:stretch>
            <a:fillRect/>
          </a:stretch>
        </p:blipFill>
        <p:spPr>
          <a:xfrm>
            <a:off x="4448268" y="2460007"/>
            <a:ext cx="3974130" cy="1529379"/>
          </a:xfrm>
          <a:prstGeom prst="rect">
            <a:avLst/>
          </a:prstGeom>
        </p:spPr>
      </p:pic>
      <p:sp>
        <p:nvSpPr>
          <p:cNvPr id="3" name="Oval 2">
            <a:extLst>
              <a:ext uri="{FF2B5EF4-FFF2-40B4-BE49-F238E27FC236}">
                <a16:creationId xmlns:a16="http://schemas.microsoft.com/office/drawing/2014/main" id="{E2433535-B33E-F287-F4C9-2245806EBF27}"/>
              </a:ext>
            </a:extLst>
          </p:cNvPr>
          <p:cNvSpPr/>
          <p:nvPr/>
        </p:nvSpPr>
        <p:spPr>
          <a:xfrm>
            <a:off x="5381756" y="372533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DDC79B51-E9D3-75A7-BD8B-050FE47FF5CF}"/>
              </a:ext>
            </a:extLst>
          </p:cNvPr>
          <p:cNvSpPr/>
          <p:nvPr/>
        </p:nvSpPr>
        <p:spPr>
          <a:xfrm>
            <a:off x="6731920" y="300818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7FDF8137-90FD-24B0-1B1B-A9B7586A5769}"/>
              </a:ext>
            </a:extLst>
          </p:cNvPr>
          <p:cNvSpPr/>
          <p:nvPr/>
        </p:nvSpPr>
        <p:spPr>
          <a:xfrm>
            <a:off x="6377674" y="352113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8E84F067-FE79-3358-3973-3AE67C93D856}"/>
              </a:ext>
            </a:extLst>
          </p:cNvPr>
          <p:cNvSpPr/>
          <p:nvPr/>
        </p:nvSpPr>
        <p:spPr>
          <a:xfrm>
            <a:off x="7477164" y="353801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59E784BA-2172-C4CC-C4DC-30F7787EA431}"/>
              </a:ext>
            </a:extLst>
          </p:cNvPr>
          <p:cNvSpPr/>
          <p:nvPr/>
        </p:nvSpPr>
        <p:spPr>
          <a:xfrm>
            <a:off x="7067988" y="3064343"/>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BB473978-496E-4810-3A78-CD9824BDC61B}"/>
              </a:ext>
            </a:extLst>
          </p:cNvPr>
          <p:cNvSpPr/>
          <p:nvPr/>
        </p:nvSpPr>
        <p:spPr>
          <a:xfrm>
            <a:off x="7915464" y="37087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A25F4B18-FC9D-71E0-AC7C-3D79564E4E44}"/>
              </a:ext>
            </a:extLst>
          </p:cNvPr>
          <p:cNvSpPr/>
          <p:nvPr/>
        </p:nvSpPr>
        <p:spPr>
          <a:xfrm>
            <a:off x="7663898" y="325736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3C148610-5981-96D7-70F8-A5BD6F03418F}"/>
              </a:ext>
            </a:extLst>
          </p:cNvPr>
          <p:cNvSpPr/>
          <p:nvPr/>
        </p:nvSpPr>
        <p:spPr>
          <a:xfrm>
            <a:off x="6981976" y="37087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DDC4C39D-FF11-13C3-43FB-80FB5419AC1B}"/>
              </a:ext>
            </a:extLst>
          </p:cNvPr>
          <p:cNvSpPr/>
          <p:nvPr/>
        </p:nvSpPr>
        <p:spPr>
          <a:xfrm>
            <a:off x="7438199" y="280774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Parallelogram 15">
            <a:extLst>
              <a:ext uri="{FF2B5EF4-FFF2-40B4-BE49-F238E27FC236}">
                <a16:creationId xmlns:a16="http://schemas.microsoft.com/office/drawing/2014/main" id="{0B7FB8D9-1881-3790-8F16-37559BCFB181}"/>
              </a:ext>
            </a:extLst>
          </p:cNvPr>
          <p:cNvSpPr/>
          <p:nvPr/>
        </p:nvSpPr>
        <p:spPr>
          <a:xfrm>
            <a:off x="9708000" y="91191"/>
            <a:ext cx="2403432" cy="667318"/>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1F116F2-2F15-B49F-2F33-48F849EF8797}"/>
              </a:ext>
            </a:extLst>
          </p:cNvPr>
          <p:cNvSpPr txBox="1"/>
          <p:nvPr/>
        </p:nvSpPr>
        <p:spPr>
          <a:xfrm>
            <a:off x="9899301" y="173070"/>
            <a:ext cx="1473778" cy="523220"/>
          </a:xfrm>
          <a:prstGeom prst="rect">
            <a:avLst/>
          </a:prstGeom>
          <a:noFill/>
        </p:spPr>
        <p:txBody>
          <a:bodyPr wrap="square" rtlCol="0">
            <a:spAutoFit/>
          </a:bodyPr>
          <a:lstStyle/>
          <a:p>
            <a:pPr algn="ctr"/>
            <a:r>
              <a:rPr lang="en-US" sz="1400" b="1">
                <a:solidFill>
                  <a:schemeClr val="accent3"/>
                </a:solidFill>
              </a:rPr>
              <a:t>Supportive Services</a:t>
            </a:r>
          </a:p>
        </p:txBody>
      </p:sp>
      <p:sp>
        <p:nvSpPr>
          <p:cNvPr id="18" name="Circle: Hollow 17">
            <a:extLst>
              <a:ext uri="{FF2B5EF4-FFF2-40B4-BE49-F238E27FC236}">
                <a16:creationId xmlns:a16="http://schemas.microsoft.com/office/drawing/2014/main" id="{68F7D156-522D-0EB1-5619-7BE208FD6C73}"/>
              </a:ext>
            </a:extLst>
          </p:cNvPr>
          <p:cNvSpPr/>
          <p:nvPr/>
        </p:nvSpPr>
        <p:spPr>
          <a:xfrm>
            <a:off x="11287669" y="152450"/>
            <a:ext cx="548640" cy="548640"/>
          </a:xfrm>
          <a:prstGeom prst="donut">
            <a:avLst>
              <a:gd name="adj" fmla="val 12997"/>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22" name="Graphic 21" descr="Handshake with solid fill">
            <a:extLst>
              <a:ext uri="{FF2B5EF4-FFF2-40B4-BE49-F238E27FC236}">
                <a16:creationId xmlns:a16="http://schemas.microsoft.com/office/drawing/2014/main" id="{BFB19AC5-9350-55BB-8521-BAF785508A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3866" y="247571"/>
            <a:ext cx="396246" cy="396246"/>
          </a:xfrm>
          <a:prstGeom prst="rect">
            <a:avLst/>
          </a:prstGeom>
        </p:spPr>
      </p:pic>
    </p:spTree>
    <p:extLst>
      <p:ext uri="{BB962C8B-B14F-4D97-AF65-F5344CB8AC3E}">
        <p14:creationId xmlns:p14="http://schemas.microsoft.com/office/powerpoint/2010/main" val="227447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FFB004-FF0F-5462-2E43-8D42B0BB5DBC}"/>
              </a:ext>
            </a:extLst>
          </p:cNvPr>
          <p:cNvSpPr/>
          <p:nvPr/>
        </p:nvSpPr>
        <p:spPr>
          <a:xfrm>
            <a:off x="0"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rgbClr val="1B438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Right Triangle 3">
            <a:extLst>
              <a:ext uri="{FF2B5EF4-FFF2-40B4-BE49-F238E27FC236}">
                <a16:creationId xmlns:a16="http://schemas.microsoft.com/office/drawing/2014/main" id="{F89AAD7F-A968-6DC2-F6AE-FDE35DE5BB5B}"/>
              </a:ext>
            </a:extLst>
          </p:cNvPr>
          <p:cNvSpPr/>
          <p:nvPr/>
        </p:nvSpPr>
        <p:spPr>
          <a:xfrm>
            <a:off x="5369672" y="1"/>
            <a:ext cx="3918883"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7" name="Title 14">
            <a:extLst>
              <a:ext uri="{FF2B5EF4-FFF2-40B4-BE49-F238E27FC236}">
                <a16:creationId xmlns:a16="http://schemas.microsoft.com/office/drawing/2014/main" id="{13966A5F-49C6-CD97-F20C-D8B8CE628508}"/>
              </a:ext>
            </a:extLst>
          </p:cNvPr>
          <p:cNvSpPr>
            <a:spLocks noGrp="1"/>
          </p:cNvSpPr>
          <p:nvPr>
            <p:ph type="title"/>
          </p:nvPr>
        </p:nvSpPr>
        <p:spPr>
          <a:xfrm>
            <a:off x="288166" y="3484728"/>
            <a:ext cx="5369673" cy="603569"/>
          </a:xfrm>
        </p:spPr>
        <p:txBody>
          <a:bodyPr>
            <a:normAutofit fontScale="90000"/>
          </a:bodyPr>
          <a:lstStyle/>
          <a:p>
            <a:r>
              <a:rPr lang="en-US">
                <a:solidFill>
                  <a:schemeClr val="tx1"/>
                </a:solidFill>
              </a:rPr>
              <a:t>Looking for Additional Detail on a Program?</a:t>
            </a:r>
          </a:p>
        </p:txBody>
      </p:sp>
      <p:sp>
        <p:nvSpPr>
          <p:cNvPr id="5" name="Slide Number Placeholder 1">
            <a:extLst>
              <a:ext uri="{FF2B5EF4-FFF2-40B4-BE49-F238E27FC236}">
                <a16:creationId xmlns:a16="http://schemas.microsoft.com/office/drawing/2014/main" id="{A5FCA71E-02A8-240D-D83D-DA233C5F95BF}"/>
              </a:ext>
            </a:extLst>
          </p:cNvPr>
          <p:cNvSpPr txBox="1">
            <a:spLocks/>
          </p:cNvSpPr>
          <p:nvPr/>
        </p:nvSpPr>
        <p:spPr>
          <a:xfrm>
            <a:off x="175699" y="6456045"/>
            <a:ext cx="52324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331331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Program Owner: </a:t>
            </a:r>
            <a:r>
              <a:rPr kumimoji="0" lang="en-US" sz="1400" b="0" i="0" u="none" strike="noStrike" kern="1200" cap="none" spc="0" normalizeH="0" baseline="0" noProof="0" dirty="0">
                <a:ln>
                  <a:noFill/>
                </a:ln>
                <a:solidFill>
                  <a:prstClr val="black"/>
                </a:solidFill>
                <a:effectLst/>
                <a:uLnTx/>
                <a:uFillTx/>
                <a:latin typeface="Segoe UI"/>
                <a:ea typeface="+mn-ea"/>
                <a:cs typeface="+mn-cs"/>
              </a:rPr>
              <a:t>Theresa Thompson | </a:t>
            </a:r>
            <a:r>
              <a:rPr kumimoji="0" lang="en-US" sz="1400" b="1" i="0" u="none" strike="noStrike" kern="1200" cap="none" spc="0" normalizeH="0" baseline="0" noProof="0" dirty="0">
                <a:ln>
                  <a:noFill/>
                </a:ln>
                <a:solidFill>
                  <a:prstClr val="black"/>
                </a:solidFill>
                <a:effectLst/>
                <a:uLnTx/>
                <a:uFillTx/>
                <a:latin typeface="Segoe UI"/>
                <a:ea typeface="+mn-ea"/>
                <a:cs typeface="+mn-cs"/>
              </a:rPr>
              <a:t>Agency Head: </a:t>
            </a:r>
            <a:r>
              <a:rPr kumimoji="0" lang="en-US" sz="1400" b="0" i="0" u="none" strike="noStrike" kern="1200" cap="none" spc="0" normalizeH="0" baseline="0" noProof="0" dirty="0">
                <a:ln>
                  <a:noFill/>
                </a:ln>
                <a:solidFill>
                  <a:prstClr val="black"/>
                </a:solidFill>
                <a:effectLst/>
                <a:uLnTx/>
                <a:uFillTx/>
                <a:latin typeface="Segoe UI"/>
                <a:ea typeface="+mn-ea"/>
                <a:cs typeface="+mn-cs"/>
              </a:rPr>
              <a:t>Scott Fleming  </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New Economy Workforce Credential Grant – “Fast Forward” | State Council of Higher Education of Virginia</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sysClr val="windowText" lastClr="000000"/>
                </a:solidFill>
                <a:effectLst/>
                <a:uLnTx/>
                <a:uFillTx/>
                <a:latin typeface="Open Sans"/>
                <a:ea typeface="+mn-ea"/>
                <a:cs typeface="+mn-cs"/>
              </a:rPr>
              <a:t>Noncredit workforce training that leads to a credential in a high-demand field.</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sysClr val="windowText" lastClr="000000"/>
                </a:solidFill>
                <a:effectLst/>
                <a:uLnTx/>
                <a:uFillTx/>
                <a:latin typeface="Open Sans"/>
                <a:ea typeface="+mn-ea"/>
                <a:cs typeface="+mn-cs"/>
              </a:rPr>
              <a:t>(</a:t>
            </a:r>
            <a:r>
              <a:rPr kumimoji="0" lang="en-US" sz="1200" b="0" u="none" strike="noStrike" kern="1200" cap="none" spc="0" normalizeH="0" baseline="0" noProof="0" dirty="0" err="1">
                <a:ln>
                  <a:noFill/>
                </a:ln>
                <a:solidFill>
                  <a:sysClr val="windowText" lastClr="000000"/>
                </a:solidFill>
                <a:effectLst/>
                <a:uLnTx/>
                <a:uFillTx/>
                <a:latin typeface="Open Sans"/>
                <a:ea typeface="+mn-ea"/>
                <a:cs typeface="+mn-cs"/>
              </a:rPr>
              <a:t>i</a:t>
            </a:r>
            <a:r>
              <a:rPr kumimoji="0" lang="en-US" sz="1200" b="0" u="none" strike="noStrike" kern="1200" cap="none" spc="0" normalizeH="0" baseline="0" noProof="0" dirty="0">
                <a:ln>
                  <a:noFill/>
                </a:ln>
                <a:solidFill>
                  <a:sysClr val="windowText" lastClr="000000"/>
                </a:solidFill>
                <a:effectLst/>
                <a:uLnTx/>
                <a:uFillTx/>
                <a:latin typeface="Open Sans"/>
                <a:ea typeface="+mn-ea"/>
                <a:cs typeface="+mn-cs"/>
              </a:rPr>
              <a:t>) Create and sustain a supply of credentialed workers for high-demand occupations (ii) expand the affordability of workforce training and credentialing; and (iii) increase the interest of current and future Virginia workers in technician, technologist, and trade-level positions.</a:t>
            </a: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WCG serves individuals interested in affording and pursuing credentials in high-demand fields. The program helps employers fill open positions in key fields. </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The program’s financing is 100% performance-based and requires student-level data reporting. </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WCG programs have high success rates (completion 94% and credentialing 71%). Completers’ wages increase $9,350, or 38%, in the 12 months. Since its inception in 2017, WCG has grown to enroll over 13,000 students in FY 2023. </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In seven years, WCG programs have enrolled 59,353 individuals and conferred 42,352 credentials. WCG fulfills needs in ten industry sectors: </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Computer and Mathematical Construction and Extraction Education, Training, and Library</a:t>
            </a:r>
            <a:endParaRPr kumimoji="0" lang="en-US" sz="3200" b="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Healthcare Practitioners and Technical Healthcare Support </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Installation, Maintenance, and Repair </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Office and Administrative Support Production Public Administration</a:t>
            </a:r>
            <a:endParaRPr kumimoji="0" lang="en-US" sz="3200" b="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Transportation and Material Moving</a:t>
            </a:r>
            <a:endParaRPr kumimoji="0" lang="en-US" sz="1600" b="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667265" y="6574911"/>
            <a:ext cx="10544431"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rPr>
              <a:t>https://www.schev.edu/home/showpublisheddocument/3633/638435830614930000</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All community colleges and Southern Virginia Higher Education Center</a:t>
            </a:r>
          </a:p>
        </p:txBody>
      </p:sp>
      <p:pic>
        <p:nvPicPr>
          <p:cNvPr id="1026" name="Picture 2" descr="Image preview">
            <a:extLst>
              <a:ext uri="{FF2B5EF4-FFF2-40B4-BE49-F238E27FC236}">
                <a16:creationId xmlns:a16="http://schemas.microsoft.com/office/drawing/2014/main" id="{4548CB2A-BBEF-9E3A-AED7-1A1B1C9B08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076" y="2311942"/>
            <a:ext cx="3810953" cy="16533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uthern Virginia Higher Education Center">
            <a:extLst>
              <a:ext uri="{FF2B5EF4-FFF2-40B4-BE49-F238E27FC236}">
                <a16:creationId xmlns:a16="http://schemas.microsoft.com/office/drawing/2014/main" id="{22EA3836-FA62-DA33-A361-39C5FBB978B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73" t="5128" r="5900" b="25438"/>
          <a:stretch/>
        </p:blipFill>
        <p:spPr bwMode="auto">
          <a:xfrm>
            <a:off x="6555296" y="3568880"/>
            <a:ext cx="197708" cy="191698"/>
          </a:xfrm>
          <a:prstGeom prst="rect">
            <a:avLst/>
          </a:prstGeom>
          <a:noFill/>
          <a:extLst>
            <a:ext uri="{909E8E84-426E-40DD-AFC4-6F175D3DCCD1}">
              <a14:hiddenFill xmlns:a14="http://schemas.microsoft.com/office/drawing/2010/main">
                <a:solidFill>
                  <a:srgbClr val="FFFFFF"/>
                </a:solidFill>
              </a14:hiddenFill>
            </a:ext>
          </a:extLst>
        </p:spPr>
      </p:pic>
      <p:sp>
        <p:nvSpPr>
          <p:cNvPr id="2" name="Parallelogram 1">
            <a:extLst>
              <a:ext uri="{FF2B5EF4-FFF2-40B4-BE49-F238E27FC236}">
                <a16:creationId xmlns:a16="http://schemas.microsoft.com/office/drawing/2014/main" id="{7C2976F4-7448-177C-5357-E4C585E3B305}"/>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Circle: Hollow 2">
            <a:extLst>
              <a:ext uri="{FF2B5EF4-FFF2-40B4-BE49-F238E27FC236}">
                <a16:creationId xmlns:a16="http://schemas.microsoft.com/office/drawing/2014/main" id="{1D053FB5-5458-AA0C-9B5E-BED83E005A8E}"/>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4" name="Graphic 3" descr="Teacher with solid fill">
            <a:extLst>
              <a:ext uri="{FF2B5EF4-FFF2-40B4-BE49-F238E27FC236}">
                <a16:creationId xmlns:a16="http://schemas.microsoft.com/office/drawing/2014/main" id="{4DB59D86-6674-439A-3BF3-7887CA270C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5" name="TextBox 4">
            <a:extLst>
              <a:ext uri="{FF2B5EF4-FFF2-40B4-BE49-F238E27FC236}">
                <a16:creationId xmlns:a16="http://schemas.microsoft.com/office/drawing/2014/main" id="{87626C9F-A24D-6172-D775-28B4BE611DAA}"/>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3925924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a:ln>
                  <a:noFill/>
                </a:ln>
                <a:solidFill>
                  <a:prstClr val="black"/>
                </a:solidFill>
                <a:effectLst/>
                <a:uLnTx/>
                <a:uFillTx/>
                <a:latin typeface="Segoe UI"/>
                <a:ea typeface="+mn-ea"/>
                <a:cs typeface="+mn-cs"/>
              </a:rPr>
              <a:t>Telly Tucker, President and Jessie Vernon, Advanced Learning Program Manager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NOW </a:t>
            </a:r>
            <a:r>
              <a:rPr kumimoji="0" lang="en-US" sz="2400" b="1" i="0" u="none" strike="noStrike" kern="1200" cap="none" spc="0" normalizeH="0" baseline="0" noProof="0" err="1">
                <a:ln>
                  <a:noFill/>
                </a:ln>
                <a:solidFill>
                  <a:prstClr val="white"/>
                </a:solidFill>
                <a:effectLst/>
                <a:uLnTx/>
                <a:uFillTx/>
                <a:latin typeface="Franklin Gothic Demi"/>
                <a:ea typeface="+mn-ea"/>
                <a:cs typeface="Segoe UI"/>
              </a:rPr>
              <a:t>Teamship</a:t>
            </a: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 the Institute for Advanced Learning &amp; Research</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Next generation Of Work (NOW) </a:t>
            </a:r>
            <a:r>
              <a:rPr kumimoji="0" lang="en-US" sz="1400" b="0" i="1"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Teamship</a:t>
            </a:r>
            <a:r>
              <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partners student teams with organizations who pose real problems to the students to solve.</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Prepare students for the uniquely human job description of the modern economy- work in diverse teams to solve complex problems.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06735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Segoe UI"/>
                <a:ea typeface="+mn-ea"/>
                <a:cs typeface="+mn-cs"/>
              </a:rPr>
              <a:t>IALR currently facilitates NOW </a:t>
            </a:r>
            <a:r>
              <a:rPr kumimoji="0" lang="en-US" sz="1400" b="0" i="1" u="none" strike="noStrike" kern="1200" cap="none" spc="0" normalizeH="0" baseline="0" noProof="0" dirty="0" err="1">
                <a:ln>
                  <a:noFill/>
                </a:ln>
                <a:solidFill>
                  <a:prstClr val="black"/>
                </a:solidFill>
                <a:effectLst/>
                <a:uLnTx/>
                <a:uFillTx/>
                <a:latin typeface="Segoe UI"/>
                <a:ea typeface="+mn-ea"/>
                <a:cs typeface="+mn-cs"/>
              </a:rPr>
              <a:t>Teamship</a:t>
            </a:r>
            <a:r>
              <a:rPr kumimoji="0" lang="en-US" sz="1400" b="0" i="1" u="none" strike="noStrike" kern="1200" cap="none" spc="0" normalizeH="0" baseline="0" noProof="0" dirty="0">
                <a:ln>
                  <a:noFill/>
                </a:ln>
                <a:solidFill>
                  <a:prstClr val="black"/>
                </a:solidFill>
                <a:effectLst/>
                <a:uLnTx/>
                <a:uFillTx/>
                <a:latin typeface="Segoe UI"/>
                <a:ea typeface="+mn-ea"/>
                <a:cs typeface="+mn-cs"/>
              </a:rPr>
              <a:t> through AET’s junior seminar class. (Certified coaches with other schools are also implementing the model.)</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Segoe UI"/>
                <a:ea typeface="+mn-ea"/>
                <a:cs typeface="+mn-cs"/>
              </a:rPr>
              <a:t>Enrolled in a class or program offering the model.</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Segoe UI"/>
                <a:ea typeface="+mn-ea"/>
                <a:cs typeface="+mn-cs"/>
              </a:rPr>
              <a:t>Businesses or organizations volunteer five hours and pose a current problem they are facing to student teams. These teams, facilitated by a District C certified Coach, work together to solve the problem and pitch their final solutions to their business partner.</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err="1">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Teamship</a:t>
            </a:r>
            <a:r>
              <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provides an opportunity for students to solve real problems- not case studies or hypotheticals.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Not only does the experience build the students’ skillsets, but participating businesses experience a high ROI.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100% of the organizations IALR has worked with through this program said that they implemented or planned to implement parts of the students’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233748" y="6575197"/>
            <a:ext cx="8588368"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&lt;</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rPr>
              <a:t>https://www.ialr.org/next-generation-of-work-now/</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&gt;</a:t>
            </a: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3">
            <a:alphaModFix amt="70000"/>
          </a:blip>
          <a:stretch>
            <a:fillRect/>
          </a:stretch>
        </p:blipFill>
        <p:spPr>
          <a:xfrm>
            <a:off x="4526937" y="2136297"/>
            <a:ext cx="3974130" cy="1529379"/>
          </a:xfrm>
          <a:prstGeom prst="rect">
            <a:avLst/>
          </a:prstGeom>
        </p:spPr>
      </p:pic>
      <p:sp>
        <p:nvSpPr>
          <p:cNvPr id="2" name="Flowchart: Connector 1">
            <a:extLst>
              <a:ext uri="{FF2B5EF4-FFF2-40B4-BE49-F238E27FC236}">
                <a16:creationId xmlns:a16="http://schemas.microsoft.com/office/drawing/2014/main" id="{5D785067-30C4-C37E-09FC-4C3E45D053E6}"/>
              </a:ext>
            </a:extLst>
          </p:cNvPr>
          <p:cNvSpPr/>
          <p:nvPr/>
        </p:nvSpPr>
        <p:spPr>
          <a:xfrm>
            <a:off x="6457589" y="3470096"/>
            <a:ext cx="140687" cy="140688"/>
          </a:xfrm>
          <a:prstGeom prst="flowChartConnector">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301353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548C-2065-8DB0-0677-17F1AE9CAE2C}"/>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1B36F443-3540-2043-87EE-274593BD47E4}"/>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EED4C12C-F5FD-2858-83DD-1422D962B413}"/>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Program Owner: </a:t>
            </a:r>
            <a:r>
              <a:rPr kumimoji="0" lang="en-US" sz="1400" b="0" i="0" u="none" strike="noStrike" kern="1200" cap="none" spc="0" normalizeH="0" baseline="0" noProof="0" dirty="0">
                <a:ln>
                  <a:noFill/>
                </a:ln>
                <a:solidFill>
                  <a:prstClr val="black"/>
                </a:solidFill>
                <a:effectLst/>
                <a:uLnTx/>
                <a:uFillTx/>
                <a:latin typeface="Segoe UI"/>
                <a:ea typeface="+mn-ea"/>
                <a:cs typeface="+mn-cs"/>
              </a:rPr>
              <a:t>Sandra Serna, Rexford Anson-Dwamena| </a:t>
            </a:r>
            <a:r>
              <a:rPr kumimoji="0" lang="en-US" sz="1400" b="1" i="0" u="none" strike="noStrike" kern="1200" cap="none" spc="0" normalizeH="0" baseline="0" noProof="0" dirty="0">
                <a:ln>
                  <a:noFill/>
                </a:ln>
                <a:solidFill>
                  <a:prstClr val="black"/>
                </a:solidFill>
                <a:effectLst/>
                <a:uLnTx/>
                <a:uFillTx/>
                <a:latin typeface="Segoe UI"/>
                <a:ea typeface="+mn-ea"/>
                <a:cs typeface="+mn-cs"/>
              </a:rPr>
              <a:t>Agency Head: </a:t>
            </a:r>
            <a:r>
              <a:rPr kumimoji="0" lang="en-US" sz="1400" b="0" i="0" u="none" strike="noStrike" kern="1200" cap="none" spc="0" normalizeH="0" baseline="0" noProof="0" dirty="0">
                <a:ln>
                  <a:noFill/>
                </a:ln>
                <a:solidFill>
                  <a:prstClr val="black"/>
                </a:solidFill>
                <a:effectLst/>
                <a:uLnTx/>
                <a:uFillTx/>
                <a:latin typeface="Segoe UI"/>
                <a:ea typeface="+mn-ea"/>
                <a:cs typeface="+mn-cs"/>
              </a:rPr>
              <a:t>Dr. Karen Shelton</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1B82397C-6E36-2B61-685C-71441D426639}"/>
              </a:ext>
            </a:extLst>
          </p:cNvPr>
          <p:cNvSpPr txBox="1"/>
          <p:nvPr/>
        </p:nvSpPr>
        <p:spPr>
          <a:xfrm>
            <a:off x="80568" y="356715"/>
            <a:ext cx="12319590"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Franklin Gothic Demi"/>
                <a:cs typeface="Segoe UI"/>
              </a:rPr>
              <a:t>Nursing Preceptor Incentive Program | Virginia Department of Health - Office of Health Equity</a:t>
            </a:r>
          </a:p>
        </p:txBody>
      </p:sp>
      <p:sp>
        <p:nvSpPr>
          <p:cNvPr id="24" name="Text Placeholder 2">
            <a:extLst>
              <a:ext uri="{FF2B5EF4-FFF2-40B4-BE49-F238E27FC236}">
                <a16:creationId xmlns:a16="http://schemas.microsoft.com/office/drawing/2014/main" id="{9C75C86A-4AE8-3A45-05C6-17376964CCD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Health and human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B1C31C0B-5EC3-7361-4CA3-F0C847796E89}"/>
              </a:ext>
            </a:extLst>
          </p:cNvPr>
          <p:cNvSpPr/>
          <p:nvPr/>
        </p:nvSpPr>
        <p:spPr bwMode="gray">
          <a:xfrm>
            <a:off x="234505" y="1450101"/>
            <a:ext cx="4036751"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The Virginia Nurse Preceptor incentive program aims</a:t>
            </a:r>
            <a:r>
              <a:rPr kumimoji="0" lang="en-US" sz="1100" b="0" i="0" u="none" strike="noStrike" kern="1200" cap="none" spc="0" normalizeH="0" baseline="0" noProof="0" dirty="0">
                <a:ln>
                  <a:noFill/>
                </a:ln>
                <a:solidFill>
                  <a:srgbClr val="404040"/>
                </a:solidFill>
                <a:effectLst/>
                <a:uLnTx/>
                <a:uFillTx/>
                <a:latin typeface="Lato" panose="020F0502020204030203" pitchFamily="34" charset="0"/>
                <a:ea typeface="+mn-ea"/>
                <a:cs typeface="+mn-cs"/>
              </a:rPr>
              <a:t> to help increase access to care, address the primary care shortage, handle mental health crises, and manage chronic diseases. </a:t>
            </a:r>
            <a:endParaRPr kumimoji="0" lang="en-US" sz="1100" b="0" i="0" u="none" strike="noStrike" kern="1200" cap="none" spc="0" normalizeH="0" baseline="0" noProof="0" dirty="0">
              <a:ln>
                <a:noFill/>
              </a:ln>
              <a:solidFill>
                <a:srgbClr val="000000"/>
              </a:solidFill>
              <a:effectLst/>
              <a:uLnTx/>
              <a:uFillTx/>
              <a:latin typeface="Lato" panose="020F050202020403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To improve and increase access to quality healthcare providers in Virginia's Medically Underserved Areas (MUAs) and Health Professional Shortage Areas (HPSAs).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AC565AA4-212C-310F-EA01-3451F1FE3C41}"/>
              </a:ext>
            </a:extLst>
          </p:cNvPr>
          <p:cNvSpPr/>
          <p:nvPr/>
        </p:nvSpPr>
        <p:spPr bwMode="gray">
          <a:xfrm>
            <a:off x="344593" y="4143153"/>
            <a:ext cx="3985391" cy="221304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The program targets primary care providers, mental health and specialty Licensed Practical Nurse preceptors, Registered Nurse preceptors, and Advanced Practice Nurse preceptors.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Eligibility Requirements</a:t>
            </a:r>
            <a:r>
              <a:rPr kumimoji="0" lang="en-US" sz="14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https://www.vdh.virginia.gov/content/uploads/sites/76/2024/02/Nurse-Preceptor-Guidelines-Updated-2024-Feb_-002.pdf</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C491AB43-6C27-C6B0-11F5-B1080EA8A016}"/>
              </a:ext>
            </a:extLst>
          </p:cNvPr>
          <p:cNvSpPr/>
          <p:nvPr/>
        </p:nvSpPr>
        <p:spPr bwMode="gray">
          <a:xfrm>
            <a:off x="4526936" y="3956540"/>
            <a:ext cx="4104107" cy="237546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 Nurse Preceptor Incentive Program is designed to address the shortage of primary care providers, help manage chronic diseases, and handle mental health crises by encouraging more nurses to take preceptorships. The program provides incentives for each semester preceptorship. VDH collaborates with a variety of organizations such as community health centers, health foundations, primary care and specialty care facilities, nursing schools, hospitals, educational centers with nursing programs, free clinics, health-related non-profit organizations, workgroups, Virginia legislators and policymakers, Virginia's community colleges and universities, and Virginia's underserved communities.</a:t>
            </a:r>
          </a:p>
        </p:txBody>
      </p:sp>
      <p:sp>
        <p:nvSpPr>
          <p:cNvPr id="20" name="TextBox 19">
            <a:extLst>
              <a:ext uri="{FF2B5EF4-FFF2-40B4-BE49-F238E27FC236}">
                <a16:creationId xmlns:a16="http://schemas.microsoft.com/office/drawing/2014/main" id="{1A5B8456-498B-B6EC-0B03-C84ED968C0FA}"/>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FDE9F8B8-269B-7A55-0DCC-DF752B2707FF}"/>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Open Sans"/>
                <a:ea typeface="+mn-ea"/>
                <a:cs typeface="+mn-cs"/>
              </a:rPr>
              <a:t>Since its inception, the nurse preceptor incentive program has not been comprehensively analyzed. However, its primary goals are to enhance healthcare accessibility, address the scarcity of primary care, manage chronic illnesses, and handle mental health emergencies. The nurse preceptor incentive program is essential for training new nurses and addressing shortages to improve access to care. These factors are crucial in improving all Virginians' overall health and well-being. </a:t>
            </a: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1F5FBEB2-8C7D-548D-7E2A-2319CB56178B}"/>
              </a:ext>
            </a:extLst>
          </p:cNvPr>
          <p:cNvSpPr txBox="1">
            <a:spLocks/>
          </p:cNvSpPr>
          <p:nvPr/>
        </p:nvSpPr>
        <p:spPr>
          <a:xfrm>
            <a:off x="2423264" y="6530417"/>
            <a:ext cx="9398956" cy="283089"/>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1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100" b="0" i="0" u="none" strike="noStrike" kern="1200" cap="none" spc="-3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3"/>
              </a:rPr>
              <a:t>https://www.vdh.virginia.gov/health-equity/nursing-preceptor-incentive-program/</a:t>
            </a:r>
            <a:r>
              <a:rPr kumimoji="0" lang="en-US" sz="1100" b="0" i="1" u="none" strike="noStrike" kern="1200" cap="none" spc="-3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3"/>
              </a:rPr>
              <a:t>/</a:t>
            </a:r>
            <a:r>
              <a:rPr kumimoji="0" lang="en-US" sz="1100" b="0" i="0" u="none" strike="noStrike" kern="1200" cap="none" spc="-3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p>
        </p:txBody>
      </p:sp>
      <p:pic>
        <p:nvPicPr>
          <p:cNvPr id="5" name="Picture 4">
            <a:extLst>
              <a:ext uri="{FF2B5EF4-FFF2-40B4-BE49-F238E27FC236}">
                <a16:creationId xmlns:a16="http://schemas.microsoft.com/office/drawing/2014/main" id="{20FE7E21-6B33-9CBA-AB93-995A1DDD3639}"/>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DAD26413-D3F8-5B9F-ABBA-290D3DF28E3F}"/>
              </a:ext>
            </a:extLst>
          </p:cNvPr>
          <p:cNvSpPr txBox="1"/>
          <p:nvPr/>
        </p:nvSpPr>
        <p:spPr>
          <a:xfrm>
            <a:off x="4819893" y="1909210"/>
            <a:ext cx="353670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 nurse preceptor incentive program is physically implemented in Richmond, VA, in the Central region, serving the entire Commonwealth of Virginia.</a:t>
            </a:r>
            <a:endParaRPr kumimoji="0" lang="en-US" sz="1100" b="0" i="1"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Parallelogram 1">
            <a:extLst>
              <a:ext uri="{FF2B5EF4-FFF2-40B4-BE49-F238E27FC236}">
                <a16:creationId xmlns:a16="http://schemas.microsoft.com/office/drawing/2014/main" id="{8C7EE460-95EC-73F1-3D61-AA2B08B39082}"/>
              </a:ext>
            </a:extLst>
          </p:cNvPr>
          <p:cNvSpPr/>
          <p:nvPr/>
        </p:nvSpPr>
        <p:spPr>
          <a:xfrm>
            <a:off x="9708000" y="91191"/>
            <a:ext cx="2403432" cy="667318"/>
          </a:xfrm>
          <a:prstGeom prst="parallelogram">
            <a:avLst/>
          </a:prstGeom>
          <a:solidFill>
            <a:srgbClr val="F6D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4BFEAF-BCD8-2196-75C4-18F780D60ACC}"/>
              </a:ext>
            </a:extLst>
          </p:cNvPr>
          <p:cNvSpPr txBox="1"/>
          <p:nvPr/>
        </p:nvSpPr>
        <p:spPr>
          <a:xfrm>
            <a:off x="9888382" y="155686"/>
            <a:ext cx="1473778" cy="523220"/>
          </a:xfrm>
          <a:prstGeom prst="rect">
            <a:avLst/>
          </a:prstGeom>
          <a:noFill/>
        </p:spPr>
        <p:txBody>
          <a:bodyPr wrap="square" rtlCol="0">
            <a:spAutoFit/>
          </a:bodyPr>
          <a:lstStyle/>
          <a:p>
            <a:pPr algn="ctr"/>
            <a:r>
              <a:rPr lang="en-US" sz="1400" b="1">
                <a:solidFill>
                  <a:schemeClr val="accent4"/>
                </a:solidFill>
              </a:rPr>
              <a:t>Capacity Building</a:t>
            </a:r>
          </a:p>
        </p:txBody>
      </p:sp>
      <p:grpSp>
        <p:nvGrpSpPr>
          <p:cNvPr id="4" name="Group 3">
            <a:extLst>
              <a:ext uri="{FF2B5EF4-FFF2-40B4-BE49-F238E27FC236}">
                <a16:creationId xmlns:a16="http://schemas.microsoft.com/office/drawing/2014/main" id="{3ECF40B6-C9C6-EE4C-45E4-6FE721585157}"/>
              </a:ext>
            </a:extLst>
          </p:cNvPr>
          <p:cNvGrpSpPr/>
          <p:nvPr/>
        </p:nvGrpSpPr>
        <p:grpSpPr>
          <a:xfrm>
            <a:off x="11273580" y="152809"/>
            <a:ext cx="548640" cy="548640"/>
            <a:chOff x="1722098" y="4746693"/>
            <a:chExt cx="673690" cy="673690"/>
          </a:xfrm>
          <a:solidFill>
            <a:schemeClr val="accent4"/>
          </a:solidFill>
        </p:grpSpPr>
        <p:pic>
          <p:nvPicPr>
            <p:cNvPr id="6" name="Graphic 5" descr="Building Brick Wall with solid fill">
              <a:extLst>
                <a:ext uri="{FF2B5EF4-FFF2-40B4-BE49-F238E27FC236}">
                  <a16:creationId xmlns:a16="http://schemas.microsoft.com/office/drawing/2014/main" id="{AA2B0FB6-E876-9597-A2CC-BF2A36C69CB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4397" y="4848451"/>
              <a:ext cx="431026" cy="431026"/>
            </a:xfrm>
            <a:prstGeom prst="rect">
              <a:avLst/>
            </a:prstGeom>
          </p:spPr>
        </p:pic>
        <p:sp>
          <p:nvSpPr>
            <p:cNvPr id="8" name="Circle: Hollow 7">
              <a:extLst>
                <a:ext uri="{FF2B5EF4-FFF2-40B4-BE49-F238E27FC236}">
                  <a16:creationId xmlns:a16="http://schemas.microsoft.com/office/drawing/2014/main" id="{E49C2E02-0EE7-301A-7ED9-08D2F0A3B2FE}"/>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3181933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00"/>
              </a:spcAf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Dr. David Doré.</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105409"/>
            <a:ext cx="9627433"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Post-secondary Career and Technical Education | Virginia Community College System</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4555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Perkins V affords states and local communities the opportunity to implement a vision for CTE that uniquely supports the range of educational needs of students —exploration through career preparation —and balances those learners needs with the current and emerging needs of the economy.</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152386"/>
            <a:ext cx="3861305" cy="2371725"/>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Career and technical education programs and programs of study in Virginia’s Community Colleges. </a:t>
            </a:r>
            <a:endParaRPr kumimoji="0" lang="en-US" sz="1400" b="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 </a:t>
            </a:r>
            <a:r>
              <a:rPr kumimoji="0" lang="en-US" sz="1400" b="0" u="none" strike="noStrike" kern="1200" cap="none" spc="0" normalizeH="0" baseline="0" noProof="0" dirty="0">
                <a:ln>
                  <a:noFill/>
                </a:ln>
                <a:solidFill>
                  <a:prstClr val="black"/>
                </a:solidFill>
                <a:effectLst/>
                <a:uLnTx/>
                <a:uFillTx/>
                <a:latin typeface="Segoe UI"/>
                <a:ea typeface="+mn-ea"/>
                <a:cs typeface="+mn-cs"/>
              </a:rPr>
              <a:t>All colleges are eligible for Perkins V funding. Colleges must submit an annual state application to include certificate of insurances and performance assessments.</a:t>
            </a:r>
            <a:endParaRPr kumimoji="0" lang="en-US" sz="1400" b="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157374"/>
            <a:ext cx="3861305" cy="236673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defTabSz="685800" rtl="0" eaLnBrk="1" fontAlgn="auto" latinLnBrk="0" hangingPunct="1">
              <a:lnSpc>
                <a:spcPct val="106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Colleges ensure CTE capacity building by leveraging Comprehensive Local Needs Assessments (CLNA) with local and regional Labor Market Information (LMI) to sustain and advance CTE programming.</a:t>
            </a:r>
            <a:endParaRPr kumimoji="0" lang="en-US" sz="14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455526"/>
            <a:ext cx="3236976" cy="5068585"/>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ctr"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Segoe UI"/>
              <a:ea typeface="+mn-ea"/>
              <a:cs typeface="+mn-cs"/>
            </a:endParaRPr>
          </a:p>
          <a:p>
            <a:pPr marL="0" marR="0" lvl="0" indent="0" defTabSz="685800" rtl="0" eaLnBrk="1" fontAlgn="auto" latinLnBrk="0" hangingPunct="1">
              <a:lnSpc>
                <a:spcPct val="106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Perkins V reflects the 100-year federal commitment to Career Technical Education (CTE) by providing federal support for CTE programs and focusing on improving the academic and technical achievement of CTE learners, strengthening the connections between secondary and postsecondary education and improving accountability.</a:t>
            </a:r>
            <a:endParaRPr kumimoji="0" lang="en-US" sz="1600" b="1" i="0" u="none" strike="noStrike" kern="1200" cap="none" spc="0" normalizeH="0" baseline="0" noProof="0" dirty="0">
              <a:ln>
                <a:noFill/>
              </a:ln>
              <a:solidFill>
                <a:prstClr val="black"/>
              </a:solidFill>
              <a:effectLst/>
              <a:uLnTx/>
              <a:uFillTx/>
              <a:latin typeface="+mn-lt"/>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616948" y="6599171"/>
            <a:ext cx="4958104" cy="250514"/>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i="1" u="none" strike="noStrike" kern="1200" cap="none" spc="-30" normalizeH="0" baseline="0" noProof="0">
                <a:ln>
                  <a:noFill/>
                </a:ln>
                <a:solidFill>
                  <a:srgbClr val="000000"/>
                </a:solidFill>
                <a:effectLst/>
                <a:uLnTx/>
                <a:uFillTx/>
                <a:latin typeface="Segoe UI"/>
                <a:ea typeface="Open Sans" charset="0"/>
                <a:cs typeface="Open Sans" charset="0"/>
                <a:hlinkClick r:id="rId3"/>
              </a:rPr>
              <a:t>VDOE-Perkins V</a:t>
            </a:r>
            <a:endParaRPr kumimoji="0" lang="en-US" sz="1600" i="1" u="none" strike="noStrike" kern="1200" cap="none" spc="-30" normalizeH="0" baseline="0" noProof="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2" name="Parallelogram 1">
            <a:extLst>
              <a:ext uri="{FF2B5EF4-FFF2-40B4-BE49-F238E27FC236}">
                <a16:creationId xmlns:a16="http://schemas.microsoft.com/office/drawing/2014/main" id="{781362D2-F949-E879-1A37-D571D6A8C544}"/>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Circle: Hollow 2">
            <a:extLst>
              <a:ext uri="{FF2B5EF4-FFF2-40B4-BE49-F238E27FC236}">
                <a16:creationId xmlns:a16="http://schemas.microsoft.com/office/drawing/2014/main" id="{6287EA51-F4C9-BA43-8ABE-8988C1344AA0}"/>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4" name="Graphic 3" descr="Teacher with solid fill">
            <a:extLst>
              <a:ext uri="{FF2B5EF4-FFF2-40B4-BE49-F238E27FC236}">
                <a16:creationId xmlns:a16="http://schemas.microsoft.com/office/drawing/2014/main" id="{3CA75886-D571-1E49-3798-982ED4A9AC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6" name="TextBox 5">
            <a:extLst>
              <a:ext uri="{FF2B5EF4-FFF2-40B4-BE49-F238E27FC236}">
                <a16:creationId xmlns:a16="http://schemas.microsoft.com/office/drawing/2014/main" id="{0D9A4568-A67E-9661-2256-5811A64F563C}"/>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2844825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7496" y="827658"/>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Nicole Overley, Commissioner, Virginia Works </a:t>
            </a:r>
            <a:r>
              <a:rPr kumimoji="0" lang="en-US" sz="1400" b="0" u="none" strike="noStrike" kern="1200" cap="none" spc="0" normalizeH="0" baseline="0" noProof="0" dirty="0">
                <a:ln>
                  <a:noFill/>
                </a:ln>
                <a:solidFill>
                  <a:prstClr val="black"/>
                </a:solidFill>
                <a:effectLst/>
                <a:uLnTx/>
                <a:uFillTx/>
                <a:latin typeface="Segoe UI"/>
                <a:ea typeface="+mn-ea"/>
                <a:cs typeface="+mn-cs"/>
              </a:rPr>
              <a:t>and Program Manager Malissa Short</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Rapid Response| </a:t>
            </a:r>
            <a:r>
              <a:rPr lang="en-US" sz="2400" b="1" dirty="0">
                <a:solidFill>
                  <a:prstClr val="white"/>
                </a:solidFill>
                <a:latin typeface="Franklin Gothic Demi"/>
                <a:cs typeface="Segoe UI"/>
              </a:rPr>
              <a:t>Virginia Works</a:t>
            </a:r>
            <a:endParaRPr kumimoji="0" lang="en-US" sz="24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Name of secretariat here</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481086"/>
            <a:ext cx="3861305" cy="227107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Assists businesses and impacted employees experiencing layoffs and closures.</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To help at-risk businesses and employees impacted by layoffs plan through proactive engagement, education, and empowerment to get Virginians back to work quickly.</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008279"/>
            <a:ext cx="3861305" cy="204799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lang="en-US" sz="1200" dirty="0">
                <a:solidFill>
                  <a:prstClr val="black"/>
                </a:solidFill>
                <a:latin typeface="Segoe UI"/>
              </a:rPr>
              <a:t>Businesses and dislocated workers.</a:t>
            </a: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Businesses that are experiencing layoffs and closures who wish to participate.</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008279"/>
            <a:ext cx="3861305" cy="204799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lang="en-US" sz="1200" dirty="0">
                <a:solidFill>
                  <a:prstClr val="black"/>
                </a:solidFill>
                <a:latin typeface="Segoe UI"/>
              </a:rPr>
              <a:t>Rapid Response provides services through a variety of workforce partners such as the one-stop partners, local boards, TAA, Social Security, VA Community Colleges, and </a:t>
            </a:r>
            <a:r>
              <a:rPr lang="en-US" sz="1200" dirty="0" err="1">
                <a:solidFill>
                  <a:prstClr val="black"/>
                </a:solidFill>
                <a:latin typeface="Segoe UI"/>
              </a:rPr>
              <a:t>EnrollVA</a:t>
            </a:r>
            <a:r>
              <a:rPr lang="en-US" sz="1200" dirty="0">
                <a:solidFill>
                  <a:prstClr val="black"/>
                </a:solidFill>
                <a:latin typeface="Segoe UI"/>
              </a:rPr>
              <a:t>.  Solutions are designed based on employee and business interest and need, but focused on getting dislocated workers reemployed or in training prior to layoffs and then reemployment quickly following the dislocation event.</a:t>
            </a: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513768" y="1358930"/>
            <a:ext cx="3259368" cy="469734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Rapid Response impacted businesses are provided with a plethora of services with the goal of enabling dislocated workers to transition to new employment quickly. The program is designed to promote economic recovery and minimize impacts on workers, businesses, and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The strategies and activities to plan for and response to business closures, layoffs, or job dislocations include handouts, along with virtual or in-person sessions with information regarding information and support for filing for unemployment insurance claims; that TAA  program and support for filing TAA Certifications; health coverage and other benefits; career services; reemployment focused workshops and services; and information on available training programs. </a:t>
            </a: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3">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a:ea typeface="+mn-ea"/>
                <a:cs typeface="+mn-cs"/>
              </a:rPr>
              <a:t>Rapid Response operates throughout the entire state of Virginia with five strategically placed state Coordinators.</a:t>
            </a:r>
          </a:p>
        </p:txBody>
      </p:sp>
      <p:grpSp>
        <p:nvGrpSpPr>
          <p:cNvPr id="11" name="Group 10">
            <a:extLst>
              <a:ext uri="{FF2B5EF4-FFF2-40B4-BE49-F238E27FC236}">
                <a16:creationId xmlns:a16="http://schemas.microsoft.com/office/drawing/2014/main" id="{95D6F827-B1FD-2368-869F-97EDF20909B7}"/>
              </a:ext>
            </a:extLst>
          </p:cNvPr>
          <p:cNvGrpSpPr/>
          <p:nvPr/>
        </p:nvGrpSpPr>
        <p:grpSpPr>
          <a:xfrm>
            <a:off x="7483171" y="2779436"/>
            <a:ext cx="13680" cy="58320"/>
            <a:chOff x="7483171" y="2779436"/>
            <a:chExt cx="13680" cy="5832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 name="Ink 1">
                  <a:extLst>
                    <a:ext uri="{FF2B5EF4-FFF2-40B4-BE49-F238E27FC236}">
                      <a16:creationId xmlns:a16="http://schemas.microsoft.com/office/drawing/2014/main" id="{8F008D25-44AC-0111-5C60-C8792C273EF4}"/>
                    </a:ext>
                  </a:extLst>
                </p14:cNvPr>
                <p14:cNvContentPartPr/>
                <p14:nvPr/>
              </p14:nvContentPartPr>
              <p14:xfrm>
                <a:off x="7483171" y="2816516"/>
                <a:ext cx="360" cy="360"/>
              </p14:xfrm>
            </p:contentPart>
          </mc:Choice>
          <mc:Fallback xmlns="">
            <p:pic>
              <p:nvPicPr>
                <p:cNvPr id="2" name="Ink 1">
                  <a:extLst>
                    <a:ext uri="{FF2B5EF4-FFF2-40B4-BE49-F238E27FC236}">
                      <a16:creationId xmlns:a16="http://schemas.microsoft.com/office/drawing/2014/main" id="{8F008D25-44AC-0111-5C60-C8792C273EF4}"/>
                    </a:ext>
                  </a:extLst>
                </p:cNvPr>
                <p:cNvPicPr/>
                <p:nvPr/>
              </p:nvPicPr>
              <p:blipFill>
                <a:blip r:embed="rId5"/>
                <a:stretch>
                  <a:fillRect/>
                </a:stretch>
              </p:blipFill>
              <p:spPr>
                <a:xfrm>
                  <a:off x="7465531" y="270851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3" name="Ink 2">
                  <a:extLst>
                    <a:ext uri="{FF2B5EF4-FFF2-40B4-BE49-F238E27FC236}">
                      <a16:creationId xmlns:a16="http://schemas.microsoft.com/office/drawing/2014/main" id="{BBEDEE87-5DE8-9FBD-337A-2510621329BA}"/>
                    </a:ext>
                  </a:extLst>
                </p14:cNvPr>
                <p14:cNvContentPartPr/>
                <p14:nvPr/>
              </p14:nvContentPartPr>
              <p14:xfrm>
                <a:off x="7483171" y="2806076"/>
                <a:ext cx="360" cy="360"/>
              </p14:xfrm>
            </p:contentPart>
          </mc:Choice>
          <mc:Fallback xmlns="">
            <p:pic>
              <p:nvPicPr>
                <p:cNvPr id="3" name="Ink 2">
                  <a:extLst>
                    <a:ext uri="{FF2B5EF4-FFF2-40B4-BE49-F238E27FC236}">
                      <a16:creationId xmlns:a16="http://schemas.microsoft.com/office/drawing/2014/main" id="{BBEDEE87-5DE8-9FBD-337A-2510621329BA}"/>
                    </a:ext>
                  </a:extLst>
                </p:cNvPr>
                <p:cNvPicPr/>
                <p:nvPr/>
              </p:nvPicPr>
              <p:blipFill>
                <a:blip r:embed="rId7"/>
                <a:stretch>
                  <a:fillRect/>
                </a:stretch>
              </p:blipFill>
              <p:spPr>
                <a:xfrm>
                  <a:off x="7465531" y="269807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 name="Ink 3">
                  <a:extLst>
                    <a:ext uri="{FF2B5EF4-FFF2-40B4-BE49-F238E27FC236}">
                      <a16:creationId xmlns:a16="http://schemas.microsoft.com/office/drawing/2014/main" id="{1D792DEE-CA40-11D4-69D8-B92ED8FBC883}"/>
                    </a:ext>
                  </a:extLst>
                </p14:cNvPr>
                <p14:cNvContentPartPr/>
                <p14:nvPr/>
              </p14:nvContentPartPr>
              <p14:xfrm>
                <a:off x="7483171" y="2779436"/>
                <a:ext cx="13680" cy="44280"/>
              </p14:xfrm>
            </p:contentPart>
          </mc:Choice>
          <mc:Fallback xmlns="">
            <p:pic>
              <p:nvPicPr>
                <p:cNvPr id="4" name="Ink 3">
                  <a:extLst>
                    <a:ext uri="{FF2B5EF4-FFF2-40B4-BE49-F238E27FC236}">
                      <a16:creationId xmlns:a16="http://schemas.microsoft.com/office/drawing/2014/main" id="{1D792DEE-CA40-11D4-69D8-B92ED8FBC883}"/>
                    </a:ext>
                  </a:extLst>
                </p:cNvPr>
                <p:cNvPicPr/>
                <p:nvPr/>
              </p:nvPicPr>
              <p:blipFill>
                <a:blip r:embed="rId9"/>
                <a:stretch>
                  <a:fillRect/>
                </a:stretch>
              </p:blipFill>
              <p:spPr>
                <a:xfrm>
                  <a:off x="7465531" y="2671436"/>
                  <a:ext cx="49320" cy="259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8" name="Ink 7">
                  <a:extLst>
                    <a:ext uri="{FF2B5EF4-FFF2-40B4-BE49-F238E27FC236}">
                      <a16:creationId xmlns:a16="http://schemas.microsoft.com/office/drawing/2014/main" id="{4688E4BD-035E-E192-2E1D-A40E342CAD0B}"/>
                    </a:ext>
                  </a:extLst>
                </p14:cNvPr>
                <p14:cNvContentPartPr/>
                <p14:nvPr/>
              </p14:nvContentPartPr>
              <p14:xfrm>
                <a:off x="7493611" y="2837396"/>
                <a:ext cx="360" cy="360"/>
              </p14:xfrm>
            </p:contentPart>
          </mc:Choice>
          <mc:Fallback xmlns="">
            <p:pic>
              <p:nvPicPr>
                <p:cNvPr id="8" name="Ink 7">
                  <a:extLst>
                    <a:ext uri="{FF2B5EF4-FFF2-40B4-BE49-F238E27FC236}">
                      <a16:creationId xmlns:a16="http://schemas.microsoft.com/office/drawing/2014/main" id="{4688E4BD-035E-E192-2E1D-A40E342CAD0B}"/>
                    </a:ext>
                  </a:extLst>
                </p:cNvPr>
                <p:cNvPicPr/>
                <p:nvPr/>
              </p:nvPicPr>
              <p:blipFill>
                <a:blip r:embed="rId11"/>
                <a:stretch>
                  <a:fillRect/>
                </a:stretch>
              </p:blipFill>
              <p:spPr>
                <a:xfrm>
                  <a:off x="7475971" y="272939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9" name="Ink 8">
                  <a:extLst>
                    <a:ext uri="{FF2B5EF4-FFF2-40B4-BE49-F238E27FC236}">
                      <a16:creationId xmlns:a16="http://schemas.microsoft.com/office/drawing/2014/main" id="{D8637B37-B651-38A7-8F93-3B844063CDC4}"/>
                    </a:ext>
                  </a:extLst>
                </p14:cNvPr>
                <p14:cNvContentPartPr/>
                <p14:nvPr/>
              </p14:nvContentPartPr>
              <p14:xfrm>
                <a:off x="7493611" y="2837396"/>
                <a:ext cx="360" cy="360"/>
              </p14:xfrm>
            </p:contentPart>
          </mc:Choice>
          <mc:Fallback xmlns="">
            <p:pic>
              <p:nvPicPr>
                <p:cNvPr id="9" name="Ink 8">
                  <a:extLst>
                    <a:ext uri="{FF2B5EF4-FFF2-40B4-BE49-F238E27FC236}">
                      <a16:creationId xmlns:a16="http://schemas.microsoft.com/office/drawing/2014/main" id="{D8637B37-B651-38A7-8F93-3B844063CDC4}"/>
                    </a:ext>
                  </a:extLst>
                </p:cNvPr>
                <p:cNvPicPr/>
                <p:nvPr/>
              </p:nvPicPr>
              <p:blipFill>
                <a:blip r:embed="rId11"/>
                <a:stretch>
                  <a:fillRect/>
                </a:stretch>
              </p:blipFill>
              <p:spPr>
                <a:xfrm>
                  <a:off x="7475971" y="272939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0" name="Ink 9">
                  <a:extLst>
                    <a:ext uri="{FF2B5EF4-FFF2-40B4-BE49-F238E27FC236}">
                      <a16:creationId xmlns:a16="http://schemas.microsoft.com/office/drawing/2014/main" id="{084F47CF-4705-03B2-EF94-19D8FE4C69EF}"/>
                    </a:ext>
                  </a:extLst>
                </p14:cNvPr>
                <p14:cNvContentPartPr/>
                <p14:nvPr/>
              </p14:nvContentPartPr>
              <p14:xfrm>
                <a:off x="7493611" y="2837396"/>
                <a:ext cx="360" cy="360"/>
              </p14:xfrm>
            </p:contentPart>
          </mc:Choice>
          <mc:Fallback xmlns="">
            <p:pic>
              <p:nvPicPr>
                <p:cNvPr id="10" name="Ink 9">
                  <a:extLst>
                    <a:ext uri="{FF2B5EF4-FFF2-40B4-BE49-F238E27FC236}">
                      <a16:creationId xmlns:a16="http://schemas.microsoft.com/office/drawing/2014/main" id="{084F47CF-4705-03B2-EF94-19D8FE4C69EF}"/>
                    </a:ext>
                  </a:extLst>
                </p:cNvPr>
                <p:cNvPicPr/>
                <p:nvPr/>
              </p:nvPicPr>
              <p:blipFill>
                <a:blip r:embed="rId11"/>
                <a:stretch>
                  <a:fillRect/>
                </a:stretch>
              </p:blipFill>
              <p:spPr>
                <a:xfrm>
                  <a:off x="7475971" y="2729396"/>
                  <a:ext cx="36000" cy="21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F2DC23CA-026D-8848-8DED-E6FEC02FFC41}"/>
                  </a:ext>
                </a:extLst>
              </p14:cNvPr>
              <p14:cNvContentPartPr/>
              <p14:nvPr/>
            </p14:nvContentPartPr>
            <p14:xfrm>
              <a:off x="7682611" y="3236996"/>
              <a:ext cx="360" cy="360"/>
            </p14:xfrm>
          </p:contentPart>
        </mc:Choice>
        <mc:Fallback xmlns="">
          <p:pic>
            <p:nvPicPr>
              <p:cNvPr id="30" name="Ink 29">
                <a:extLst>
                  <a:ext uri="{FF2B5EF4-FFF2-40B4-BE49-F238E27FC236}">
                    <a16:creationId xmlns:a16="http://schemas.microsoft.com/office/drawing/2014/main" id="{F2DC23CA-026D-8848-8DED-E6FEC02FFC41}"/>
                  </a:ext>
                </a:extLst>
              </p:cNvPr>
              <p:cNvPicPr/>
              <p:nvPr/>
            </p:nvPicPr>
            <p:blipFill>
              <a:blip r:embed="rId15"/>
              <a:stretch>
                <a:fillRect/>
              </a:stretch>
            </p:blipFill>
            <p:spPr>
              <a:xfrm>
                <a:off x="7619971" y="317399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id="{4FEAD27E-409D-7EEB-6CCB-D0784775FE78}"/>
                  </a:ext>
                </a:extLst>
              </p14:cNvPr>
              <p14:cNvContentPartPr/>
              <p14:nvPr/>
            </p14:nvContentPartPr>
            <p14:xfrm>
              <a:off x="7472731" y="2837396"/>
              <a:ext cx="6120" cy="360"/>
            </p14:xfrm>
          </p:contentPart>
        </mc:Choice>
        <mc:Fallback xmlns="">
          <p:pic>
            <p:nvPicPr>
              <p:cNvPr id="31" name="Ink 30">
                <a:extLst>
                  <a:ext uri="{FF2B5EF4-FFF2-40B4-BE49-F238E27FC236}">
                    <a16:creationId xmlns:a16="http://schemas.microsoft.com/office/drawing/2014/main" id="{4FEAD27E-409D-7EEB-6CCB-D0784775FE78}"/>
                  </a:ext>
                </a:extLst>
              </p:cNvPr>
              <p:cNvPicPr/>
              <p:nvPr/>
            </p:nvPicPr>
            <p:blipFill>
              <a:blip r:embed="rId17"/>
              <a:stretch>
                <a:fillRect/>
              </a:stretch>
            </p:blipFill>
            <p:spPr>
              <a:xfrm>
                <a:off x="7410091" y="2774396"/>
                <a:ext cx="131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2">
                <a:extLst>
                  <a:ext uri="{FF2B5EF4-FFF2-40B4-BE49-F238E27FC236}">
                    <a16:creationId xmlns:a16="http://schemas.microsoft.com/office/drawing/2014/main" id="{A6FD87C5-65E2-850F-2C41-B2598B0E2717}"/>
                  </a:ext>
                </a:extLst>
              </p14:cNvPr>
              <p14:cNvContentPartPr/>
              <p14:nvPr/>
            </p14:nvContentPartPr>
            <p14:xfrm>
              <a:off x="7105171" y="3099836"/>
              <a:ext cx="2160" cy="4320"/>
            </p14:xfrm>
          </p:contentPart>
        </mc:Choice>
        <mc:Fallback xmlns="">
          <p:pic>
            <p:nvPicPr>
              <p:cNvPr id="33" name="Ink 32">
                <a:extLst>
                  <a:ext uri="{FF2B5EF4-FFF2-40B4-BE49-F238E27FC236}">
                    <a16:creationId xmlns:a16="http://schemas.microsoft.com/office/drawing/2014/main" id="{A6FD87C5-65E2-850F-2C41-B2598B0E2717}"/>
                  </a:ext>
                </a:extLst>
              </p:cNvPr>
              <p:cNvPicPr/>
              <p:nvPr/>
            </p:nvPicPr>
            <p:blipFill>
              <a:blip r:embed="rId19"/>
              <a:stretch>
                <a:fillRect/>
              </a:stretch>
            </p:blipFill>
            <p:spPr>
              <a:xfrm>
                <a:off x="7042171" y="3037196"/>
                <a:ext cx="127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Ink 33">
                <a:extLst>
                  <a:ext uri="{FF2B5EF4-FFF2-40B4-BE49-F238E27FC236}">
                    <a16:creationId xmlns:a16="http://schemas.microsoft.com/office/drawing/2014/main" id="{F3040284-1E75-6103-AE98-A568A0127090}"/>
                  </a:ext>
                </a:extLst>
              </p14:cNvPr>
              <p14:cNvContentPartPr/>
              <p14:nvPr/>
            </p14:nvContentPartPr>
            <p14:xfrm>
              <a:off x="6758131" y="3027116"/>
              <a:ext cx="360" cy="2160"/>
            </p14:xfrm>
          </p:contentPart>
        </mc:Choice>
        <mc:Fallback xmlns="">
          <p:pic>
            <p:nvPicPr>
              <p:cNvPr id="34" name="Ink 33">
                <a:extLst>
                  <a:ext uri="{FF2B5EF4-FFF2-40B4-BE49-F238E27FC236}">
                    <a16:creationId xmlns:a16="http://schemas.microsoft.com/office/drawing/2014/main" id="{F3040284-1E75-6103-AE98-A568A0127090}"/>
                  </a:ext>
                </a:extLst>
              </p:cNvPr>
              <p:cNvPicPr/>
              <p:nvPr/>
            </p:nvPicPr>
            <p:blipFill>
              <a:blip r:embed="rId21"/>
              <a:stretch>
                <a:fillRect/>
              </a:stretch>
            </p:blipFill>
            <p:spPr>
              <a:xfrm>
                <a:off x="6695491" y="2964116"/>
                <a:ext cx="126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id="{3D7CBB7D-9667-1393-3664-1F1DDF5617F1}"/>
                  </a:ext>
                </a:extLst>
              </p14:cNvPr>
              <p14:cNvContentPartPr/>
              <p14:nvPr/>
            </p14:nvContentPartPr>
            <p14:xfrm>
              <a:off x="7924531" y="3739916"/>
              <a:ext cx="360" cy="2160"/>
            </p14:xfrm>
          </p:contentPart>
        </mc:Choice>
        <mc:Fallback xmlns="">
          <p:pic>
            <p:nvPicPr>
              <p:cNvPr id="35" name="Ink 34">
                <a:extLst>
                  <a:ext uri="{FF2B5EF4-FFF2-40B4-BE49-F238E27FC236}">
                    <a16:creationId xmlns:a16="http://schemas.microsoft.com/office/drawing/2014/main" id="{3D7CBB7D-9667-1393-3664-1F1DDF5617F1}"/>
                  </a:ext>
                </a:extLst>
              </p:cNvPr>
              <p:cNvPicPr/>
              <p:nvPr/>
            </p:nvPicPr>
            <p:blipFill>
              <a:blip r:embed="rId21"/>
              <a:stretch>
                <a:fillRect/>
              </a:stretch>
            </p:blipFill>
            <p:spPr>
              <a:xfrm>
                <a:off x="7861891" y="3676916"/>
                <a:ext cx="126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Ink 35">
                <a:extLst>
                  <a:ext uri="{FF2B5EF4-FFF2-40B4-BE49-F238E27FC236}">
                    <a16:creationId xmlns:a16="http://schemas.microsoft.com/office/drawing/2014/main" id="{CDEC7A40-CCB4-2A13-01F9-23F5500EDD1C}"/>
                  </a:ext>
                </a:extLst>
              </p14:cNvPr>
              <p14:cNvContentPartPr/>
              <p14:nvPr/>
            </p14:nvContentPartPr>
            <p14:xfrm>
              <a:off x="7524931" y="3541556"/>
              <a:ext cx="2160" cy="4320"/>
            </p14:xfrm>
          </p:contentPart>
        </mc:Choice>
        <mc:Fallback xmlns="">
          <p:pic>
            <p:nvPicPr>
              <p:cNvPr id="36" name="Ink 35">
                <a:extLst>
                  <a:ext uri="{FF2B5EF4-FFF2-40B4-BE49-F238E27FC236}">
                    <a16:creationId xmlns:a16="http://schemas.microsoft.com/office/drawing/2014/main" id="{CDEC7A40-CCB4-2A13-01F9-23F5500EDD1C}"/>
                  </a:ext>
                </a:extLst>
              </p:cNvPr>
              <p:cNvPicPr/>
              <p:nvPr/>
            </p:nvPicPr>
            <p:blipFill>
              <a:blip r:embed="rId24"/>
              <a:stretch>
                <a:fillRect/>
              </a:stretch>
            </p:blipFill>
            <p:spPr>
              <a:xfrm>
                <a:off x="7462291" y="3478556"/>
                <a:ext cx="127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7" name="Ink 36">
                <a:extLst>
                  <a:ext uri="{FF2B5EF4-FFF2-40B4-BE49-F238E27FC236}">
                    <a16:creationId xmlns:a16="http://schemas.microsoft.com/office/drawing/2014/main" id="{1A8003ED-90E7-7B74-7078-C30203F47931}"/>
                  </a:ext>
                </a:extLst>
              </p14:cNvPr>
              <p14:cNvContentPartPr/>
              <p14:nvPr/>
            </p14:nvContentPartPr>
            <p14:xfrm>
              <a:off x="7009771" y="3709676"/>
              <a:ext cx="2160" cy="360"/>
            </p14:xfrm>
          </p:contentPart>
        </mc:Choice>
        <mc:Fallback xmlns="">
          <p:pic>
            <p:nvPicPr>
              <p:cNvPr id="37" name="Ink 36">
                <a:extLst>
                  <a:ext uri="{FF2B5EF4-FFF2-40B4-BE49-F238E27FC236}">
                    <a16:creationId xmlns:a16="http://schemas.microsoft.com/office/drawing/2014/main" id="{1A8003ED-90E7-7B74-7078-C30203F47931}"/>
                  </a:ext>
                </a:extLst>
              </p:cNvPr>
              <p:cNvPicPr/>
              <p:nvPr/>
            </p:nvPicPr>
            <p:blipFill>
              <a:blip r:embed="rId26"/>
              <a:stretch>
                <a:fillRect/>
              </a:stretch>
            </p:blipFill>
            <p:spPr>
              <a:xfrm>
                <a:off x="6947131" y="3647036"/>
                <a:ext cx="127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8" name="Ink 37">
                <a:extLst>
                  <a:ext uri="{FF2B5EF4-FFF2-40B4-BE49-F238E27FC236}">
                    <a16:creationId xmlns:a16="http://schemas.microsoft.com/office/drawing/2014/main" id="{AC146631-E343-8E7A-CCBD-E141E6E960EC}"/>
                  </a:ext>
                </a:extLst>
              </p14:cNvPr>
              <p14:cNvContentPartPr/>
              <p14:nvPr/>
            </p14:nvContentPartPr>
            <p14:xfrm>
              <a:off x="6428011" y="3551996"/>
              <a:ext cx="4320" cy="2160"/>
            </p14:xfrm>
          </p:contentPart>
        </mc:Choice>
        <mc:Fallback xmlns="">
          <p:pic>
            <p:nvPicPr>
              <p:cNvPr id="38" name="Ink 37">
                <a:extLst>
                  <a:ext uri="{FF2B5EF4-FFF2-40B4-BE49-F238E27FC236}">
                    <a16:creationId xmlns:a16="http://schemas.microsoft.com/office/drawing/2014/main" id="{AC146631-E343-8E7A-CCBD-E141E6E960EC}"/>
                  </a:ext>
                </a:extLst>
              </p:cNvPr>
              <p:cNvPicPr/>
              <p:nvPr/>
            </p:nvPicPr>
            <p:blipFill>
              <a:blip r:embed="rId28"/>
              <a:stretch>
                <a:fillRect/>
              </a:stretch>
            </p:blipFill>
            <p:spPr>
              <a:xfrm>
                <a:off x="6365011" y="3488996"/>
                <a:ext cx="129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id="{432C9F20-81B4-F5C3-D5FC-B13095C0860F}"/>
                  </a:ext>
                </a:extLst>
              </p14:cNvPr>
              <p14:cNvContentPartPr/>
              <p14:nvPr/>
            </p14:nvContentPartPr>
            <p14:xfrm>
              <a:off x="5381131" y="3752156"/>
              <a:ext cx="360" cy="6120"/>
            </p14:xfrm>
          </p:contentPart>
        </mc:Choice>
        <mc:Fallback xmlns="">
          <p:pic>
            <p:nvPicPr>
              <p:cNvPr id="39" name="Ink 38">
                <a:extLst>
                  <a:ext uri="{FF2B5EF4-FFF2-40B4-BE49-F238E27FC236}">
                    <a16:creationId xmlns:a16="http://schemas.microsoft.com/office/drawing/2014/main" id="{432C9F20-81B4-F5C3-D5FC-B13095C0860F}"/>
                  </a:ext>
                </a:extLst>
              </p:cNvPr>
              <p:cNvPicPr/>
              <p:nvPr/>
            </p:nvPicPr>
            <p:blipFill>
              <a:blip r:embed="rId30"/>
              <a:stretch>
                <a:fillRect/>
              </a:stretch>
            </p:blipFill>
            <p:spPr>
              <a:xfrm>
                <a:off x="5318131" y="3689156"/>
                <a:ext cx="126000" cy="131760"/>
              </a:xfrm>
              <a:prstGeom prst="rect">
                <a:avLst/>
              </a:prstGeom>
            </p:spPr>
          </p:pic>
        </mc:Fallback>
      </mc:AlternateContent>
      <p:sp>
        <p:nvSpPr>
          <p:cNvPr id="12" name="TextBox 11">
            <a:extLst>
              <a:ext uri="{FF2B5EF4-FFF2-40B4-BE49-F238E27FC236}">
                <a16:creationId xmlns:a16="http://schemas.microsoft.com/office/drawing/2014/main" id="{E3C91D66-A4FE-7233-C1D3-012444562E3A}"/>
              </a:ext>
            </a:extLst>
          </p:cNvPr>
          <p:cNvSpPr txBox="1"/>
          <p:nvPr/>
        </p:nvSpPr>
        <p:spPr>
          <a:xfrm>
            <a:off x="3746401" y="6282460"/>
            <a:ext cx="5424494" cy="510909"/>
          </a:xfrm>
          <a:prstGeom prst="rect">
            <a:avLst/>
          </a:prstGeom>
          <a:noFill/>
        </p:spPr>
        <p:txBody>
          <a:bodyPr wrap="square">
            <a:spAutoFit/>
          </a:body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4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lang="en-US" sz="1400" spc="-30" dirty="0">
                <a:solidFill>
                  <a:srgbClr val="000000"/>
                </a:solidFill>
                <a:latin typeface="Segoe UI"/>
                <a:ea typeface="Open Sans" charset="0"/>
                <a:cs typeface="Open Sans" charset="0"/>
                <a:hlinkClick r:id="rId31"/>
              </a:rPr>
              <a:t>https://virginiaworks.gov/</a:t>
            </a:r>
            <a:r>
              <a:rPr lang="en-US" sz="1400" spc="-30" dirty="0">
                <a:solidFill>
                  <a:srgbClr val="000000"/>
                </a:solidFill>
                <a:latin typeface="Segoe UI"/>
                <a:ea typeface="Open Sans" charset="0"/>
                <a:cs typeface="Open Sans" charset="0"/>
              </a:rPr>
              <a:t> </a:t>
            </a:r>
            <a:r>
              <a:rPr lang="en-US" sz="1800" dirty="0"/>
              <a:t>/rapid-response-services</a:t>
            </a:r>
            <a:endParaRPr kumimoji="0" lang="en-US" sz="18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sp>
        <p:nvSpPr>
          <p:cNvPr id="18" name="Parallelogram 17">
            <a:extLst>
              <a:ext uri="{FF2B5EF4-FFF2-40B4-BE49-F238E27FC236}">
                <a16:creationId xmlns:a16="http://schemas.microsoft.com/office/drawing/2014/main" id="{BC69E875-75AD-AB3A-FB57-288A8E834EFF}"/>
              </a:ext>
            </a:extLst>
          </p:cNvPr>
          <p:cNvSpPr/>
          <p:nvPr/>
        </p:nvSpPr>
        <p:spPr>
          <a:xfrm>
            <a:off x="9708000" y="91191"/>
            <a:ext cx="2403432" cy="667318"/>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CAC07FB-9148-F74C-7CFB-12ADB81050B9}"/>
              </a:ext>
            </a:extLst>
          </p:cNvPr>
          <p:cNvSpPr txBox="1"/>
          <p:nvPr/>
        </p:nvSpPr>
        <p:spPr>
          <a:xfrm>
            <a:off x="9899301" y="173070"/>
            <a:ext cx="1473778" cy="523220"/>
          </a:xfrm>
          <a:prstGeom prst="rect">
            <a:avLst/>
          </a:prstGeom>
          <a:noFill/>
        </p:spPr>
        <p:txBody>
          <a:bodyPr wrap="square" rtlCol="0">
            <a:spAutoFit/>
          </a:bodyPr>
          <a:lstStyle/>
          <a:p>
            <a:pPr algn="ctr"/>
            <a:r>
              <a:rPr lang="en-US" sz="1400" b="1">
                <a:solidFill>
                  <a:schemeClr val="accent3"/>
                </a:solidFill>
              </a:rPr>
              <a:t>Supportive Services</a:t>
            </a:r>
          </a:p>
        </p:txBody>
      </p:sp>
      <p:pic>
        <p:nvPicPr>
          <p:cNvPr id="27" name="Graphic 26" descr="Handshake with solid fill">
            <a:extLst>
              <a:ext uri="{FF2B5EF4-FFF2-40B4-BE49-F238E27FC236}">
                <a16:creationId xmlns:a16="http://schemas.microsoft.com/office/drawing/2014/main" id="{5AFCBE34-89D2-664B-3402-A975CAAC67CD}"/>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1363866" y="247571"/>
            <a:ext cx="396246" cy="396246"/>
          </a:xfrm>
          <a:prstGeom prst="rect">
            <a:avLst/>
          </a:prstGeom>
        </p:spPr>
      </p:pic>
      <p:sp>
        <p:nvSpPr>
          <p:cNvPr id="28" name="Circle: Hollow 27">
            <a:extLst>
              <a:ext uri="{FF2B5EF4-FFF2-40B4-BE49-F238E27FC236}">
                <a16:creationId xmlns:a16="http://schemas.microsoft.com/office/drawing/2014/main" id="{4A36729D-8CF3-9F2E-C193-9B76619B99DB}"/>
              </a:ext>
            </a:extLst>
          </p:cNvPr>
          <p:cNvSpPr/>
          <p:nvPr/>
        </p:nvSpPr>
        <p:spPr>
          <a:xfrm>
            <a:off x="11287669" y="152450"/>
            <a:ext cx="548640" cy="548640"/>
          </a:xfrm>
          <a:prstGeom prst="donut">
            <a:avLst>
              <a:gd name="adj" fmla="val 12997"/>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400953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a:ln>
                  <a:noFill/>
                </a:ln>
                <a:solidFill>
                  <a:prstClr val="black"/>
                </a:solidFill>
                <a:effectLst/>
                <a:uLnTx/>
                <a:uFillTx/>
                <a:latin typeface="Segoe UI"/>
                <a:ea typeface="+mn-ea"/>
                <a:cs typeface="+mn-cs"/>
              </a:rPr>
              <a:t>Telly Tucker, President and Dana </a:t>
            </a:r>
            <a:r>
              <a:rPr kumimoji="0" lang="en-US" sz="1400" b="0" i="1" u="none" strike="noStrike" kern="1200" cap="none" spc="0" normalizeH="0" baseline="0" noProof="0" err="1">
                <a:ln>
                  <a:noFill/>
                </a:ln>
                <a:solidFill>
                  <a:prstClr val="black"/>
                </a:solidFill>
                <a:effectLst/>
                <a:uLnTx/>
                <a:uFillTx/>
                <a:latin typeface="Segoe UI"/>
                <a:ea typeface="+mn-ea"/>
                <a:cs typeface="+mn-cs"/>
              </a:rPr>
              <a:t>Silicki</a:t>
            </a:r>
            <a:r>
              <a:rPr kumimoji="0" lang="en-US" sz="1400" b="0" i="1" u="none" strike="noStrike" kern="1200" cap="none" spc="0" normalizeH="0" baseline="0" noProof="0">
                <a:ln>
                  <a:noFill/>
                </a:ln>
                <a:solidFill>
                  <a:prstClr val="black"/>
                </a:solidFill>
                <a:effectLst/>
                <a:uLnTx/>
                <a:uFillTx/>
                <a:latin typeface="Segoe UI"/>
                <a:ea typeface="+mn-ea"/>
                <a:cs typeface="+mn-cs"/>
              </a:rPr>
              <a:t>, Advanced Learning Program Manager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234505" y="245743"/>
            <a:ext cx="11091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REACH AmeriCorps| the Institute for Advanced Learning &amp; Research</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REACH AmeriCorps members expand capacity for public health service by providing direct outreach and education service.  </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Segoe UI"/>
              </a:rPr>
              <a:t>Mission:</a:t>
            </a:r>
            <a:endParaRPr kumimoji="0" lang="en-US" sz="1800" b="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To increase health knowledge and healthy behaviors through education, outreach and referrals.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Members provide services to residents of Danville City, Pittsylvania County, and Caswell County.</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endParaRPr kumimoji="0" lang="en-US" sz="1400" b="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Members must be at least 17 years of age, be a U.S. citizen or lawful permanent resident alien, and have a high school diploma or GED</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Through partnerships with local housing shelter, hospitals, assisted living centers, jails, community centers, etc., members conduct health educational workshops on health challenges faced by underserved communities.</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Open Sans"/>
                <a:cs typeface="Segoe UI"/>
              </a:rPr>
              <a:t>The health challenges that we face in the Dan River Region are severe and complex, exacerbated by historical inequity faced by underserved communities.  Our region has significantly higher rates of obesity, diabetes, heart disease, stroke, teen pregnancy, and STDs.  Our region also suffers from high rates of poverty.  Substantial evidence confirms a direct link between socioeconomic status and health status; people struggling with poverty are at the highest risk for serious illness.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a:ea typeface="Open Sans"/>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6836540" cy="28450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a:cs typeface="Open Sans"/>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mn-lt"/>
                <a:cs typeface="Segoe UI"/>
                <a:hlinkClick r:id="rId3"/>
              </a:rPr>
              <a:t>https://www.ialr.org/americorps/</a:t>
            </a:r>
            <a:r>
              <a:rPr kumimoji="0" lang="en-US" sz="1600" b="0" i="0" u="none" strike="noStrike" kern="1200" cap="none" spc="-30" normalizeH="0" baseline="0" noProof="0">
                <a:ln>
                  <a:noFill/>
                </a:ln>
                <a:solidFill>
                  <a:srgbClr val="000000"/>
                </a:solidFill>
                <a:effectLst/>
                <a:uLnTx/>
                <a:uFillTx/>
                <a:latin typeface="Segoe UI"/>
                <a:ea typeface="+mn-lt"/>
                <a:cs typeface="Segoe UI"/>
              </a:rPr>
              <a:t> </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Segoe UI"/>
              </a:rPr>
              <a:t>Danville, Pittsylvania, and Caswell Counties</a:t>
            </a:r>
          </a:p>
        </p:txBody>
      </p:sp>
      <p:sp>
        <p:nvSpPr>
          <p:cNvPr id="3" name="Flowchart: Connector 2">
            <a:extLst>
              <a:ext uri="{FF2B5EF4-FFF2-40B4-BE49-F238E27FC236}">
                <a16:creationId xmlns:a16="http://schemas.microsoft.com/office/drawing/2014/main" id="{FDE638C0-23BC-1B6E-AD02-B47904AB2493}"/>
              </a:ext>
            </a:extLst>
          </p:cNvPr>
          <p:cNvSpPr/>
          <p:nvPr/>
        </p:nvSpPr>
        <p:spPr>
          <a:xfrm>
            <a:off x="6466834" y="3726728"/>
            <a:ext cx="140687" cy="140688"/>
          </a:xfrm>
          <a:prstGeom prst="flowChartConnector">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716651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Commissioner Nicole Overley and Program Manager Iris </a:t>
            </a:r>
            <a:r>
              <a:rPr kumimoji="0" lang="en-US" sz="1400" b="0" i="0" u="none" strike="noStrike" kern="1200" cap="none" spc="0" normalizeH="0" baseline="0" noProof="0" dirty="0" err="1">
                <a:ln>
                  <a:noFill/>
                </a:ln>
                <a:solidFill>
                  <a:prstClr val="black"/>
                </a:solidFill>
                <a:effectLst/>
                <a:uLnTx/>
                <a:uFillTx/>
                <a:latin typeface="Segoe UI"/>
                <a:ea typeface="+mn-ea"/>
                <a:cs typeface="+mn-cs"/>
              </a:rPr>
              <a:t>Philopott</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11938557"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Franklin Gothic Demi"/>
                <a:ea typeface="+mn-ea"/>
                <a:cs typeface="Segoe UI"/>
              </a:rPr>
              <a:t>Reemployment Services and Eligibility Assessment (RESEA) | Virginia Works</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Labor</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RESEA provides targeted employment services to UI claimants likely to exhaust benefits. </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  </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Reduce UI duration through improved employment outcomes; Strengthen UI program integrity; Promote alignment with the vision of WIOA, and; Establish RESEA as an entry point to other workforce system partners.</a:t>
            </a: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49999"/>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endParaRPr lang="en-US" dirty="0">
              <a:ea typeface="+mn-ea"/>
              <a:cs typeface="+mn-cs"/>
            </a:endParaRPr>
          </a:p>
          <a:p>
            <a:pPr defTabSz="1219170">
              <a:spcAft>
                <a:spcPts val="400"/>
              </a:spcAft>
              <a:buSzPct val="100000"/>
              <a:defRPr/>
            </a:pPr>
            <a:r>
              <a:rPr lang="en-US" sz="1100" dirty="0">
                <a:solidFill>
                  <a:prstClr val="black"/>
                </a:solidFill>
                <a:latin typeface="Segoe UI" panose="020B0502040204020203" pitchFamily="34" charset="0"/>
                <a:cs typeface="Segoe UI" panose="020B0502040204020203" pitchFamily="34" charset="0"/>
              </a:rPr>
              <a:t>Unemployment Insurance recipients deemed most likely to exhaust their benefits before returning to work.  </a:t>
            </a:r>
          </a:p>
          <a:p>
            <a:pPr defTabSz="1219170">
              <a:spcAft>
                <a:spcPts val="400"/>
              </a:spcAft>
              <a:buSzPct val="100000"/>
              <a:defRPr/>
            </a:pPr>
            <a:r>
              <a:rPr lang="en-US" sz="1200" b="1" dirty="0">
                <a:solidFill>
                  <a:prstClr val="black"/>
                </a:solidFill>
                <a:latin typeface="Segoe UI" panose="020B0502040204020203" pitchFamily="34" charset="0"/>
                <a:cs typeface="Segoe UI" panose="020B0502040204020203" pitchFamily="34" charset="0"/>
              </a:rPr>
              <a:t>Eligibility Requirements:  </a:t>
            </a:r>
          </a:p>
          <a:p>
            <a:pPr defTabSz="1219170">
              <a:spcAft>
                <a:spcPts val="400"/>
              </a:spcAft>
              <a:buSzPct val="100000"/>
              <a:defRPr/>
            </a:pPr>
            <a:r>
              <a:rPr lang="en-US" sz="1100" dirty="0">
                <a:solidFill>
                  <a:prstClr val="black"/>
                </a:solidFill>
                <a:latin typeface="Segoe UI" panose="020B0502040204020203" pitchFamily="34" charset="0"/>
                <a:cs typeface="Segoe UI" panose="020B0502040204020203" pitchFamily="34" charset="0"/>
              </a:rPr>
              <a:t>RESEA selects claimants after first payment that do not have a return-to-work date, and are not seeking reemployment through a union hall, to include newly separated active-duty service members. </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RESEA uses evidence-based interventions and intensive one on one services to assist claimants develop and implement a SMART reemployment plan and facilitates referrals to workforce (WIOA Title I &amp; III) and community partners to overcome barriers to gaining better employment.</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RESEA participants collect fewer weeks of benefits versus all claimants, saving employers higher UI taxes while contributing to the Commonwealths economic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Participants are more successful in returning to work sooner, earning higher wages and retaining their jobs because they gain access to workforce services providing skills training and certifications as well as supportive services in the community to overcome socioeconomic barriers to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RESEA also helps safeguard the UI programs integrity by monitoring for potential overpayments or fraud.</a:t>
            </a:r>
            <a:endParaRPr kumimoji="0" lang="en-US" sz="1600" b="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017673" y="6524257"/>
            <a:ext cx="6589551" cy="245971"/>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hlinkClick r:id="rId3"/>
              </a:rPr>
              <a:t>https://www.virginiaworks.gov/</a:t>
            </a:r>
            <a:r>
              <a:rPr kumimoji="0" lang="en-US" sz="1200" b="1" i="1" u="none" strike="noStrike" kern="1200" cap="none" spc="-30" normalizeH="0" baseline="0" noProof="0" dirty="0">
                <a:ln>
                  <a:noFill/>
                </a:ln>
                <a:solidFill>
                  <a:srgbClr val="00B0F0"/>
                </a:solidFill>
                <a:effectLst/>
                <a:uLnTx/>
                <a:uFillTx/>
                <a:latin typeface="Segoe UI"/>
                <a:ea typeface="Open Sans" charset="0"/>
                <a:cs typeface="Open Sans" charset="0"/>
              </a:rPr>
              <a:t> </a:t>
            </a:r>
            <a:endParaRPr kumimoji="0" lang="en-US" sz="1200" b="0" i="1" u="none" strike="noStrike" kern="1200" cap="none" spc="-30" normalizeH="0" baseline="0" noProof="0" dirty="0">
              <a:ln>
                <a:noFill/>
              </a:ln>
              <a:solidFill>
                <a:srgbClr val="00B0F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lang="en-US" sz="1600" spc="-30" dirty="0">
              <a:solidFill>
                <a:srgbClr val="000000"/>
              </a:solidFill>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egoe UI"/>
              </a:rPr>
              <a:t>RESEA o</a:t>
            </a:r>
            <a:r>
              <a:rPr kumimoji="0" lang="en-US" sz="1400" b="0" u="none" strike="noStrike" kern="1200" cap="none" spc="0" normalizeH="0" baseline="0" noProof="0" dirty="0" err="1">
                <a:ln>
                  <a:noFill/>
                </a:ln>
                <a:solidFill>
                  <a:prstClr val="black"/>
                </a:solidFill>
                <a:effectLst/>
                <a:uLnTx/>
                <a:uFillTx/>
                <a:latin typeface="Segoe UI"/>
                <a:ea typeface="+mn-ea"/>
                <a:cs typeface="+mn-cs"/>
              </a:rPr>
              <a:t>perates</a:t>
            </a:r>
            <a:r>
              <a:rPr kumimoji="0" lang="en-US" sz="1400" b="0" u="none" strike="noStrike" kern="1200" cap="none" spc="0" normalizeH="0" baseline="0" noProof="0" dirty="0">
                <a:ln>
                  <a:noFill/>
                </a:ln>
                <a:solidFill>
                  <a:prstClr val="black"/>
                </a:solidFill>
                <a:effectLst/>
                <a:uLnTx/>
                <a:uFillTx/>
                <a:latin typeface="Segoe UI"/>
                <a:ea typeface="+mn-ea"/>
                <a:cs typeface="+mn-cs"/>
              </a:rPr>
              <a:t> throughout the entire state of Virginia.</a:t>
            </a:r>
          </a:p>
        </p:txBody>
      </p:sp>
      <p:sp>
        <p:nvSpPr>
          <p:cNvPr id="2" name="Oval 1">
            <a:extLst>
              <a:ext uri="{FF2B5EF4-FFF2-40B4-BE49-F238E27FC236}">
                <a16:creationId xmlns:a16="http://schemas.microsoft.com/office/drawing/2014/main" id="{4E1F6B29-B805-2B6F-FCE9-C218323FE38B}"/>
              </a:ext>
            </a:extLst>
          </p:cNvPr>
          <p:cNvSpPr>
            <a:spLocks noChangeAspect="1"/>
          </p:cNvSpPr>
          <p:nvPr/>
        </p:nvSpPr>
        <p:spPr>
          <a:xfrm>
            <a:off x="5456896" y="3691647"/>
            <a:ext cx="91440" cy="91440"/>
          </a:xfrm>
          <a:prstGeom prst="ellipse">
            <a:avLst/>
          </a:prstGeom>
          <a:solidFill>
            <a:srgbClr val="92D050"/>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Oval 2">
            <a:extLst>
              <a:ext uri="{FF2B5EF4-FFF2-40B4-BE49-F238E27FC236}">
                <a16:creationId xmlns:a16="http://schemas.microsoft.com/office/drawing/2014/main" id="{9D177936-B0B3-E1DC-FA52-C6EA6F9D14BC}"/>
              </a:ext>
            </a:extLst>
          </p:cNvPr>
          <p:cNvSpPr>
            <a:spLocks noChangeAspect="1"/>
          </p:cNvSpPr>
          <p:nvPr/>
        </p:nvSpPr>
        <p:spPr>
          <a:xfrm>
            <a:off x="6474632" y="3483790"/>
            <a:ext cx="91440" cy="91440"/>
          </a:xfrm>
          <a:prstGeom prst="ellipse">
            <a:avLst/>
          </a:prstGeom>
          <a:solidFill>
            <a:srgbClr val="92D050"/>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41314534-182C-933E-1122-7D81B9568E7B}"/>
              </a:ext>
            </a:extLst>
          </p:cNvPr>
          <p:cNvSpPr>
            <a:spLocks noChangeAspect="1"/>
          </p:cNvSpPr>
          <p:nvPr/>
        </p:nvSpPr>
        <p:spPr>
          <a:xfrm>
            <a:off x="7066621" y="3667467"/>
            <a:ext cx="91440" cy="91440"/>
          </a:xfrm>
          <a:prstGeom prst="ellipse">
            <a:avLst/>
          </a:prstGeom>
          <a:solidFill>
            <a:srgbClr val="92D050"/>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AA5F96DB-898D-D918-D065-BCD43D99910D}"/>
              </a:ext>
            </a:extLst>
          </p:cNvPr>
          <p:cNvSpPr>
            <a:spLocks noChangeAspect="1"/>
          </p:cNvSpPr>
          <p:nvPr/>
        </p:nvSpPr>
        <p:spPr>
          <a:xfrm>
            <a:off x="7582241" y="3506195"/>
            <a:ext cx="91440" cy="91440"/>
          </a:xfrm>
          <a:prstGeom prst="ellipse">
            <a:avLst/>
          </a:prstGeom>
          <a:solidFill>
            <a:srgbClr val="92D050"/>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1D869A09-0C2B-4100-A4E3-1B66E6254FF0}"/>
              </a:ext>
            </a:extLst>
          </p:cNvPr>
          <p:cNvSpPr>
            <a:spLocks noChangeAspect="1"/>
          </p:cNvSpPr>
          <p:nvPr/>
        </p:nvSpPr>
        <p:spPr>
          <a:xfrm>
            <a:off x="7995523" y="3688472"/>
            <a:ext cx="91440" cy="91440"/>
          </a:xfrm>
          <a:prstGeom prst="ellipse">
            <a:avLst/>
          </a:prstGeom>
          <a:solidFill>
            <a:srgbClr val="92D050"/>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0DC18783-EE91-243C-5EC8-1C3C46878BB2}"/>
              </a:ext>
            </a:extLst>
          </p:cNvPr>
          <p:cNvSpPr>
            <a:spLocks noChangeAspect="1"/>
          </p:cNvSpPr>
          <p:nvPr/>
        </p:nvSpPr>
        <p:spPr>
          <a:xfrm>
            <a:off x="7758771" y="3213942"/>
            <a:ext cx="91440" cy="91440"/>
          </a:xfrm>
          <a:prstGeom prst="ellipse">
            <a:avLst/>
          </a:prstGeom>
          <a:solidFill>
            <a:srgbClr val="92D050"/>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CDEDDAAE-E7AD-D7BE-AD2E-9126049C7574}"/>
              </a:ext>
            </a:extLst>
          </p:cNvPr>
          <p:cNvSpPr>
            <a:spLocks noChangeAspect="1"/>
          </p:cNvSpPr>
          <p:nvPr/>
        </p:nvSpPr>
        <p:spPr>
          <a:xfrm>
            <a:off x="7134566" y="3053530"/>
            <a:ext cx="91440" cy="91440"/>
          </a:xfrm>
          <a:prstGeom prst="ellipse">
            <a:avLst/>
          </a:prstGeom>
          <a:solidFill>
            <a:srgbClr val="92D050"/>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ABB2640B-025C-C986-369D-9571F1A4ECB7}"/>
              </a:ext>
            </a:extLst>
          </p:cNvPr>
          <p:cNvSpPr>
            <a:spLocks noChangeAspect="1"/>
          </p:cNvSpPr>
          <p:nvPr/>
        </p:nvSpPr>
        <p:spPr>
          <a:xfrm>
            <a:off x="6810940" y="2988769"/>
            <a:ext cx="91440" cy="91440"/>
          </a:xfrm>
          <a:prstGeom prst="ellipse">
            <a:avLst/>
          </a:prstGeom>
          <a:solidFill>
            <a:srgbClr val="92D050"/>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A3E9C1B5-FD18-A955-0989-4B9324693644}"/>
              </a:ext>
            </a:extLst>
          </p:cNvPr>
          <p:cNvSpPr>
            <a:spLocks noChangeAspect="1"/>
          </p:cNvSpPr>
          <p:nvPr/>
        </p:nvSpPr>
        <p:spPr>
          <a:xfrm>
            <a:off x="7536521" y="2764168"/>
            <a:ext cx="91440" cy="91440"/>
          </a:xfrm>
          <a:prstGeom prst="ellipse">
            <a:avLst/>
          </a:prstGeom>
          <a:solidFill>
            <a:srgbClr val="92D050"/>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Parallelogram 14">
            <a:extLst>
              <a:ext uri="{FF2B5EF4-FFF2-40B4-BE49-F238E27FC236}">
                <a16:creationId xmlns:a16="http://schemas.microsoft.com/office/drawing/2014/main" id="{AA3874A2-1C00-98DE-AC5D-8E9B42763388}"/>
              </a:ext>
            </a:extLst>
          </p:cNvPr>
          <p:cNvSpPr/>
          <p:nvPr/>
        </p:nvSpPr>
        <p:spPr>
          <a:xfrm>
            <a:off x="9708000" y="91191"/>
            <a:ext cx="2403432" cy="667318"/>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E702D1B-D169-6349-3C26-7137BA3F03E9}"/>
              </a:ext>
            </a:extLst>
          </p:cNvPr>
          <p:cNvSpPr txBox="1"/>
          <p:nvPr/>
        </p:nvSpPr>
        <p:spPr>
          <a:xfrm>
            <a:off x="9899301" y="173070"/>
            <a:ext cx="1473778" cy="523220"/>
          </a:xfrm>
          <a:prstGeom prst="rect">
            <a:avLst/>
          </a:prstGeom>
          <a:noFill/>
        </p:spPr>
        <p:txBody>
          <a:bodyPr wrap="square" rtlCol="0">
            <a:spAutoFit/>
          </a:bodyPr>
          <a:lstStyle/>
          <a:p>
            <a:pPr algn="ctr"/>
            <a:r>
              <a:rPr lang="en-US" sz="1400" b="1">
                <a:solidFill>
                  <a:schemeClr val="accent3"/>
                </a:solidFill>
              </a:rPr>
              <a:t>Supportive Services</a:t>
            </a:r>
          </a:p>
        </p:txBody>
      </p:sp>
      <p:sp>
        <p:nvSpPr>
          <p:cNvPr id="17" name="Circle: Hollow 16">
            <a:extLst>
              <a:ext uri="{FF2B5EF4-FFF2-40B4-BE49-F238E27FC236}">
                <a16:creationId xmlns:a16="http://schemas.microsoft.com/office/drawing/2014/main" id="{54AFF28B-A639-B50A-4000-C7ACF34672D0}"/>
              </a:ext>
            </a:extLst>
          </p:cNvPr>
          <p:cNvSpPr/>
          <p:nvPr/>
        </p:nvSpPr>
        <p:spPr>
          <a:xfrm>
            <a:off x="11287669" y="152450"/>
            <a:ext cx="548640" cy="548640"/>
          </a:xfrm>
          <a:prstGeom prst="donut">
            <a:avLst>
              <a:gd name="adj" fmla="val 12997"/>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8" name="Graphic 17" descr="Handshake with solid fill">
            <a:extLst>
              <a:ext uri="{FF2B5EF4-FFF2-40B4-BE49-F238E27FC236}">
                <a16:creationId xmlns:a16="http://schemas.microsoft.com/office/drawing/2014/main" id="{5E8B6377-91C5-2BD3-1811-B28D07E2B8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3866" y="247571"/>
            <a:ext cx="396246" cy="396246"/>
          </a:xfrm>
          <a:prstGeom prst="rect">
            <a:avLst/>
          </a:prstGeom>
        </p:spPr>
      </p:pic>
    </p:spTree>
    <p:extLst>
      <p:ext uri="{BB962C8B-B14F-4D97-AF65-F5344CB8AC3E}">
        <p14:creationId xmlns:p14="http://schemas.microsoft.com/office/powerpoint/2010/main" val="2425706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2001E-D0AE-F1BF-D146-52BDBAC3F1AE}"/>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6692EBFD-773F-2F5D-2949-F6B4CF90816B}"/>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69A6D294-B628-F132-E3C3-0343E806CF82}"/>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This program is administered by Commissioner James Williams and RSSEP Program Owner </a:t>
            </a:r>
            <a:r>
              <a:rPr lang="en-US" sz="1400" dirty="0">
                <a:solidFill>
                  <a:prstClr val="black"/>
                </a:solidFill>
                <a:latin typeface="Segoe UI"/>
              </a:rPr>
              <a:t>Emily Hendrickson</a:t>
            </a:r>
            <a:r>
              <a:rPr kumimoji="0" lang="en-US" sz="1400" b="0" u="none" strike="noStrike" kern="1200" cap="none" spc="0" normalizeH="0" baseline="0" noProof="0" dirty="0">
                <a:ln>
                  <a:noFill/>
                </a:ln>
                <a:solidFill>
                  <a:prstClr val="black"/>
                </a:solidFill>
                <a:effectLst/>
                <a:uLnTx/>
                <a:uFillTx/>
                <a:latin typeface="Segoe UI"/>
                <a:ea typeface="+mn-ea"/>
                <a:cs typeface="+mn-cs"/>
              </a:rPr>
              <a:t>. </a:t>
            </a:r>
          </a:p>
        </p:txBody>
      </p:sp>
      <p:sp>
        <p:nvSpPr>
          <p:cNvPr id="23" name="TextBox 22">
            <a:extLst>
              <a:ext uri="{FF2B5EF4-FFF2-40B4-BE49-F238E27FC236}">
                <a16:creationId xmlns:a16="http://schemas.microsoft.com/office/drawing/2014/main" id="{D84CED58-3B90-6FBE-19C3-21BCEBB3F34C}"/>
              </a:ext>
            </a:extLst>
          </p:cNvPr>
          <p:cNvSpPr txBox="1"/>
          <p:nvPr/>
        </p:nvSpPr>
        <p:spPr>
          <a:xfrm>
            <a:off x="80566" y="307599"/>
            <a:ext cx="9551237"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white"/>
                </a:solidFill>
                <a:effectLst/>
                <a:uLnTx/>
                <a:uFillTx/>
                <a:latin typeface="Franklin Gothic Demi"/>
                <a:ea typeface="+mn-ea"/>
                <a:cs typeface="Segoe UI"/>
              </a:rPr>
              <a:t>Refugee Support Services Employment Program (RSSEP) | Department of Social Services</a:t>
            </a:r>
          </a:p>
        </p:txBody>
      </p:sp>
      <p:sp>
        <p:nvSpPr>
          <p:cNvPr id="24" name="Text Placeholder 2">
            <a:extLst>
              <a:ext uri="{FF2B5EF4-FFF2-40B4-BE49-F238E27FC236}">
                <a16:creationId xmlns:a16="http://schemas.microsoft.com/office/drawing/2014/main" id="{A8EAF9B3-E0FB-C18C-1D12-C75F51B216A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HEALTH AND HUMAN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72F8AC92-24BD-C689-E7B2-5CAA2E885351}"/>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RSSEP provides employment services to eligible individuals for up to five years from their date of arrival or eligibility.</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mission of RSSEP is to promote early self-sufficiency and social integration for refugees living in Virginia.</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5A74E925-FCDE-1146-B6C2-57F1B9368F25}"/>
              </a:ext>
            </a:extLst>
          </p:cNvPr>
          <p:cNvSpPr/>
          <p:nvPr/>
        </p:nvSpPr>
        <p:spPr bwMode="gray">
          <a:xfrm>
            <a:off x="285865" y="4203186"/>
            <a:ext cx="3861305" cy="231705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RSSEP serves clients who are in the country legally and eligible for employment through federal services. This includes refugees, asylees, special immigrant visa holders, Cuban and Haitian entrants, trafficking victims, and parolees from Afghanistan and Ukraine.  Eligibility is determined by the federal government. </a:t>
            </a:r>
          </a:p>
        </p:txBody>
      </p:sp>
      <p:sp>
        <p:nvSpPr>
          <p:cNvPr id="19" name="Rectangle: Rounded Corners 18">
            <a:extLst>
              <a:ext uri="{FF2B5EF4-FFF2-40B4-BE49-F238E27FC236}">
                <a16:creationId xmlns:a16="http://schemas.microsoft.com/office/drawing/2014/main" id="{6C02E912-D24A-B6FC-C291-919F8F46FB45}"/>
              </a:ext>
            </a:extLst>
          </p:cNvPr>
          <p:cNvSpPr/>
          <p:nvPr/>
        </p:nvSpPr>
        <p:spPr bwMode="gray">
          <a:xfrm>
            <a:off x="4526937" y="4208174"/>
            <a:ext cx="3861305" cy="236673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RSSEP uses culturally competent employment services to fast-track newcomers into jobs, and follows up with them for up to five years to assist with job upgrades, training, language learning, and other services to enhance their employability. </a:t>
            </a:r>
          </a:p>
        </p:txBody>
      </p:sp>
      <p:sp>
        <p:nvSpPr>
          <p:cNvPr id="20" name="TextBox 19">
            <a:extLst>
              <a:ext uri="{FF2B5EF4-FFF2-40B4-BE49-F238E27FC236}">
                <a16:creationId xmlns:a16="http://schemas.microsoft.com/office/drawing/2014/main" id="{14E417AE-CA68-3A26-2C51-54B8C9C4A95F}"/>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2B3917AF-0DB9-FB37-1360-C99012A075F8}"/>
              </a:ext>
            </a:extLst>
          </p:cNvPr>
          <p:cNvSpPr/>
          <p:nvPr/>
        </p:nvSpPr>
        <p:spPr bwMode="gray">
          <a:xfrm>
            <a:off x="8768009" y="2854450"/>
            <a:ext cx="3236976"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RSSEP provides employment services geared toward assisting newcomers in securing gainful employment and joining Virginia’s workforce. It empowers them to become self-sufficient and socially integrated, and reduces the need for public benefits.  </a:t>
            </a:r>
            <a:endParaRPr kumimoji="0" lang="en-US" sz="1600" b="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E5E6257-6C5E-59C5-B4F5-F2F5C7DA37E1}"/>
              </a:ext>
            </a:extLst>
          </p:cNvPr>
          <p:cNvSpPr txBox="1">
            <a:spLocks/>
          </p:cNvSpPr>
          <p:nvPr/>
        </p:nvSpPr>
        <p:spPr>
          <a:xfrm>
            <a:off x="2779239" y="6634923"/>
            <a:ext cx="8508430" cy="19696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dirty="0">
                <a:ln>
                  <a:noFill/>
                </a:ln>
                <a:solidFill>
                  <a:srgbClr val="00B0F0"/>
                </a:solidFill>
                <a:effectLst/>
                <a:uLnTx/>
                <a:uFillTx/>
                <a:latin typeface="Segoe UI"/>
                <a:ea typeface="Open Sans" charset="0"/>
                <a:cs typeface="Open Sans" charset="0"/>
              </a:rPr>
              <a:t>dss.virginia.gov/community/</a:t>
            </a:r>
            <a:r>
              <a:rPr kumimoji="0" lang="en-US" sz="1600" b="0" i="0" u="none" strike="noStrike" kern="1200" cap="none" spc="-30" normalizeH="0" baseline="0" noProof="0" dirty="0" err="1">
                <a:ln>
                  <a:noFill/>
                </a:ln>
                <a:solidFill>
                  <a:srgbClr val="00B0F0"/>
                </a:solidFill>
                <a:effectLst/>
                <a:uLnTx/>
                <a:uFillTx/>
                <a:latin typeface="Segoe UI"/>
                <a:ea typeface="Open Sans" charset="0"/>
                <a:cs typeface="Open Sans" charset="0"/>
              </a:rPr>
              <a:t>ona</a:t>
            </a: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3FD356BE-61AD-0CD9-D696-58821531B415}"/>
              </a:ext>
            </a:extLst>
          </p:cNvPr>
          <p:cNvPicPr>
            <a:picLocks noChangeAspect="1"/>
          </p:cNvPicPr>
          <p:nvPr/>
        </p:nvPicPr>
        <p:blipFill>
          <a:blip r:embed="rId3">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FDE1EA74-E43B-A2B9-FE7A-72367143E475}"/>
              </a:ext>
            </a:extLst>
          </p:cNvPr>
          <p:cNvSpPr txBox="1"/>
          <p:nvPr/>
        </p:nvSpPr>
        <p:spPr>
          <a:xfrm>
            <a:off x="4503184" y="1812226"/>
            <a:ext cx="420166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RSSEP operates in the Northern Virginia, Charlottesville, Roanoke, Richmond, Newport News, Fredericksburg, Harrisonburg, Winchester, and Leesburg areas.</a:t>
            </a:r>
          </a:p>
        </p:txBody>
      </p:sp>
      <p:sp>
        <p:nvSpPr>
          <p:cNvPr id="2" name="Oval 1">
            <a:extLst>
              <a:ext uri="{FF2B5EF4-FFF2-40B4-BE49-F238E27FC236}">
                <a16:creationId xmlns:a16="http://schemas.microsoft.com/office/drawing/2014/main" id="{E5ADF3A3-B611-175B-51B3-52758C3A02EC}"/>
              </a:ext>
            </a:extLst>
          </p:cNvPr>
          <p:cNvSpPr/>
          <p:nvPr/>
        </p:nvSpPr>
        <p:spPr>
          <a:xfrm>
            <a:off x="7280297" y="3120112"/>
            <a:ext cx="172720" cy="16927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Oval 2">
            <a:extLst>
              <a:ext uri="{FF2B5EF4-FFF2-40B4-BE49-F238E27FC236}">
                <a16:creationId xmlns:a16="http://schemas.microsoft.com/office/drawing/2014/main" id="{3706E337-573E-605E-0474-205C945FDCB6}"/>
              </a:ext>
            </a:extLst>
          </p:cNvPr>
          <p:cNvSpPr/>
          <p:nvPr/>
        </p:nvSpPr>
        <p:spPr>
          <a:xfrm>
            <a:off x="7242571" y="2670177"/>
            <a:ext cx="353953" cy="348098"/>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0241398C-D755-3B34-CFC1-D6EED7238145}"/>
              </a:ext>
            </a:extLst>
          </p:cNvPr>
          <p:cNvSpPr/>
          <p:nvPr/>
        </p:nvSpPr>
        <p:spPr>
          <a:xfrm>
            <a:off x="7419548" y="3418302"/>
            <a:ext cx="172720" cy="16927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7C1D946D-D5A2-1536-3A8F-3E9D73406019}"/>
              </a:ext>
            </a:extLst>
          </p:cNvPr>
          <p:cNvSpPr/>
          <p:nvPr/>
        </p:nvSpPr>
        <p:spPr>
          <a:xfrm>
            <a:off x="6959258" y="2777326"/>
            <a:ext cx="172720" cy="16927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0740FBB9-0B5D-5642-0CCB-724396888053}"/>
              </a:ext>
            </a:extLst>
          </p:cNvPr>
          <p:cNvSpPr/>
          <p:nvPr/>
        </p:nvSpPr>
        <p:spPr>
          <a:xfrm>
            <a:off x="6353982" y="3389361"/>
            <a:ext cx="172720" cy="16927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7F6655AB-A81A-32FA-2ED6-1B3DB0B6B9BB}"/>
              </a:ext>
            </a:extLst>
          </p:cNvPr>
          <p:cNvSpPr/>
          <p:nvPr/>
        </p:nvSpPr>
        <p:spPr>
          <a:xfrm>
            <a:off x="7117561" y="2594426"/>
            <a:ext cx="172720" cy="16927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A8F8D171-F140-9885-B7D9-7BAC563F836B}"/>
              </a:ext>
            </a:extLst>
          </p:cNvPr>
          <p:cNvSpPr/>
          <p:nvPr/>
        </p:nvSpPr>
        <p:spPr>
          <a:xfrm>
            <a:off x="6801470" y="2937934"/>
            <a:ext cx="172720" cy="16927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D573A637-65BC-C0CF-4207-E1F10010BBE2}"/>
              </a:ext>
            </a:extLst>
          </p:cNvPr>
          <p:cNvSpPr/>
          <p:nvPr/>
        </p:nvSpPr>
        <p:spPr>
          <a:xfrm>
            <a:off x="6715110" y="3143948"/>
            <a:ext cx="172720" cy="16927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613A16A3-80DF-2338-2778-C0B9207AF665}"/>
              </a:ext>
            </a:extLst>
          </p:cNvPr>
          <p:cNvSpPr/>
          <p:nvPr/>
        </p:nvSpPr>
        <p:spPr>
          <a:xfrm>
            <a:off x="7719268" y="3152252"/>
            <a:ext cx="172720" cy="16927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Parallelogram 14">
            <a:extLst>
              <a:ext uri="{FF2B5EF4-FFF2-40B4-BE49-F238E27FC236}">
                <a16:creationId xmlns:a16="http://schemas.microsoft.com/office/drawing/2014/main" id="{4888464B-EF29-AC8C-9972-9C5BEAA3899B}"/>
              </a:ext>
            </a:extLst>
          </p:cNvPr>
          <p:cNvSpPr/>
          <p:nvPr/>
        </p:nvSpPr>
        <p:spPr>
          <a:xfrm>
            <a:off x="9708000" y="91191"/>
            <a:ext cx="2403432" cy="667318"/>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484ABD1-0B70-AC84-7B14-F07108D01818}"/>
              </a:ext>
            </a:extLst>
          </p:cNvPr>
          <p:cNvSpPr txBox="1"/>
          <p:nvPr/>
        </p:nvSpPr>
        <p:spPr>
          <a:xfrm>
            <a:off x="9899301" y="173070"/>
            <a:ext cx="1473778" cy="523220"/>
          </a:xfrm>
          <a:prstGeom prst="rect">
            <a:avLst/>
          </a:prstGeom>
          <a:noFill/>
        </p:spPr>
        <p:txBody>
          <a:bodyPr wrap="square" rtlCol="0">
            <a:spAutoFit/>
          </a:bodyPr>
          <a:lstStyle/>
          <a:p>
            <a:pPr algn="ctr"/>
            <a:r>
              <a:rPr lang="en-US" sz="1400" b="1">
                <a:solidFill>
                  <a:schemeClr val="accent3"/>
                </a:solidFill>
              </a:rPr>
              <a:t>Supportive Services</a:t>
            </a:r>
          </a:p>
        </p:txBody>
      </p:sp>
      <p:sp>
        <p:nvSpPr>
          <p:cNvPr id="17" name="Circle: Hollow 16">
            <a:extLst>
              <a:ext uri="{FF2B5EF4-FFF2-40B4-BE49-F238E27FC236}">
                <a16:creationId xmlns:a16="http://schemas.microsoft.com/office/drawing/2014/main" id="{899E4B07-70E2-18FB-7E20-061BF49DB5D5}"/>
              </a:ext>
            </a:extLst>
          </p:cNvPr>
          <p:cNvSpPr/>
          <p:nvPr/>
        </p:nvSpPr>
        <p:spPr>
          <a:xfrm>
            <a:off x="11287669" y="152450"/>
            <a:ext cx="548640" cy="548640"/>
          </a:xfrm>
          <a:prstGeom prst="donut">
            <a:avLst>
              <a:gd name="adj" fmla="val 12997"/>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8" name="Graphic 17" descr="Handshake with solid fill">
            <a:extLst>
              <a:ext uri="{FF2B5EF4-FFF2-40B4-BE49-F238E27FC236}">
                <a16:creationId xmlns:a16="http://schemas.microsoft.com/office/drawing/2014/main" id="{5D984542-AB70-66C6-6299-EAD0057E34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3866" y="247571"/>
            <a:ext cx="396246" cy="396246"/>
          </a:xfrm>
          <a:prstGeom prst="rect">
            <a:avLst/>
          </a:prstGeom>
        </p:spPr>
      </p:pic>
    </p:spTree>
    <p:extLst>
      <p:ext uri="{BB962C8B-B14F-4D97-AF65-F5344CB8AC3E}">
        <p14:creationId xmlns:p14="http://schemas.microsoft.com/office/powerpoint/2010/main" val="3477778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0" y="87058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400"/>
              </a:spcAf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This program is administered by</a:t>
            </a:r>
            <a:r>
              <a:rPr lang="en-US" sz="1400" dirty="0">
                <a:solidFill>
                  <a:prstClr val="black"/>
                </a:solidFill>
                <a:latin typeface="Segoe UI"/>
              </a:rPr>
              <a:t> Telly Tucker, President and Natori Neal, Apprenticeship Coordinator </a:t>
            </a: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27433" cy="400110"/>
          </a:xfrm>
          <a:prstGeom prst="rect">
            <a:avLst/>
          </a:prstGeom>
          <a:noFill/>
        </p:spPr>
        <p:txBody>
          <a:bodyPr wrap="square" lIns="91440" tIns="45720" rIns="91440" bIns="45720" rtlCol="0" anchor="t">
            <a:spAutoFit/>
          </a:bodyPr>
          <a:lstStyle/>
          <a:p>
            <a:pPr>
              <a:defRPr/>
            </a:pPr>
            <a:r>
              <a:rPr lang="en-US" sz="2000" b="1" dirty="0">
                <a:solidFill>
                  <a:prstClr val="white"/>
                </a:solidFill>
                <a:latin typeface="Franklin Gothic Demi"/>
                <a:cs typeface="Segoe UI"/>
              </a:rPr>
              <a:t>Registered Apprenticeship </a:t>
            </a: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 | </a:t>
            </a:r>
            <a:r>
              <a:rPr lang="en-US" sz="2000" b="1" dirty="0">
                <a:solidFill>
                  <a:prstClr val="white"/>
                </a:solidFill>
                <a:latin typeface="Franklin Gothic Demi"/>
                <a:cs typeface="Segoe UI"/>
              </a:rPr>
              <a:t>Institute for Advanced Learning &amp; Research</a:t>
            </a:r>
            <a:endParaRPr kumimoji="0" lang="en-US" sz="20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dirty="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Labor</a:t>
            </a:r>
            <a:endParaRPr kumimoji="0" lang="en-US" sz="900" b="1" i="0" u="none" strike="noStrike" kern="0" cap="all" spc="197" normalizeH="0" baseline="0" noProof="0" dirty="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342453" y="1450101"/>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defTabSz="1219170">
              <a:spcAft>
                <a:spcPts val="400"/>
              </a:spcAft>
              <a:buSzPct val="100000"/>
              <a:defRPr/>
            </a:pPr>
            <a:r>
              <a:rPr lang="en-US" sz="1000" dirty="0">
                <a:solidFill>
                  <a:prstClr val="black"/>
                </a:solidFill>
                <a:latin typeface="Segoe UI"/>
                <a:cs typeface="Segoe UI"/>
              </a:rPr>
              <a:t>IALR is a Virginia  Registered Apprenticeship Intermediary. Our ExTRA program specializes in supporting Southern Virginia employers, educators, and other workforce stakeholders  by providing supports necessary to develop, launch, scale, and operating registered apprenticeship(RA) programs. </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defTabSz="1219170">
              <a:spcAft>
                <a:spcPts val="400"/>
              </a:spcAft>
              <a:buSzPct val="100000"/>
              <a:defRPr/>
            </a:pPr>
            <a:r>
              <a:rPr lang="en-US" sz="1050" dirty="0">
                <a:solidFill>
                  <a:prstClr val="black"/>
                </a:solidFill>
                <a:latin typeface="Segoe UI"/>
                <a:cs typeface="Segoe UI"/>
              </a:rPr>
              <a:t>To Expand</a:t>
            </a:r>
            <a:r>
              <a:rPr kumimoji="0" lang="en-US" sz="1050" b="0" u="none" strike="noStrike" kern="1200" cap="none" spc="0" normalizeH="0" baseline="0" noProof="0" dirty="0">
                <a:ln>
                  <a:noFill/>
                </a:ln>
                <a:solidFill>
                  <a:prstClr val="black"/>
                </a:solidFill>
                <a:effectLst/>
                <a:uLnTx/>
                <a:uFillTx/>
                <a:latin typeface="Segoe UI"/>
                <a:cs typeface="Segoe UI"/>
              </a:rPr>
              <a:t> registered apprenticeship opportunities in the Southern Virginia region with a primary focus on construction, healthcare, early childhood education, manufacturing, hospitality, and information technology industries.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330466" y="4006794"/>
            <a:ext cx="3861305" cy="226562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Who it Serves</a:t>
            </a:r>
          </a:p>
          <a:p>
            <a:pPr defTabSz="685800">
              <a:lnSpc>
                <a:spcPct val="106000"/>
              </a:lnSpc>
              <a:defRPr/>
            </a:pPr>
            <a:r>
              <a:rPr lang="en-US" sz="1200" dirty="0" err="1">
                <a:solidFill>
                  <a:prstClr val="black"/>
                </a:solidFill>
                <a:latin typeface="Segoe UI"/>
              </a:rPr>
              <a:t>ExTRA</a:t>
            </a:r>
            <a:r>
              <a:rPr lang="en-US" sz="1200" dirty="0">
                <a:solidFill>
                  <a:prstClr val="black"/>
                </a:solidFill>
                <a:latin typeface="Segoe UI"/>
              </a:rPr>
              <a:t> serves employers and other industry partners  located in GO Virginia 3 Region and Franklin County. </a:t>
            </a:r>
            <a:endParaRPr lang="en-US" sz="1200" dirty="0">
              <a:solidFill>
                <a:prstClr val="black"/>
              </a:solidFill>
              <a:latin typeface="Segoe UI"/>
              <a:cs typeface="Segoe UI"/>
            </a:endParaRPr>
          </a:p>
          <a:p>
            <a:pPr defTabSz="685800">
              <a:lnSpc>
                <a:spcPct val="106000"/>
              </a:lnSpc>
              <a:defRPr/>
            </a:pPr>
            <a:r>
              <a:rPr lang="en-US" sz="1200" b="1" dirty="0">
                <a:solidFill>
                  <a:prstClr val="black"/>
                </a:solidFill>
                <a:latin typeface="Segoe UI"/>
              </a:rPr>
              <a:t>Eligibility</a:t>
            </a:r>
            <a:r>
              <a:rPr kumimoji="0" lang="en-US" sz="1200" b="1" u="none" strike="noStrike" kern="1200" cap="none" spc="0" normalizeH="0" baseline="0" noProof="0" dirty="0">
                <a:ln>
                  <a:noFill/>
                </a:ln>
                <a:solidFill>
                  <a:prstClr val="black"/>
                </a:solidFill>
                <a:effectLst/>
                <a:uLnTx/>
                <a:uFillTx/>
                <a:latin typeface="Segoe UI"/>
                <a:ea typeface="+mn-ea"/>
                <a:cs typeface="+mn-cs"/>
              </a:rPr>
              <a:t> Requirements:</a:t>
            </a:r>
            <a:endParaRPr lang="en-US" sz="1200" u="none" strike="noStrike" kern="1200" cap="none" spc="0" normalizeH="0" baseline="0" noProof="0" dirty="0">
              <a:ln>
                <a:noFill/>
              </a:ln>
              <a:solidFill>
                <a:prstClr val="black"/>
              </a:solidFill>
              <a:effectLst/>
              <a:uLnTx/>
              <a:uFillTx/>
              <a:latin typeface="Segoe UI"/>
              <a:cs typeface="Segoe UI"/>
            </a:endParaRPr>
          </a:p>
          <a:p>
            <a:pPr defTabSz="685800">
              <a:lnSpc>
                <a:spcPct val="106000"/>
              </a:lnSpc>
              <a:defRPr/>
            </a:pPr>
            <a:r>
              <a:rPr lang="en-US" sz="1050" dirty="0">
                <a:solidFill>
                  <a:prstClr val="black"/>
                </a:solidFill>
                <a:latin typeface="Segoe UI"/>
                <a:cs typeface="Segoe UI"/>
              </a:rPr>
              <a:t>There are no specific eligibility requirements to receive </a:t>
            </a:r>
            <a:r>
              <a:rPr lang="en-US" sz="1050" dirty="0" err="1">
                <a:solidFill>
                  <a:prstClr val="black"/>
                </a:solidFill>
                <a:latin typeface="Segoe UI"/>
                <a:cs typeface="Segoe UI"/>
              </a:rPr>
              <a:t>ExTRA</a:t>
            </a:r>
            <a:r>
              <a:rPr lang="en-US" sz="1050" dirty="0">
                <a:solidFill>
                  <a:prstClr val="black"/>
                </a:solidFill>
                <a:latin typeface="Segoe UI"/>
                <a:cs typeface="Segoe UI"/>
              </a:rPr>
              <a:t> program technical assistance services. However, employers seeking to apply for </a:t>
            </a:r>
            <a:r>
              <a:rPr lang="en-US" sz="1050" dirty="0" err="1">
                <a:solidFill>
                  <a:prstClr val="black"/>
                </a:solidFill>
                <a:latin typeface="Segoe UI"/>
                <a:cs typeface="Segoe UI"/>
              </a:rPr>
              <a:t>ExTRA</a:t>
            </a:r>
            <a:r>
              <a:rPr lang="en-US" sz="1050" dirty="0">
                <a:solidFill>
                  <a:prstClr val="black"/>
                </a:solidFill>
                <a:latin typeface="Segoe UI"/>
                <a:cs typeface="Segoe UI"/>
              </a:rPr>
              <a:t> grant funding to reimburse related technical instruction costs must be located  in the GO Virginia 3 region and have an active RA program, and new registered apprentices.</a:t>
            </a:r>
            <a:endParaRPr lang="en-US" sz="1050" b="0" u="none" strike="noStrike" kern="1200" cap="none" spc="0" normalizeH="0" baseline="0" noProof="0" dirty="0">
              <a:ln>
                <a:noFill/>
              </a:ln>
              <a:solidFill>
                <a:prstClr val="black"/>
              </a:solidFill>
              <a:effectLst/>
              <a:uLnTx/>
              <a:uFillTx/>
              <a:latin typeface="Segoe UI"/>
              <a:cs typeface="Segoe UI"/>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96049" y="417566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defTabSz="685800">
              <a:lnSpc>
                <a:spcPct val="106000"/>
              </a:lnSpc>
              <a:spcAft>
                <a:spcPts val="600"/>
              </a:spcAft>
              <a:defRPr/>
            </a:pPr>
            <a:r>
              <a:rPr lang="en-US" sz="1600" dirty="0">
                <a:solidFill>
                  <a:prstClr val="black"/>
                </a:solidFill>
                <a:latin typeface="Segoe UI"/>
                <a:cs typeface="Segoe UI"/>
              </a:rPr>
              <a:t>ExTRA has achieved results through industry engagement, education and advocacy, thorough technical assistance, partnership coordination, and remaining responsive to employer needs</a:t>
            </a:r>
            <a:r>
              <a:rPr lang="en-US" sz="1600" i="1" dirty="0">
                <a:solidFill>
                  <a:prstClr val="black"/>
                </a:solidFill>
                <a:latin typeface="Segoe UI"/>
                <a:cs typeface="Segoe UI"/>
              </a:rPr>
              <a:t>.</a:t>
            </a:r>
            <a:endParaRPr lang="en-US" sz="1600" i="1" u="none" strike="noStrike" kern="1200" cap="none" spc="0" normalizeH="0" baseline="0" noProof="0" dirty="0">
              <a:ln>
                <a:noFill/>
              </a:ln>
              <a:solidFill>
                <a:prstClr val="black"/>
              </a:solidFill>
              <a:effectLst/>
              <a:uLnTx/>
              <a:uFillTx/>
              <a:latin typeface="Segoe UI"/>
              <a:cs typeface="Segoe UI"/>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defTabSz="1219170">
              <a:spcAft>
                <a:spcPts val="400"/>
              </a:spcAft>
              <a:buSzPct val="100000"/>
              <a:defRPr/>
            </a:pPr>
            <a:r>
              <a:rPr lang="en-US" sz="1100" dirty="0">
                <a:solidFill>
                  <a:prstClr val="black"/>
                </a:solidFill>
                <a:latin typeface="+mn-lt"/>
                <a:ea typeface="Open Sans"/>
                <a:cs typeface="Segoe UI"/>
              </a:rPr>
              <a:t>Southern</a:t>
            </a:r>
            <a:r>
              <a:rPr lang="en-US" sz="1100" dirty="0">
                <a:solidFill>
                  <a:prstClr val="black"/>
                </a:solidFill>
                <a:latin typeface="+mn-lt"/>
                <a:cs typeface="Segoe UI"/>
              </a:rPr>
              <a:t> Virginia employers showed strong interest in Registered Apprenticeships (RAs) in a 2018 regional apprenticeship analysis, but there were hurdles. Employers needed help with developing programs (technical assistance) and financial assistance to cover training costs.</a:t>
            </a:r>
          </a:p>
          <a:p>
            <a:pPr defTabSz="1219170">
              <a:spcAft>
                <a:spcPts val="400"/>
              </a:spcAft>
              <a:buSzPct val="100000"/>
              <a:defRPr/>
            </a:pPr>
            <a:r>
              <a:rPr lang="en-US" sz="1100" dirty="0">
                <a:solidFill>
                  <a:prstClr val="black"/>
                </a:solidFill>
                <a:latin typeface="+mn-lt"/>
                <a:cs typeface="Segoe UI"/>
              </a:rPr>
              <a:t>Since 2022, ExTRA has stepped in to address these challenges by:</a:t>
            </a:r>
          </a:p>
          <a:p>
            <a:pPr indent="-285750" defTabSz="1219170">
              <a:spcAft>
                <a:spcPts val="400"/>
              </a:spcAft>
              <a:buSzPct val="100000"/>
              <a:buFont typeface="Arial"/>
              <a:buChar char="•"/>
              <a:defRPr/>
            </a:pPr>
            <a:r>
              <a:rPr lang="en-US" sz="1100" dirty="0">
                <a:solidFill>
                  <a:prstClr val="black"/>
                </a:solidFill>
                <a:latin typeface="+mn-lt"/>
                <a:cs typeface="Segoe UI"/>
              </a:rPr>
              <a:t>Educating  workforce stakeholders about the benefits of registered apprenticeship.</a:t>
            </a:r>
          </a:p>
          <a:p>
            <a:pPr indent="-285750" defTabSz="1219170">
              <a:spcAft>
                <a:spcPts val="400"/>
              </a:spcAft>
              <a:buSzPct val="100000"/>
              <a:buFont typeface="Arial"/>
              <a:buChar char="•"/>
              <a:defRPr/>
            </a:pPr>
            <a:r>
              <a:rPr lang="en-US" sz="1100" dirty="0">
                <a:solidFill>
                  <a:prstClr val="black"/>
                </a:solidFill>
                <a:latin typeface="+mn-lt"/>
                <a:cs typeface="Segoe UI"/>
              </a:rPr>
              <a:t>Registering more than 25 apprenticeship programs, including the first EMT-B and Paramedic RA programs in Virginia.</a:t>
            </a:r>
          </a:p>
          <a:p>
            <a:pPr indent="-285750" defTabSz="1219170">
              <a:spcAft>
                <a:spcPts val="400"/>
              </a:spcAft>
              <a:buSzPct val="100000"/>
              <a:buFont typeface="Arial"/>
              <a:buChar char="•"/>
              <a:defRPr/>
            </a:pPr>
            <a:r>
              <a:rPr lang="en-US" sz="1100" dirty="0">
                <a:solidFill>
                  <a:prstClr val="black"/>
                </a:solidFill>
                <a:latin typeface="+mn-lt"/>
                <a:ea typeface="Open Sans"/>
                <a:cs typeface="Open Sans"/>
              </a:rPr>
              <a:t>Helping employer partners register over 60 apprentices</a:t>
            </a:r>
            <a:endParaRPr lang="en-US" sz="1100" dirty="0">
              <a:solidFill>
                <a:prstClr val="black"/>
              </a:solidFill>
              <a:latin typeface="+mn-lt"/>
              <a:cs typeface="Segoe UI"/>
            </a:endParaRPr>
          </a:p>
          <a:p>
            <a:pPr indent="-285750" defTabSz="1219170">
              <a:spcAft>
                <a:spcPts val="400"/>
              </a:spcAft>
              <a:buSzPct val="100000"/>
              <a:buFont typeface="Arial"/>
              <a:buChar char="•"/>
              <a:defRPr/>
            </a:pPr>
            <a:r>
              <a:rPr lang="en-US" sz="1100" dirty="0">
                <a:solidFill>
                  <a:prstClr val="black"/>
                </a:solidFill>
                <a:latin typeface="+mn-lt"/>
                <a:cs typeface="Segoe UI"/>
              </a:rPr>
              <a:t> Providing reimbursement to employers to offset Related Technical Instruction (RTI) expenses, up to $2,700 annually per apprentice.</a:t>
            </a:r>
            <a:endParaRPr lang="en-US" sz="1100" dirty="0">
              <a:solidFill>
                <a:prstClr val="black"/>
              </a:solidFill>
              <a:latin typeface="+mn-lt"/>
            </a:endParaRPr>
          </a:p>
          <a:p>
            <a:pPr indent="-285750" defTabSz="1219170">
              <a:spcAft>
                <a:spcPts val="400"/>
              </a:spcAft>
              <a:buSzPct val="100000"/>
              <a:buFont typeface="Arial"/>
              <a:buChar char="•"/>
              <a:defRPr/>
            </a:pPr>
            <a:r>
              <a:rPr lang="en-US" sz="1100" dirty="0">
                <a:solidFill>
                  <a:prstClr val="black"/>
                </a:solidFill>
                <a:latin typeface="+mn-lt"/>
                <a:cs typeface="Segoe UI"/>
              </a:rPr>
              <a:t>Providing avenues that connecting talent and opportunity </a:t>
            </a:r>
          </a:p>
          <a:p>
            <a:pPr defTabSz="1219170">
              <a:lnSpc>
                <a:spcPct val="106000"/>
              </a:lnSpc>
              <a:spcAft>
                <a:spcPts val="400"/>
              </a:spcAft>
              <a:buSzPct val="100000"/>
              <a:defRPr/>
            </a:pPr>
            <a:endParaRPr lang="en-US" sz="1050" i="1" dirty="0">
              <a:solidFill>
                <a:prstClr val="black"/>
              </a:solidFill>
              <a:latin typeface="Segoe UI"/>
              <a:cs typeface="Segoe UI"/>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770966" y="6475020"/>
            <a:ext cx="10507607" cy="28450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5000"/>
              </a:lnSpc>
              <a:spcBef>
                <a:spcPts val="500"/>
              </a:spcBef>
              <a:buClr>
                <a:srgbClr val="787878"/>
              </a:buClr>
              <a:buSzPct val="75000"/>
              <a:defRPr/>
            </a:pPr>
            <a:r>
              <a:rPr kumimoji="0" lang="en-US" sz="1600" b="1" i="0" u="none" strike="noStrike" kern="1200" cap="none" spc="-30" normalizeH="0" baseline="0" noProof="0" dirty="0">
                <a:ln>
                  <a:noFill/>
                </a:ln>
                <a:solidFill>
                  <a:srgbClr val="000000"/>
                </a:solidFill>
                <a:effectLst/>
                <a:uLnTx/>
                <a:uFillTx/>
                <a:latin typeface="Segoe UI"/>
                <a:ea typeface="Open Sans"/>
                <a:cs typeface="Open Sans"/>
              </a:rPr>
              <a:t>Learn more about the program here:</a:t>
            </a:r>
            <a:r>
              <a:rPr lang="en-US" sz="1600" b="1" spc="-30" dirty="0">
                <a:solidFill>
                  <a:srgbClr val="000000"/>
                </a:solidFill>
                <a:latin typeface="Segoe UI"/>
                <a:ea typeface="Open Sans"/>
                <a:cs typeface="Open Sans"/>
              </a:rPr>
              <a:t> </a:t>
            </a:r>
            <a:r>
              <a:rPr lang="en-US" sz="1600" spc="-30" dirty="0">
                <a:solidFill>
                  <a:srgbClr val="000000"/>
                </a:solidFill>
                <a:latin typeface="Segoe UI"/>
                <a:ea typeface="Open Sans"/>
                <a:cs typeface="Open Sans"/>
                <a:hlinkClick r:id="rId3"/>
              </a:rPr>
              <a:t>https://www.ialr.org/extra-expanding-talent-through-registered-apprenticeship/</a:t>
            </a:r>
            <a:endParaRPr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499895" y="2364121"/>
            <a:ext cx="3974130" cy="1529379"/>
          </a:xfrm>
          <a:prstGeom prst="rect">
            <a:avLst/>
          </a:prstGeom>
        </p:spPr>
      </p:pic>
      <p:sp>
        <p:nvSpPr>
          <p:cNvPr id="2" name="Flowchart: Connector 1">
            <a:extLst>
              <a:ext uri="{FF2B5EF4-FFF2-40B4-BE49-F238E27FC236}">
                <a16:creationId xmlns:a16="http://schemas.microsoft.com/office/drawing/2014/main" id="{9FB5E426-D381-3E0B-6DFE-E17AEEEE310C}"/>
              </a:ext>
            </a:extLst>
          </p:cNvPr>
          <p:cNvSpPr/>
          <p:nvPr/>
        </p:nvSpPr>
        <p:spPr>
          <a:xfrm>
            <a:off x="6889528" y="3617530"/>
            <a:ext cx="140687" cy="140688"/>
          </a:xfrm>
          <a:prstGeom prst="flowChartConnector">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E452A9C-BC05-50C3-B097-901C2DCAC7CC}"/>
              </a:ext>
            </a:extLst>
          </p:cNvPr>
          <p:cNvGrpSpPr/>
          <p:nvPr/>
        </p:nvGrpSpPr>
        <p:grpSpPr>
          <a:xfrm>
            <a:off x="9708000" y="65660"/>
            <a:ext cx="2403432" cy="692849"/>
            <a:chOff x="9708000" y="65660"/>
            <a:chExt cx="2403432" cy="692849"/>
          </a:xfrm>
        </p:grpSpPr>
        <p:sp>
          <p:nvSpPr>
            <p:cNvPr id="4" name="Parallelogram 3">
              <a:extLst>
                <a:ext uri="{FF2B5EF4-FFF2-40B4-BE49-F238E27FC236}">
                  <a16:creationId xmlns:a16="http://schemas.microsoft.com/office/drawing/2014/main" id="{16C4335D-A073-BD0A-58C6-089018143769}"/>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Circle: Hollow 5">
              <a:extLst>
                <a:ext uri="{FF2B5EF4-FFF2-40B4-BE49-F238E27FC236}">
                  <a16:creationId xmlns:a16="http://schemas.microsoft.com/office/drawing/2014/main" id="{201DADDB-C1B0-14D8-4A07-45FC820F5BE2}"/>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7" name="Graphic 6" descr="Teacher with solid fill">
              <a:extLst>
                <a:ext uri="{FF2B5EF4-FFF2-40B4-BE49-F238E27FC236}">
                  <a16:creationId xmlns:a16="http://schemas.microsoft.com/office/drawing/2014/main" id="{59F6E1CD-2801-C6E8-0DA6-963D94D15AF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8" name="TextBox 7">
              <a:extLst>
                <a:ext uri="{FF2B5EF4-FFF2-40B4-BE49-F238E27FC236}">
                  <a16:creationId xmlns:a16="http://schemas.microsoft.com/office/drawing/2014/main" id="{6E7D02D3-7A74-7431-B628-6667340959DE}"/>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87151"/>
                  </a:solidFill>
                  <a:effectLst/>
                  <a:uLnTx/>
                  <a:uFillTx/>
                  <a:latin typeface="Segoe UI"/>
                  <a:ea typeface="+mn-ea"/>
                  <a:cs typeface="+mn-cs"/>
                </a:rPr>
                <a:t>Workforce Education &amp; Training</a:t>
              </a:r>
            </a:p>
          </p:txBody>
        </p:sp>
      </p:grpSp>
    </p:spTree>
    <p:extLst>
      <p:ext uri="{BB962C8B-B14F-4D97-AF65-F5344CB8AC3E}">
        <p14:creationId xmlns:p14="http://schemas.microsoft.com/office/powerpoint/2010/main" val="1252073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a:t>
            </a:r>
            <a:r>
              <a:rPr kumimoji="0" lang="en-US" sz="1400" b="0" u="none" strike="noStrike" kern="1200" cap="none" spc="0" normalizeH="0" baseline="0" noProof="0" dirty="0">
                <a:ln>
                  <a:noFill/>
                </a:ln>
                <a:solidFill>
                  <a:prstClr val="black"/>
                </a:solidFill>
                <a:effectLst/>
                <a:uLnTx/>
                <a:uFillTx/>
                <a:latin typeface="Segoe UI"/>
                <a:ea typeface="+mn-ea"/>
                <a:cs typeface="+mn-cs"/>
              </a:rPr>
              <a:t>by Nicole Overley, Commissioner Virginia Works and Faith Clayton and Diana Lyons</a:t>
            </a:r>
            <a:r>
              <a:rPr kumimoji="0" lang="en-US" sz="1400" b="0" i="1" u="none" strike="noStrike" kern="1200" cap="none" spc="0" normalizeH="0" baseline="0" noProof="0" dirty="0">
                <a:ln>
                  <a:noFill/>
                </a:ln>
                <a:solidFill>
                  <a:prstClr val="black"/>
                </a:solidFill>
                <a:effectLst/>
                <a:uLnTx/>
                <a:uFillTx/>
                <a:latin typeface="Segoe UI"/>
                <a:ea typeface="+mn-ea"/>
                <a:cs typeface="+mn-cs"/>
              </a:rPr>
              <a:t>.</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Registered Apprenticeship Program | Virginia Works</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labor</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39202"/>
            <a:ext cx="3856799" cy="242478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1D35"/>
                </a:solidFill>
                <a:effectLst/>
                <a:uLnTx/>
                <a:uFillTx/>
                <a:latin typeface="Segoe UI"/>
                <a:ea typeface="+mn-ea"/>
                <a:cs typeface="+mn-cs"/>
              </a:rPr>
              <a:t>What it Does: </a:t>
            </a:r>
          </a:p>
          <a:p>
            <a:pPr marL="0" marR="0" lvl="0" indent="0" defTabSz="685800" rtl="0" eaLnBrk="1" fontAlgn="auto" latinLnBrk="0" hangingPunct="1">
              <a:lnSpc>
                <a:spcPct val="106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1D35"/>
                </a:solidFill>
                <a:effectLst/>
                <a:uLnTx/>
                <a:uFillTx/>
                <a:latin typeface="Segoe UI"/>
                <a:ea typeface="+mn-ea"/>
                <a:cs typeface="+mn-cs"/>
              </a:rPr>
              <a:t>Registered Apprenticeship (RA) is a training system that combines on-the-job training and related classroom instruction to produce highly skilled workers. The program offers a portable, nationally-recognized credential within the apprentice's industry.</a:t>
            </a:r>
            <a:endParaRPr kumimoji="0" lang="en-US" sz="1200" b="0" i="0" u="none" strike="noStrike" kern="1200" cap="none" spc="0" normalizeH="0" baseline="0" noProof="0">
              <a:ln>
                <a:noFill/>
              </a:ln>
              <a:solidFill>
                <a:prstClr val="black"/>
              </a:solidFill>
              <a:effectLst/>
              <a:uLnTx/>
              <a:uFillTx/>
              <a:latin typeface="Segoe UI"/>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Segoe UI" panose="020B0502040204020203" pitchFamily="34" charset="0"/>
              </a:rPr>
              <a:t>Mission: </a:t>
            </a:r>
            <a:r>
              <a:rPr kumimoji="0" lang="en-US" sz="1100" b="0" i="0" u="none" strike="noStrike" kern="1200" cap="none" spc="0" normalizeH="0" baseline="0" noProof="0">
                <a:ln>
                  <a:noFill/>
                </a:ln>
                <a:solidFill>
                  <a:srgbClr val="001D35"/>
                </a:solidFill>
                <a:effectLst/>
                <a:uLnTx/>
                <a:uFillTx/>
                <a:latin typeface="Segoe UI"/>
                <a:ea typeface="+mn-ea"/>
                <a:cs typeface="+mn-cs"/>
              </a:rPr>
              <a:t>The Virginia Registered Apprenticeship (RA) Division's mission is to develop a highly skilled workforce</a:t>
            </a:r>
            <a:r>
              <a:rPr kumimoji="0" lang="en-US" sz="1100" b="0" i="0" u="none" strike="noStrike" kern="1200" cap="none" spc="0" normalizeH="0" baseline="0" noProof="0">
                <a:ln>
                  <a:noFill/>
                </a:ln>
                <a:solidFill>
                  <a:sysClr val="windowText" lastClr="000000"/>
                </a:solidFill>
                <a:effectLst/>
                <a:uLnTx/>
                <a:uFillTx/>
                <a:latin typeface="Segoe UI"/>
                <a:ea typeface="+mn-ea"/>
                <a:cs typeface="+mn-cs"/>
              </a:rPr>
              <a:t> to improve opportunities for business and employees in the Commonwealth and to contribute to economic development and quality of life for all Virginians. </a:t>
            </a:r>
            <a:endParaRPr kumimoji="0" lang="en-US" sz="1100" b="0" i="0" u="none" strike="noStrike" kern="1200" cap="none" spc="0" normalizeH="0" baseline="0" noProof="0">
              <a:ln>
                <a:noFill/>
              </a:ln>
              <a:solidFill>
                <a:srgbClr val="001D35"/>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1D35"/>
                </a:solidFill>
                <a:effectLst/>
                <a:uLnTx/>
                <a:uFillTx/>
                <a:latin typeface="Google Sans"/>
                <a:ea typeface="+mn-ea"/>
                <a:cs typeface="+mn-cs"/>
              </a:rPr>
              <a:t>Registered Apprenticeship has programs to meet the needs of both employers and career seekers, in both public and private industry.</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Interest in developing skill sets for a skilled occupation.</a:t>
            </a:r>
            <a:br>
              <a:rPr kumimoji="0" lang="en-US" sz="1200" b="0" i="0" u="none" strike="noStrike" kern="1200" cap="none" spc="0" normalizeH="0" baseline="0" noProof="0" dirty="0">
                <a:ln>
                  <a:noFill/>
                </a:ln>
                <a:solidFill>
                  <a:prstClr val="black"/>
                </a:solidFill>
                <a:effectLst/>
                <a:uLnTx/>
                <a:uFillTx/>
                <a:latin typeface="Segoe UI"/>
                <a:ea typeface="+mn-ea"/>
                <a:cs typeface="+mn-cs"/>
              </a:rPr>
            </a:b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How it Achieves Results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900" b="0" i="0" u="none" strike="noStrike" kern="100" cap="none" spc="0" normalizeH="0" baseline="0" noProof="0">
                <a:ln>
                  <a:noFill/>
                </a:ln>
                <a:solidFill>
                  <a:srgbClr val="0A2240"/>
                </a:solidFill>
                <a:effectLst/>
                <a:uLnTx/>
                <a:uFillTx/>
                <a:latin typeface="Segoe UI"/>
                <a:ea typeface="Calibri" panose="020F0502020204030204" pitchFamily="34" charset="0"/>
                <a:cs typeface="Times New Roman" panose="02020603050405020304" pitchFamily="18" charset="0"/>
              </a:rPr>
              <a:t>Registered apprenticeship is most successful when connected to overall workforce, education, and economic development goals. </a:t>
            </a:r>
            <a:r>
              <a:rPr kumimoji="0" lang="en-US" sz="900" b="0" i="0" u="none" strike="noStrike" kern="100" cap="none" spc="0" normalizeH="0" baseline="0" noProof="0">
                <a:ln>
                  <a:noFill/>
                </a:ln>
                <a:solidFill>
                  <a:sysClr val="windowText" lastClr="000000"/>
                </a:solidFill>
                <a:effectLst/>
                <a:uLnTx/>
                <a:uFillTx/>
                <a:latin typeface="Segoe UI"/>
                <a:ea typeface="Calibri" panose="020F0502020204030204" pitchFamily="34" charset="0"/>
                <a:cs typeface="Times New Roman" panose="02020603050405020304" pitchFamily="18" charset="0"/>
              </a:rPr>
              <a:t>Key stakeholders in registered apprenticeship and youth apprenticeship include federal, state, and local governments, employers in a wide variety of industries, K-12 and postsecondary education providers, and apprentices themselves. Additional partners include community-based organizations, workforce leaders, and industry associations. Moreover, non-traditional partners like vocational rehabilitation providers, faith-based organizations, and others can offer important support services that increase apprentices’ likelihood of successful program completion and help employers adjust programs to meet individuals’ needs.</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a:ln>
                  <a:noFill/>
                </a:ln>
                <a:solidFill>
                  <a:srgbClr val="0A2240"/>
                </a:solidFill>
                <a:effectLst/>
                <a:uLnTx/>
                <a:uFillTx/>
                <a:latin typeface="Segoe UI"/>
                <a:ea typeface="Calibri" panose="020F0502020204030204" pitchFamily="34" charset="0"/>
                <a:cs typeface="Times New Roman" panose="02020603050405020304" pitchFamily="18" charset="0"/>
              </a:rPr>
              <a:t>Registered Apprenticeship Programs (RAPs) are beneficial for both employers and apprentices. They develop a steady talent pipeline, decrease turnover, improve productivity, and create diversification among teams. There is recent momentum in RA across many sectors, due to the tight labor market, the rising cost of traditional post-secondary education, and the demand for a more skilled workforce. States across the country have successfully expanded RAPs by providing direct support to employers, aligning efforts between multiple state agencies, and capitalizing on federal funding opportunities. Continued collaboration between states and employers, regardless of their size or location, is essential to adapt and scale RAPs in in-demand and non-traditional sectors in response to the evolving economic and workforce landscape.</a:t>
            </a:r>
            <a:endParaRPr kumimoji="0" lang="en-US" sz="1200" b="0" i="1" u="none" strike="noStrike" kern="1200" cap="none" spc="0" normalizeH="0" baseline="0" noProof="0">
              <a:ln>
                <a:noFill/>
              </a:ln>
              <a:solidFill>
                <a:prstClr val="black"/>
              </a:solidFill>
              <a:effectLst/>
              <a:uLnTx/>
              <a:uFillTx/>
              <a:latin typeface="Segoe UI"/>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169977" y="6531971"/>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hlinkClick r:id="rId3"/>
              </a:rPr>
              <a:t>https://www.virginiaworks.gov/</a:t>
            </a: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RA is a statewide workforce development program.</a:t>
            </a:r>
          </a:p>
        </p:txBody>
      </p:sp>
      <p:pic>
        <p:nvPicPr>
          <p:cNvPr id="2" name="Picture 1">
            <a:extLst>
              <a:ext uri="{FF2B5EF4-FFF2-40B4-BE49-F238E27FC236}">
                <a16:creationId xmlns:a16="http://schemas.microsoft.com/office/drawing/2014/main" id="{E2E3FB86-0F1F-B6E6-4D9D-2A7ABD94EB89}"/>
              </a:ext>
            </a:extLst>
          </p:cNvPr>
          <p:cNvPicPr>
            <a:picLocks noChangeAspect="1"/>
          </p:cNvPicPr>
          <p:nvPr/>
        </p:nvPicPr>
        <p:blipFill>
          <a:blip r:embed="rId4">
            <a:alphaModFix amt="70000"/>
          </a:blip>
          <a:stretch>
            <a:fillRect/>
          </a:stretch>
        </p:blipFill>
        <p:spPr>
          <a:xfrm>
            <a:off x="4448268" y="2434607"/>
            <a:ext cx="3974130" cy="1529379"/>
          </a:xfrm>
          <a:prstGeom prst="rect">
            <a:avLst/>
          </a:prstGeom>
        </p:spPr>
      </p:pic>
      <p:sp>
        <p:nvSpPr>
          <p:cNvPr id="3" name="Oval 2">
            <a:extLst>
              <a:ext uri="{FF2B5EF4-FFF2-40B4-BE49-F238E27FC236}">
                <a16:creationId xmlns:a16="http://schemas.microsoft.com/office/drawing/2014/main" id="{08C90C8E-78EE-31DB-0B9B-1ACBCC7D7D52}"/>
              </a:ext>
            </a:extLst>
          </p:cNvPr>
          <p:cNvSpPr/>
          <p:nvPr/>
        </p:nvSpPr>
        <p:spPr>
          <a:xfrm>
            <a:off x="5381756" y="369993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0EAF8D9C-198A-A14B-1CBB-7FB4F7A94BE0}"/>
              </a:ext>
            </a:extLst>
          </p:cNvPr>
          <p:cNvSpPr/>
          <p:nvPr/>
        </p:nvSpPr>
        <p:spPr>
          <a:xfrm>
            <a:off x="6731920" y="298278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B7082EA5-0644-46A9-E85E-96A8E6902795}"/>
              </a:ext>
            </a:extLst>
          </p:cNvPr>
          <p:cNvSpPr/>
          <p:nvPr/>
        </p:nvSpPr>
        <p:spPr>
          <a:xfrm>
            <a:off x="6377674" y="349573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9DFD467E-839E-29F0-9605-F4CF2A96D336}"/>
              </a:ext>
            </a:extLst>
          </p:cNvPr>
          <p:cNvSpPr/>
          <p:nvPr/>
        </p:nvSpPr>
        <p:spPr>
          <a:xfrm>
            <a:off x="7477164" y="351261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B2022203-4CDB-44B4-5CCE-3B8BC64E12FB}"/>
              </a:ext>
            </a:extLst>
          </p:cNvPr>
          <p:cNvSpPr/>
          <p:nvPr/>
        </p:nvSpPr>
        <p:spPr>
          <a:xfrm>
            <a:off x="7067988" y="3038943"/>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1C1EF9DA-0BF6-54E2-28D2-180D0C2EF5EF}"/>
              </a:ext>
            </a:extLst>
          </p:cNvPr>
          <p:cNvSpPr/>
          <p:nvPr/>
        </p:nvSpPr>
        <p:spPr>
          <a:xfrm>
            <a:off x="7915464"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13B04F37-6376-C63A-3FBF-68A448B7373C}"/>
              </a:ext>
            </a:extLst>
          </p:cNvPr>
          <p:cNvSpPr/>
          <p:nvPr/>
        </p:nvSpPr>
        <p:spPr>
          <a:xfrm>
            <a:off x="7663898" y="323196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871F4D56-5B46-3AC7-E384-CCB398297D79}"/>
              </a:ext>
            </a:extLst>
          </p:cNvPr>
          <p:cNvSpPr/>
          <p:nvPr/>
        </p:nvSpPr>
        <p:spPr>
          <a:xfrm>
            <a:off x="6981976"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B8311AFD-AB13-3647-F0FE-15B7E037615D}"/>
              </a:ext>
            </a:extLst>
          </p:cNvPr>
          <p:cNvSpPr/>
          <p:nvPr/>
        </p:nvSpPr>
        <p:spPr>
          <a:xfrm>
            <a:off x="7438199" y="278234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Parallelogram 15">
            <a:extLst>
              <a:ext uri="{FF2B5EF4-FFF2-40B4-BE49-F238E27FC236}">
                <a16:creationId xmlns:a16="http://schemas.microsoft.com/office/drawing/2014/main" id="{ACA56AEA-7A83-BD99-7397-2A76758CB517}"/>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7" name="Circle: Hollow 16">
            <a:extLst>
              <a:ext uri="{FF2B5EF4-FFF2-40B4-BE49-F238E27FC236}">
                <a16:creationId xmlns:a16="http://schemas.microsoft.com/office/drawing/2014/main" id="{8463F8FC-D5E2-594B-F5F8-53A9AF0B8C19}"/>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8" name="Graphic 17" descr="Teacher with solid fill">
            <a:extLst>
              <a:ext uri="{FF2B5EF4-FFF2-40B4-BE49-F238E27FC236}">
                <a16:creationId xmlns:a16="http://schemas.microsoft.com/office/drawing/2014/main" id="{B7566946-D08F-8274-178C-CD8DB29004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22" name="TextBox 21">
            <a:extLst>
              <a:ext uri="{FF2B5EF4-FFF2-40B4-BE49-F238E27FC236}">
                <a16:creationId xmlns:a16="http://schemas.microsoft.com/office/drawing/2014/main" id="{9A1E445C-42B6-944E-3ABA-0806D4DE552B}"/>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53076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8F81D-59D3-8E1F-7EE2-DB19171A81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7B9281-0C53-589F-23E9-64006518A8E1}"/>
              </a:ext>
            </a:extLst>
          </p:cNvPr>
          <p:cNvSpPr txBox="1">
            <a:spLocks/>
          </p:cNvSpPr>
          <p:nvPr/>
        </p:nvSpPr>
        <p:spPr>
          <a:xfrm>
            <a:off x="367181" y="57300"/>
            <a:ext cx="10515600" cy="46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spc="100" baseline="0">
                <a:solidFill>
                  <a:schemeClr val="tx1"/>
                </a:solidFill>
                <a:latin typeface="Franklin Gothic Demi" panose="020B0703020102020204"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100" normalizeH="0" baseline="0" noProof="0">
                <a:ln>
                  <a:noFill/>
                </a:ln>
                <a:solidFill>
                  <a:sysClr val="window" lastClr="FFFFFF"/>
                </a:solidFill>
                <a:effectLst/>
                <a:uLnTx/>
                <a:uFillTx/>
                <a:latin typeface="Franklin Gothic Demi"/>
                <a:ea typeface="+mj-ea"/>
                <a:cs typeface="Segoe UI"/>
              </a:rPr>
              <a:t>Table of Contents (1/2)</a:t>
            </a:r>
          </a:p>
        </p:txBody>
      </p:sp>
      <p:graphicFrame>
        <p:nvGraphicFramePr>
          <p:cNvPr id="34" name="Table 33">
            <a:extLst>
              <a:ext uri="{FF2B5EF4-FFF2-40B4-BE49-F238E27FC236}">
                <a16:creationId xmlns:a16="http://schemas.microsoft.com/office/drawing/2014/main" id="{7DFCF555-23ED-D1E7-A943-5860C410E934}"/>
              </a:ext>
            </a:extLst>
          </p:cNvPr>
          <p:cNvGraphicFramePr>
            <a:graphicFrameLocks noGrp="1"/>
          </p:cNvGraphicFramePr>
          <p:nvPr>
            <p:extLst>
              <p:ext uri="{D42A27DB-BD31-4B8C-83A1-F6EECF244321}">
                <p14:modId xmlns:p14="http://schemas.microsoft.com/office/powerpoint/2010/main" val="4151457651"/>
              </p:ext>
            </p:extLst>
          </p:nvPr>
        </p:nvGraphicFramePr>
        <p:xfrm>
          <a:off x="134422" y="809737"/>
          <a:ext cx="5916754" cy="5887466"/>
        </p:xfrm>
        <a:graphic>
          <a:graphicData uri="http://schemas.openxmlformats.org/drawingml/2006/table">
            <a:tbl>
              <a:tblPr>
                <a:tableStyleId>{5C22544A-7EE6-4342-B048-85BDC9FD1C3A}</a:tableStyleId>
              </a:tblPr>
              <a:tblGrid>
                <a:gridCol w="4823060">
                  <a:extLst>
                    <a:ext uri="{9D8B030D-6E8A-4147-A177-3AD203B41FA5}">
                      <a16:colId xmlns:a16="http://schemas.microsoft.com/office/drawing/2014/main" val="3317029824"/>
                    </a:ext>
                  </a:extLst>
                </a:gridCol>
                <a:gridCol w="1093694">
                  <a:extLst>
                    <a:ext uri="{9D8B030D-6E8A-4147-A177-3AD203B41FA5}">
                      <a16:colId xmlns:a16="http://schemas.microsoft.com/office/drawing/2014/main" val="3799071473"/>
                    </a:ext>
                  </a:extLst>
                </a:gridCol>
              </a:tblGrid>
              <a:tr h="275273">
                <a:tc>
                  <a:txBody>
                    <a:bodyPr/>
                    <a:lstStyle/>
                    <a:p>
                      <a:pPr marL="0" marR="0" lvl="0" indent="0" algn="ctr" defTabSz="457185"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Segoe UI" panose="020B0502040204020203" pitchFamily="34" charset="0"/>
                        </a:rPr>
                        <a:t>Program Name</a:t>
                      </a:r>
                    </a:p>
                    <a:p>
                      <a:pPr algn="l" rtl="0" fontAlgn="ctr"/>
                      <a:endParaRPr lang="en-US" sz="1050" b="1" i="0" u="none" strike="noStrike" spc="100" baseline="0" dirty="0">
                        <a:solidFill>
                          <a:schemeClr val="tx1"/>
                        </a:solidFill>
                        <a:effectLst/>
                        <a:latin typeface="Segoe UI" panose="020B0502040204020203"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457185"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Segoe UI" panose="020B0502040204020203" pitchFamily="34" charset="0"/>
                        </a:rPr>
                        <a:t>Page #</a:t>
                      </a:r>
                    </a:p>
                    <a:p>
                      <a:pPr algn="ctr" rtl="0" fontAlgn="ctr"/>
                      <a:endParaRPr lang="en-US" sz="1200" b="1" i="0" u="none" strike="noStrike" spc="100" baseline="0" dirty="0">
                        <a:solidFill>
                          <a:schemeClr val="tx1"/>
                        </a:solidFill>
                        <a:effectLst/>
                        <a:latin typeface="Segoe UI" panose="020B0502040204020203"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769224882"/>
                  </a:ext>
                </a:extLst>
              </a:tr>
              <a:tr h="196375">
                <a:tc>
                  <a:txBody>
                    <a:bodyPr/>
                    <a:lstStyle/>
                    <a:p>
                      <a:pPr algn="l" fontAlgn="b"/>
                      <a:r>
                        <a:rPr lang="en-US" sz="1100" b="0" i="0" u="none" strike="noStrike" dirty="0">
                          <a:solidFill>
                            <a:srgbClr val="000000"/>
                          </a:solidFill>
                          <a:effectLst/>
                          <a:latin typeface="Calibri" panose="020F0502020204030204" pitchFamily="34" charset="0"/>
                        </a:rPr>
                        <a:t>Academy for Engineering and Technology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50917994"/>
                  </a:ext>
                </a:extLst>
              </a:tr>
              <a:tr h="196375">
                <a:tc>
                  <a:txBody>
                    <a:bodyPr/>
                    <a:lstStyle/>
                    <a:p>
                      <a:pPr algn="l" fontAlgn="b"/>
                      <a:r>
                        <a:rPr lang="en-US" sz="1100" b="0" i="0" u="none" strike="noStrike" dirty="0">
                          <a:solidFill>
                            <a:srgbClr val="000000"/>
                          </a:solidFill>
                          <a:effectLst/>
                          <a:latin typeface="Calibri" panose="020F0502020204030204" pitchFamily="34" charset="0"/>
                        </a:rPr>
                        <a:t>Adult Education (DOE)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a:solidFill>
                            <a:srgbClr val="242424"/>
                          </a:solidFill>
                          <a:effectLst/>
                          <a:latin typeface="Segoe UI" panose="020B0502040204020203"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13644280"/>
                  </a:ext>
                </a:extLst>
              </a:tr>
              <a:tr h="196375">
                <a:tc>
                  <a:txBody>
                    <a:bodyPr/>
                    <a:lstStyle/>
                    <a:p>
                      <a:pPr algn="l" fontAlgn="b"/>
                      <a:r>
                        <a:rPr lang="en-US" sz="1100" b="0" i="0" u="none" strike="noStrike">
                          <a:solidFill>
                            <a:srgbClr val="000000"/>
                          </a:solidFill>
                          <a:effectLst/>
                          <a:latin typeface="Calibri" panose="020F0502020204030204" pitchFamily="34" charset="0"/>
                        </a:rPr>
                        <a:t>Advanced Manufacturing Talent Investment Program and Fund Pilot (VEDP)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a:solidFill>
                            <a:srgbClr val="242424"/>
                          </a:solidFill>
                          <a:effectLst/>
                          <a:latin typeface="Segoe UI" panose="020B0502040204020203"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08108788"/>
                  </a:ext>
                </a:extLst>
              </a:tr>
              <a:tr h="196375">
                <a:tc>
                  <a:txBody>
                    <a:bodyPr/>
                    <a:lstStyle/>
                    <a:p>
                      <a:pPr marL="0" marR="0" lvl="0" indent="0" algn="l" defTabSz="457185"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Appalachian Regional Commission (DHCD)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66866559"/>
                  </a:ext>
                </a:extLst>
              </a:tr>
              <a:tr h="196375">
                <a:tc>
                  <a:txBody>
                    <a:bodyPr/>
                    <a:lstStyle/>
                    <a:p>
                      <a:pPr algn="l" fontAlgn="b"/>
                      <a:r>
                        <a:rPr lang="en-US" sz="1100" b="0" i="0" u="none" strike="noStrike" dirty="0">
                          <a:solidFill>
                            <a:srgbClr val="000000"/>
                          </a:solidFill>
                          <a:effectLst/>
                          <a:latin typeface="Calibri" panose="020F0502020204030204" pitchFamily="34" charset="0"/>
                        </a:rPr>
                        <a:t>Apprenticeship (DOC)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19788612"/>
                  </a:ext>
                </a:extLst>
              </a:tr>
              <a:tr h="196375">
                <a:tc>
                  <a:txBody>
                    <a:bodyPr/>
                    <a:lstStyle/>
                    <a:p>
                      <a:pPr algn="l" fontAlgn="b"/>
                      <a:r>
                        <a:rPr lang="en-US" sz="1100" b="0" i="0" u="none" strike="noStrike" dirty="0" err="1">
                          <a:solidFill>
                            <a:srgbClr val="000000"/>
                          </a:solidFill>
                          <a:effectLst/>
                          <a:latin typeface="Calibri" panose="020F0502020204030204" pitchFamily="34" charset="0"/>
                        </a:rPr>
                        <a:t>AspHIRE</a:t>
                      </a:r>
                      <a:r>
                        <a:rPr lang="en-US" sz="1100" b="0" i="0" u="none" strike="noStrike" dirty="0">
                          <a:solidFill>
                            <a:srgbClr val="000000"/>
                          </a:solidFill>
                          <a:effectLst/>
                          <a:latin typeface="Calibri" panose="020F0502020204030204" pitchFamily="34" charset="0"/>
                        </a:rPr>
                        <a:t> Mock Interview Day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7261988"/>
                  </a:ext>
                </a:extLst>
              </a:tr>
              <a:tr h="196375">
                <a:tc>
                  <a:txBody>
                    <a:bodyPr/>
                    <a:lstStyle/>
                    <a:p>
                      <a:pPr algn="l" fontAlgn="b"/>
                      <a:r>
                        <a:rPr lang="en-US" sz="1100" b="0" i="0" u="none" strike="noStrike">
                          <a:solidFill>
                            <a:srgbClr val="000000"/>
                          </a:solidFill>
                          <a:effectLst/>
                          <a:latin typeface="Calibri" panose="020F0502020204030204" pitchFamily="34" charset="0"/>
                        </a:rPr>
                        <a:t>Career and Technical Education (DOC)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64648437"/>
                  </a:ext>
                </a:extLst>
              </a:tr>
              <a:tr h="196375">
                <a:tc>
                  <a:txBody>
                    <a:bodyPr/>
                    <a:lstStyle/>
                    <a:p>
                      <a:pPr algn="l" fontAlgn="b"/>
                      <a:r>
                        <a:rPr lang="en-US" sz="1100" b="0" i="0" u="none" strike="noStrike">
                          <a:solidFill>
                            <a:srgbClr val="000000"/>
                          </a:solidFill>
                          <a:effectLst/>
                          <a:latin typeface="Calibri" panose="020F0502020204030204" pitchFamily="34" charset="0"/>
                        </a:rPr>
                        <a:t>Career and Workforce Development Center (RHEC)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88298985"/>
                  </a:ext>
                </a:extLst>
              </a:tr>
              <a:tr h="196375">
                <a:tc>
                  <a:txBody>
                    <a:bodyPr/>
                    <a:lstStyle/>
                    <a:p>
                      <a:pPr algn="l" fontAlgn="b"/>
                      <a:r>
                        <a:rPr lang="en-US" sz="1100" b="0" i="0" u="none" strike="noStrike">
                          <a:solidFill>
                            <a:srgbClr val="000000"/>
                          </a:solidFill>
                          <a:effectLst/>
                          <a:latin typeface="Calibri" panose="020F0502020204030204" pitchFamily="34" charset="0"/>
                        </a:rPr>
                        <a:t>Career ChoICE Youth Expo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95747441"/>
                  </a:ext>
                </a:extLst>
              </a:tr>
              <a:tr h="196375">
                <a:tc>
                  <a:txBody>
                    <a:bodyPr/>
                    <a:lstStyle/>
                    <a:p>
                      <a:pPr algn="l" fontAlgn="b"/>
                      <a:r>
                        <a:rPr lang="en-US" sz="1100" b="0" i="0" u="none" strike="noStrike">
                          <a:solidFill>
                            <a:srgbClr val="000000"/>
                          </a:solidFill>
                          <a:effectLst/>
                          <a:latin typeface="Calibri" panose="020F0502020204030204" pitchFamily="34" charset="0"/>
                        </a:rPr>
                        <a:t>Commonwealth Center for Advanced Manufacturing (VIPC)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19525875"/>
                  </a:ext>
                </a:extLst>
              </a:tr>
              <a:tr h="196375">
                <a:tc>
                  <a:txBody>
                    <a:bodyPr/>
                    <a:lstStyle/>
                    <a:p>
                      <a:pPr algn="l" fontAlgn="b"/>
                      <a:r>
                        <a:rPr lang="en-US" sz="1100" b="0" i="0" u="none" strike="noStrike">
                          <a:solidFill>
                            <a:srgbClr val="000000"/>
                          </a:solidFill>
                          <a:effectLst/>
                          <a:latin typeface="Calibri" panose="020F0502020204030204" pitchFamily="34" charset="0"/>
                        </a:rPr>
                        <a:t>Commonwealth Cyber Initiative (VIPC)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10074877"/>
                  </a:ext>
                </a:extLst>
              </a:tr>
              <a:tr h="196375">
                <a:tc>
                  <a:txBody>
                    <a:bodyPr/>
                    <a:lstStyle/>
                    <a:p>
                      <a:pPr algn="l" fontAlgn="b"/>
                      <a:r>
                        <a:rPr lang="en-US" sz="1100" b="0" i="0" u="none" strike="noStrike">
                          <a:solidFill>
                            <a:srgbClr val="000000"/>
                          </a:solidFill>
                          <a:effectLst/>
                          <a:latin typeface="Calibri" panose="020F0502020204030204" pitchFamily="34" charset="0"/>
                        </a:rPr>
                        <a:t>Criminal Justice Training Academy (NCI)</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77154072"/>
                  </a:ext>
                </a:extLst>
              </a:tr>
              <a:tr h="196375">
                <a:tc>
                  <a:txBody>
                    <a:bodyPr/>
                    <a:lstStyle/>
                    <a:p>
                      <a:pPr algn="l" fontAlgn="b"/>
                      <a:r>
                        <a:rPr lang="en-US" sz="1100" b="0" i="0" u="none" strike="noStrike">
                          <a:solidFill>
                            <a:srgbClr val="000000"/>
                          </a:solidFill>
                          <a:effectLst/>
                          <a:latin typeface="Calibri" panose="020F0502020204030204" pitchFamily="34" charset="0"/>
                        </a:rPr>
                        <a:t>Dan River Year AmeriCorps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7642433"/>
                  </a:ext>
                </a:extLst>
              </a:tr>
              <a:tr h="196375">
                <a:tc>
                  <a:txBody>
                    <a:bodyPr/>
                    <a:lstStyle/>
                    <a:p>
                      <a:pPr algn="l" fontAlgn="b"/>
                      <a:r>
                        <a:rPr lang="en-US" sz="1100" b="0" i="0" u="none" strike="noStrike">
                          <a:solidFill>
                            <a:srgbClr val="000000"/>
                          </a:solidFill>
                          <a:effectLst/>
                          <a:latin typeface="Calibri" panose="020F0502020204030204" pitchFamily="34" charset="0"/>
                        </a:rPr>
                        <a:t>Earn to Learn Nursing Education Acceleration Program (VDH)</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89234768"/>
                  </a:ext>
                </a:extLst>
              </a:tr>
              <a:tr h="196375">
                <a:tc>
                  <a:txBody>
                    <a:bodyPr/>
                    <a:lstStyle/>
                    <a:p>
                      <a:pPr algn="l" fontAlgn="b"/>
                      <a:r>
                        <a:rPr lang="en-US" sz="1100" b="0" i="0" u="none" strike="noStrike">
                          <a:solidFill>
                            <a:srgbClr val="000000"/>
                          </a:solidFill>
                          <a:effectLst/>
                          <a:latin typeface="Calibri" panose="020F0502020204030204" pitchFamily="34" charset="0"/>
                        </a:rPr>
                        <a:t>Education (NCI)</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06195509"/>
                  </a:ext>
                </a:extLst>
              </a:tr>
              <a:tr h="196375">
                <a:tc>
                  <a:txBody>
                    <a:bodyPr/>
                    <a:lstStyle/>
                    <a:p>
                      <a:pPr algn="l" fontAlgn="b"/>
                      <a:r>
                        <a:rPr lang="en-US" sz="1100" b="0" i="0" u="none" strike="noStrike" dirty="0">
                          <a:solidFill>
                            <a:srgbClr val="000000"/>
                          </a:solidFill>
                          <a:effectLst/>
                          <a:latin typeface="Calibri" panose="020F0502020204030204" pitchFamily="34" charset="0"/>
                        </a:rPr>
                        <a:t>Employment Service Program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89978657"/>
                  </a:ext>
                </a:extLst>
              </a:tr>
              <a:tr h="196375">
                <a:tc>
                  <a:txBody>
                    <a:bodyPr/>
                    <a:lstStyle/>
                    <a:p>
                      <a:pPr algn="l" fontAlgn="b"/>
                      <a:r>
                        <a:rPr lang="en-US" sz="1100" b="0" i="0" u="none" strike="noStrike">
                          <a:solidFill>
                            <a:srgbClr val="000000"/>
                          </a:solidFill>
                          <a:effectLst/>
                          <a:latin typeface="Calibri" panose="020F0502020204030204" pitchFamily="34" charset="0"/>
                        </a:rPr>
                        <a:t>EXCITE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78710458"/>
                  </a:ext>
                </a:extLst>
              </a:tr>
              <a:tr h="196375">
                <a:tc>
                  <a:txBody>
                    <a:bodyPr/>
                    <a:lstStyle/>
                    <a:p>
                      <a:pPr algn="l" fontAlgn="b"/>
                      <a:r>
                        <a:rPr lang="en-US" sz="1100" b="0" i="0" u="none" strike="noStrike" dirty="0">
                          <a:solidFill>
                            <a:srgbClr val="000000"/>
                          </a:solidFill>
                          <a:effectLst/>
                          <a:latin typeface="Calibri" panose="020F0502020204030204" pitchFamily="34" charset="0"/>
                        </a:rPr>
                        <a:t>Family Engagement Services (DSS)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00003895"/>
                  </a:ext>
                </a:extLst>
              </a:tr>
              <a:tr h="196375">
                <a:tc>
                  <a:txBody>
                    <a:bodyPr/>
                    <a:lstStyle/>
                    <a:p>
                      <a:pPr algn="l" fontAlgn="b"/>
                      <a:r>
                        <a:rPr lang="en-US" sz="1100" b="0" i="0" u="none" strike="noStrike">
                          <a:solidFill>
                            <a:srgbClr val="000000"/>
                          </a:solidFill>
                          <a:effectLst/>
                          <a:latin typeface="Calibri" panose="020F0502020204030204" pitchFamily="34" charset="0"/>
                        </a:rPr>
                        <a:t>Fiber Optic Technician Training (NCI)</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12554159"/>
                  </a:ext>
                </a:extLst>
              </a:tr>
              <a:tr h="196375">
                <a:tc>
                  <a:txBody>
                    <a:bodyPr/>
                    <a:lstStyle/>
                    <a:p>
                      <a:pPr algn="l" fontAlgn="b"/>
                      <a:r>
                        <a:rPr lang="en-US" sz="1100" b="0" i="0" u="none" strike="noStrike" dirty="0">
                          <a:solidFill>
                            <a:srgbClr val="000000"/>
                          </a:solidFill>
                          <a:effectLst/>
                          <a:latin typeface="Calibri" panose="020F0502020204030204" pitchFamily="34" charset="0"/>
                        </a:rPr>
                        <a:t>Foreign Labor Certification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78300234"/>
                  </a:ext>
                </a:extLst>
              </a:tr>
              <a:tr h="196375">
                <a:tc>
                  <a:txBody>
                    <a:bodyPr/>
                    <a:lstStyle/>
                    <a:p>
                      <a:pPr algn="l" fontAlgn="b"/>
                      <a:r>
                        <a:rPr lang="en-US" sz="1100" b="0" i="0" u="none" strike="noStrike" dirty="0">
                          <a:solidFill>
                            <a:srgbClr val="000000"/>
                          </a:solidFill>
                          <a:effectLst/>
                          <a:latin typeface="Calibri" panose="020F0502020204030204" pitchFamily="34" charset="0"/>
                        </a:rPr>
                        <a:t>Get Skilled, Get a Job, Get Ahead (VCCS)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6029633"/>
                  </a:ext>
                </a:extLst>
              </a:tr>
              <a:tr h="196375">
                <a:tc>
                  <a:txBody>
                    <a:bodyPr/>
                    <a:lstStyle/>
                    <a:p>
                      <a:pPr algn="l" fontAlgn="b"/>
                      <a:r>
                        <a:rPr lang="en-US" sz="1100" b="0" i="0" u="none" strike="noStrike" dirty="0">
                          <a:solidFill>
                            <a:srgbClr val="000000"/>
                          </a:solidFill>
                          <a:effectLst/>
                          <a:latin typeface="Calibri" panose="020F0502020204030204" pitchFamily="34" charset="0"/>
                        </a:rPr>
                        <a:t>Global Wind Training (NCI)</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10934518"/>
                  </a:ext>
                </a:extLst>
              </a:tr>
              <a:tr h="196375">
                <a:tc>
                  <a:txBody>
                    <a:bodyPr/>
                    <a:lstStyle/>
                    <a:p>
                      <a:pPr algn="l" fontAlgn="b"/>
                      <a:r>
                        <a:rPr lang="en-US" sz="1100" b="0" i="0" u="none" strike="noStrike" dirty="0">
                          <a:solidFill>
                            <a:srgbClr val="000000"/>
                          </a:solidFill>
                          <a:effectLst/>
                          <a:latin typeface="Calibri" panose="020F0502020204030204" pitchFamily="34" charset="0"/>
                        </a:rPr>
                        <a:t>Great Opportunities in Technology and Engineering Careers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37361451"/>
                  </a:ext>
                </a:extLst>
              </a:tr>
            </a:tbl>
          </a:graphicData>
        </a:graphic>
      </p:graphicFrame>
      <p:graphicFrame>
        <p:nvGraphicFramePr>
          <p:cNvPr id="38" name="Table 37">
            <a:extLst>
              <a:ext uri="{FF2B5EF4-FFF2-40B4-BE49-F238E27FC236}">
                <a16:creationId xmlns:a16="http://schemas.microsoft.com/office/drawing/2014/main" id="{679C4820-ED1D-340B-C0ED-4EEC63DF5E6B}"/>
              </a:ext>
            </a:extLst>
          </p:cNvPr>
          <p:cNvGraphicFramePr>
            <a:graphicFrameLocks noGrp="1"/>
          </p:cNvGraphicFramePr>
          <p:nvPr>
            <p:extLst>
              <p:ext uri="{D42A27DB-BD31-4B8C-83A1-F6EECF244321}">
                <p14:modId xmlns:p14="http://schemas.microsoft.com/office/powerpoint/2010/main" val="1849938859"/>
              </p:ext>
            </p:extLst>
          </p:nvPr>
        </p:nvGraphicFramePr>
        <p:xfrm>
          <a:off x="6659778" y="591570"/>
          <a:ext cx="5397800" cy="6079961"/>
        </p:xfrm>
        <a:graphic>
          <a:graphicData uri="http://schemas.openxmlformats.org/drawingml/2006/table">
            <a:tbl>
              <a:tblPr>
                <a:tableStyleId>{5C22544A-7EE6-4342-B048-85BDC9FD1C3A}</a:tableStyleId>
              </a:tblPr>
              <a:tblGrid>
                <a:gridCol w="4627036">
                  <a:extLst>
                    <a:ext uri="{9D8B030D-6E8A-4147-A177-3AD203B41FA5}">
                      <a16:colId xmlns:a16="http://schemas.microsoft.com/office/drawing/2014/main" val="3317029824"/>
                    </a:ext>
                  </a:extLst>
                </a:gridCol>
                <a:gridCol w="770764">
                  <a:extLst>
                    <a:ext uri="{9D8B030D-6E8A-4147-A177-3AD203B41FA5}">
                      <a16:colId xmlns:a16="http://schemas.microsoft.com/office/drawing/2014/main" val="3799071473"/>
                    </a:ext>
                  </a:extLst>
                </a:gridCol>
              </a:tblGrid>
              <a:tr h="77613">
                <a:tc>
                  <a:txBody>
                    <a:bodyPr/>
                    <a:lstStyle/>
                    <a:p>
                      <a:pPr marL="0" marR="0" lvl="0" indent="0" algn="ctr" defTabSz="457185"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Segoe UI" panose="020B0502040204020203" pitchFamily="34" charset="0"/>
                        </a:rPr>
                        <a:t>Program Name</a:t>
                      </a:r>
                    </a:p>
                    <a:p>
                      <a:pPr algn="ctr" rtl="0" fontAlgn="ctr"/>
                      <a:endParaRPr lang="en-US" sz="1050" b="1" i="0" u="none" strike="noStrike" spc="100" baseline="0" dirty="0">
                        <a:solidFill>
                          <a:schemeClr val="tx1"/>
                        </a:solidFill>
                        <a:effectLst/>
                        <a:latin typeface="Segoe UI" panose="020B0502040204020203"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457185"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Segoe UI" panose="020B0502040204020203" pitchFamily="34" charset="0"/>
                        </a:rPr>
                        <a:t>Page #</a:t>
                      </a:r>
                    </a:p>
                    <a:p>
                      <a:pPr algn="ctr" rtl="0" fontAlgn="ctr"/>
                      <a:endParaRPr lang="en-US" sz="1200" b="1" i="0" u="none" strike="noStrike" spc="100" baseline="0" dirty="0">
                        <a:solidFill>
                          <a:schemeClr val="tx1"/>
                        </a:solidFill>
                        <a:effectLst/>
                        <a:latin typeface="Segoe UI" panose="020B0502040204020203" pitchFamily="34"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769224882"/>
                  </a:ext>
                </a:extLst>
              </a:tr>
              <a:tr h="238825">
                <a:tc>
                  <a:txBody>
                    <a:bodyPr/>
                    <a:lstStyle/>
                    <a:p>
                      <a:pPr algn="l" fontAlgn="b"/>
                      <a:r>
                        <a:rPr lang="en-US" sz="1100" b="0" i="0" u="none" strike="noStrike" dirty="0">
                          <a:solidFill>
                            <a:srgbClr val="000000"/>
                          </a:solidFill>
                          <a:effectLst/>
                          <a:latin typeface="Calibri" panose="020F0502020204030204" pitchFamily="34" charset="0"/>
                        </a:rPr>
                        <a:t>Growth and Opportunity Fund (DHCD)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5152803"/>
                  </a:ext>
                </a:extLst>
              </a:tr>
              <a:tr h="238825">
                <a:tc>
                  <a:txBody>
                    <a:bodyPr/>
                    <a:lstStyle/>
                    <a:p>
                      <a:pPr algn="l" fontAlgn="b"/>
                      <a:r>
                        <a:rPr lang="en-US" sz="1100" b="0" i="0" u="none" strike="noStrike" dirty="0">
                          <a:solidFill>
                            <a:srgbClr val="000000"/>
                          </a:solidFill>
                          <a:effectLst/>
                          <a:latin typeface="Calibri" panose="020F0502020204030204" pitchFamily="34" charset="0"/>
                        </a:rPr>
                        <a:t>Hampton Roads Skilled Trades Rapid On-ramp Network for Growth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78267925"/>
                  </a:ext>
                </a:extLst>
              </a:tr>
              <a:tr h="238825">
                <a:tc>
                  <a:txBody>
                    <a:bodyPr/>
                    <a:lstStyle/>
                    <a:p>
                      <a:pPr algn="l" fontAlgn="b"/>
                      <a:r>
                        <a:rPr lang="en-US" sz="1100" b="0" i="0" u="none" strike="noStrike" dirty="0">
                          <a:solidFill>
                            <a:srgbClr val="000000"/>
                          </a:solidFill>
                          <a:effectLst/>
                          <a:latin typeface="Calibri" panose="020F0502020204030204" pitchFamily="34" charset="0"/>
                        </a:rPr>
                        <a:t>HTEC Teacher Training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82431118"/>
                  </a:ext>
                </a:extLst>
              </a:tr>
              <a:tr h="238825">
                <a:tc>
                  <a:txBody>
                    <a:bodyPr/>
                    <a:lstStyle/>
                    <a:p>
                      <a:pPr algn="l" fontAlgn="b"/>
                      <a:r>
                        <a:rPr lang="en-US" sz="1100" b="0" i="0" u="none" strike="noStrike">
                          <a:solidFill>
                            <a:srgbClr val="000000"/>
                          </a:solidFill>
                          <a:effectLst/>
                          <a:latin typeface="Calibri" panose="020F0502020204030204" pitchFamily="34" charset="0"/>
                        </a:rPr>
                        <a:t>Institutes of Excellence for Non-Credit Training and Instruction (VCCS)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89702824"/>
                  </a:ext>
                </a:extLst>
              </a:tr>
              <a:tr h="238825">
                <a:tc>
                  <a:txBody>
                    <a:bodyPr/>
                    <a:lstStyle/>
                    <a:p>
                      <a:pPr algn="l" fontAlgn="b"/>
                      <a:r>
                        <a:rPr lang="en-US" sz="1100" b="0" i="0" u="none" strike="noStrike">
                          <a:solidFill>
                            <a:srgbClr val="000000"/>
                          </a:solidFill>
                          <a:effectLst/>
                          <a:latin typeface="Calibri" panose="020F0502020204030204" pitchFamily="34" charset="0"/>
                        </a:rPr>
                        <a:t>Integrated Machine Technology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980" b="0" i="0" u="none" strike="noStrike" dirty="0">
                          <a:solidFill>
                            <a:srgbClr val="242424"/>
                          </a:solidFill>
                          <a:effectLst/>
                          <a:latin typeface="Segoe UI" panose="020B0502040204020203" pitchFamily="34" charset="0"/>
                        </a:rPr>
                        <a:t>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22916432"/>
                  </a:ext>
                </a:extLst>
              </a:tr>
              <a:tr h="241848">
                <a:tc>
                  <a:txBody>
                    <a:bodyPr/>
                    <a:lstStyle/>
                    <a:p>
                      <a:pPr algn="l" fontAlgn="b"/>
                      <a:r>
                        <a:rPr lang="en-US" sz="1100" b="0" i="0" u="none" strike="noStrike" dirty="0">
                          <a:solidFill>
                            <a:srgbClr val="000000"/>
                          </a:solidFill>
                          <a:effectLst/>
                          <a:latin typeface="Calibri" panose="020F0502020204030204" pitchFamily="34" charset="0"/>
                        </a:rPr>
                        <a:t>Jobs for Veterans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27167122"/>
                  </a:ext>
                </a:extLst>
              </a:tr>
              <a:tr h="241848">
                <a:tc>
                  <a:txBody>
                    <a:bodyPr/>
                    <a:lstStyle/>
                    <a:p>
                      <a:pPr algn="l" fontAlgn="b"/>
                      <a:r>
                        <a:rPr lang="en-US" sz="1100" b="0" i="0" u="none" strike="noStrike">
                          <a:solidFill>
                            <a:srgbClr val="000000"/>
                          </a:solidFill>
                          <a:effectLst/>
                          <a:latin typeface="Calibri" panose="020F0502020204030204" pitchFamily="34" charset="0"/>
                        </a:rPr>
                        <a:t>Manufacturing Engineering Technology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04146509"/>
                  </a:ext>
                </a:extLst>
              </a:tr>
              <a:tr h="241848">
                <a:tc>
                  <a:txBody>
                    <a:bodyPr/>
                    <a:lstStyle/>
                    <a:p>
                      <a:pPr algn="l" fontAlgn="b"/>
                      <a:r>
                        <a:rPr lang="en-US" sz="1100" b="0" i="0" u="none" strike="noStrike" dirty="0">
                          <a:solidFill>
                            <a:srgbClr val="000000"/>
                          </a:solidFill>
                          <a:effectLst/>
                          <a:latin typeface="Calibri" panose="020F0502020204030204" pitchFamily="34" charset="0"/>
                        </a:rPr>
                        <a:t>Migrant and Seasonal Farmworkers (VA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48312558"/>
                  </a:ext>
                </a:extLst>
              </a:tr>
              <a:tr h="241848">
                <a:tc>
                  <a:txBody>
                    <a:bodyPr/>
                    <a:lstStyle/>
                    <a:p>
                      <a:pPr algn="l" fontAlgn="b"/>
                      <a:r>
                        <a:rPr lang="en-US" sz="1100" b="0" i="0" u="none" strike="noStrike">
                          <a:solidFill>
                            <a:srgbClr val="000000"/>
                          </a:solidFill>
                          <a:effectLst/>
                          <a:latin typeface="Calibri" panose="020F0502020204030204" pitchFamily="34" charset="0"/>
                        </a:rPr>
                        <a:t>Military Education &amp; Workforce Initiative (DVS)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68912343"/>
                  </a:ext>
                </a:extLst>
              </a:tr>
              <a:tr h="241848">
                <a:tc>
                  <a:txBody>
                    <a:bodyPr/>
                    <a:lstStyle/>
                    <a:p>
                      <a:pPr algn="l" fontAlgn="b"/>
                      <a:r>
                        <a:rPr lang="en-US" sz="1100" b="0" i="0" u="none" strike="noStrike">
                          <a:solidFill>
                            <a:srgbClr val="000000"/>
                          </a:solidFill>
                          <a:effectLst/>
                          <a:latin typeface="Calibri" panose="020F0502020204030204" pitchFamily="34" charset="0"/>
                        </a:rPr>
                        <a:t>Military Medics and Corpsman Program (DVS)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29920405"/>
                  </a:ext>
                </a:extLst>
              </a:tr>
              <a:tr h="286983">
                <a:tc>
                  <a:txBody>
                    <a:bodyPr/>
                    <a:lstStyle/>
                    <a:p>
                      <a:pPr algn="l" fontAlgn="b"/>
                      <a:r>
                        <a:rPr lang="en-US" sz="1100" b="0" i="0" u="none" strike="noStrike" dirty="0">
                          <a:solidFill>
                            <a:srgbClr val="000000"/>
                          </a:solidFill>
                          <a:effectLst/>
                          <a:latin typeface="Calibri" panose="020F0502020204030204" pitchFamily="34" charset="0"/>
                        </a:rPr>
                        <a:t>New Economy Workforce Credential Grant (SCHEV)</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5236688"/>
                  </a:ext>
                </a:extLst>
              </a:tr>
              <a:tr h="241848">
                <a:tc>
                  <a:txBody>
                    <a:bodyPr/>
                    <a:lstStyle/>
                    <a:p>
                      <a:pPr algn="l" fontAlgn="b"/>
                      <a:r>
                        <a:rPr lang="en-US" sz="1100" b="0" i="0" u="none" strike="noStrike">
                          <a:solidFill>
                            <a:srgbClr val="000000"/>
                          </a:solidFill>
                          <a:effectLst/>
                          <a:latin typeface="Calibri" panose="020F0502020204030204" pitchFamily="34" charset="0"/>
                        </a:rPr>
                        <a:t>NOW Teamship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41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86755892"/>
                  </a:ext>
                </a:extLst>
              </a:tr>
              <a:tr h="241848">
                <a:tc>
                  <a:txBody>
                    <a:bodyPr/>
                    <a:lstStyle/>
                    <a:p>
                      <a:pPr algn="l" fontAlgn="b"/>
                      <a:r>
                        <a:rPr lang="en-US" sz="1100" b="0" i="0" u="none" strike="noStrike">
                          <a:solidFill>
                            <a:srgbClr val="000000"/>
                          </a:solidFill>
                          <a:effectLst/>
                          <a:latin typeface="Calibri" panose="020F0502020204030204" pitchFamily="34" charset="0"/>
                        </a:rPr>
                        <a:t>Nursing Preceptor Incentive Program (VDH)</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03467724"/>
                  </a:ext>
                </a:extLst>
              </a:tr>
              <a:tr h="241848">
                <a:tc>
                  <a:txBody>
                    <a:bodyPr/>
                    <a:lstStyle/>
                    <a:p>
                      <a:pPr algn="l" fontAlgn="b"/>
                      <a:r>
                        <a:rPr lang="en-US" sz="1100" b="0" i="0" u="none" strike="noStrike" dirty="0">
                          <a:solidFill>
                            <a:srgbClr val="000000"/>
                          </a:solidFill>
                          <a:effectLst/>
                          <a:latin typeface="Calibri" panose="020F0502020204030204" pitchFamily="34" charset="0"/>
                        </a:rPr>
                        <a:t>Post-secondary Career and Technical Education (VCCS)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08184874"/>
                  </a:ext>
                </a:extLst>
              </a:tr>
              <a:tr h="241848">
                <a:tc>
                  <a:txBody>
                    <a:bodyPr/>
                    <a:lstStyle/>
                    <a:p>
                      <a:pPr algn="l" fontAlgn="b"/>
                      <a:r>
                        <a:rPr lang="en-US" sz="1100" b="0" i="0" u="none" strike="noStrike" dirty="0">
                          <a:solidFill>
                            <a:srgbClr val="000000"/>
                          </a:solidFill>
                          <a:effectLst/>
                          <a:latin typeface="Calibri" panose="020F0502020204030204" pitchFamily="34" charset="0"/>
                        </a:rPr>
                        <a:t>Rapid Response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44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59952066"/>
                  </a:ext>
                </a:extLst>
              </a:tr>
              <a:tr h="241848">
                <a:tc>
                  <a:txBody>
                    <a:bodyPr/>
                    <a:lstStyle/>
                    <a:p>
                      <a:pPr algn="l" fontAlgn="b"/>
                      <a:r>
                        <a:rPr lang="en-US" sz="1100" b="0" i="0" u="none" strike="noStrike">
                          <a:solidFill>
                            <a:srgbClr val="000000"/>
                          </a:solidFill>
                          <a:effectLst/>
                          <a:latin typeface="Calibri" panose="020F0502020204030204" pitchFamily="34" charset="0"/>
                        </a:rPr>
                        <a:t>REACH AmeriCorps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07845624"/>
                  </a:ext>
                </a:extLst>
              </a:tr>
              <a:tr h="241848">
                <a:tc>
                  <a:txBody>
                    <a:bodyPr/>
                    <a:lstStyle/>
                    <a:p>
                      <a:pPr algn="l" fontAlgn="b"/>
                      <a:r>
                        <a:rPr lang="en-US" sz="1100" b="0" i="0" u="none" strike="noStrike" dirty="0">
                          <a:solidFill>
                            <a:srgbClr val="000000"/>
                          </a:solidFill>
                          <a:effectLst/>
                          <a:latin typeface="Calibri" panose="020F0502020204030204" pitchFamily="34" charset="0"/>
                        </a:rPr>
                        <a:t>Reemployment Services and Eligibility Assessment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61609763"/>
                  </a:ext>
                </a:extLst>
              </a:tr>
              <a:tr h="241848">
                <a:tc>
                  <a:txBody>
                    <a:bodyPr/>
                    <a:lstStyle/>
                    <a:p>
                      <a:pPr algn="l" fontAlgn="b"/>
                      <a:r>
                        <a:rPr lang="en-US" sz="1100" b="0" i="0" u="none" strike="noStrike" dirty="0">
                          <a:solidFill>
                            <a:srgbClr val="000000"/>
                          </a:solidFill>
                          <a:effectLst/>
                          <a:latin typeface="Calibri" panose="020F0502020204030204" pitchFamily="34" charset="0"/>
                        </a:rPr>
                        <a:t>Refugee Support Services Program (DSS)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47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43541395"/>
                  </a:ext>
                </a:extLst>
              </a:tr>
              <a:tr h="241848">
                <a:tc>
                  <a:txBody>
                    <a:bodyPr/>
                    <a:lstStyle/>
                    <a:p>
                      <a:pPr algn="l" fontAlgn="b"/>
                      <a:r>
                        <a:rPr lang="en-US" sz="1100" b="0" i="0" u="none" strike="noStrike">
                          <a:solidFill>
                            <a:srgbClr val="000000"/>
                          </a:solidFill>
                          <a:effectLst/>
                          <a:latin typeface="Calibri" panose="020F0502020204030204" pitchFamily="34" charset="0"/>
                        </a:rPr>
                        <a:t>Registered Apprenticeship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45405207"/>
                  </a:ext>
                </a:extLst>
              </a:tr>
              <a:tr h="241848">
                <a:tc>
                  <a:txBody>
                    <a:bodyPr/>
                    <a:lstStyle/>
                    <a:p>
                      <a:pPr algn="l" fontAlgn="b"/>
                      <a:r>
                        <a:rPr lang="en-US" sz="1100" b="0" i="0" u="none" strike="noStrike" dirty="0">
                          <a:solidFill>
                            <a:srgbClr val="000000"/>
                          </a:solidFill>
                          <a:effectLst/>
                          <a:latin typeface="Calibri" panose="020F0502020204030204" pitchFamily="34" charset="0"/>
                        </a:rPr>
                        <a:t>Registered Apprenticeship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69315011"/>
                  </a:ext>
                </a:extLst>
              </a:tr>
              <a:tr h="241848">
                <a:tc>
                  <a:txBody>
                    <a:bodyPr/>
                    <a:lstStyle/>
                    <a:p>
                      <a:pPr algn="l" fontAlgn="b"/>
                      <a:r>
                        <a:rPr lang="en-US" sz="1100" b="0" i="0" u="none" strike="noStrike" dirty="0">
                          <a:solidFill>
                            <a:srgbClr val="000000"/>
                          </a:solidFill>
                          <a:effectLst/>
                          <a:latin typeface="Calibri" panose="020F0502020204030204" pitchFamily="34" charset="0"/>
                        </a:rPr>
                        <a:t>Secondary Career </a:t>
                      </a:r>
                      <a:r>
                        <a:rPr lang="en-US" sz="1100" b="0" i="0" u="none" strike="noStrike">
                          <a:solidFill>
                            <a:srgbClr val="000000"/>
                          </a:solidFill>
                          <a:effectLst/>
                          <a:latin typeface="Calibri" panose="020F0502020204030204" pitchFamily="34" charset="0"/>
                        </a:rPr>
                        <a:t>&amp; Technical Education </a:t>
                      </a:r>
                      <a:r>
                        <a:rPr lang="en-US" sz="1100" b="0" i="0" u="none" strike="noStrike" dirty="0">
                          <a:solidFill>
                            <a:srgbClr val="000000"/>
                          </a:solidFill>
                          <a:effectLst/>
                          <a:latin typeface="Calibri" panose="020F0502020204030204" pitchFamily="34" charset="0"/>
                        </a:rPr>
                        <a:t>- Perkins (DOE)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73410142"/>
                  </a:ext>
                </a:extLst>
              </a:tr>
              <a:tr h="241848">
                <a:tc>
                  <a:txBody>
                    <a:bodyPr/>
                    <a:lstStyle/>
                    <a:p>
                      <a:pPr algn="l" fontAlgn="b"/>
                      <a:r>
                        <a:rPr lang="en-US" sz="1100" b="0" i="0" u="none" strike="noStrike">
                          <a:solidFill>
                            <a:srgbClr val="000000"/>
                          </a:solidFill>
                          <a:effectLst/>
                          <a:latin typeface="Calibri" panose="020F0502020204030204" pitchFamily="34" charset="0"/>
                        </a:rPr>
                        <a:t>Semiconductor Career Certification Program (VAST)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66295986"/>
                  </a:ext>
                </a:extLst>
              </a:tr>
              <a:tr h="241848">
                <a:tc>
                  <a:txBody>
                    <a:bodyPr/>
                    <a:lstStyle/>
                    <a:p>
                      <a:pPr algn="l" fontAlgn="b"/>
                      <a:r>
                        <a:rPr lang="en-US" sz="1100" b="0" i="0" u="none" strike="noStrike" dirty="0">
                          <a:solidFill>
                            <a:srgbClr val="000000"/>
                          </a:solidFill>
                          <a:effectLst/>
                          <a:latin typeface="Calibri" panose="020F0502020204030204" pitchFamily="34" charset="0"/>
                        </a:rPr>
                        <a:t>Senior Community Service Employment Program (DARS)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2956205"/>
                  </a:ext>
                </a:extLst>
              </a:tr>
            </a:tbl>
          </a:graphicData>
        </a:graphic>
      </p:graphicFrame>
    </p:spTree>
    <p:extLst>
      <p:ext uri="{BB962C8B-B14F-4D97-AF65-F5344CB8AC3E}">
        <p14:creationId xmlns:p14="http://schemas.microsoft.com/office/powerpoint/2010/main" val="507729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u="none" strike="noStrike" kern="1200" cap="none" spc="0" normalizeH="0" baseline="0" noProof="0" dirty="0">
                <a:ln>
                  <a:noFill/>
                </a:ln>
                <a:solidFill>
                  <a:prstClr val="black"/>
                </a:solidFill>
                <a:effectLst/>
                <a:uLnTx/>
                <a:uFillTx/>
                <a:latin typeface="Segoe UI"/>
                <a:ea typeface="+mn-ea"/>
                <a:cs typeface="+mn-cs"/>
              </a:rPr>
              <a:t>Superintendent Dr. Emily </a:t>
            </a:r>
            <a:r>
              <a:rPr lang="en-US" sz="1400" dirty="0">
                <a:solidFill>
                  <a:prstClr val="black"/>
                </a:solidFill>
                <a:latin typeface="Segoe UI"/>
              </a:rPr>
              <a:t>A</a:t>
            </a:r>
            <a:r>
              <a:rPr kumimoji="0" lang="en-US" sz="1400" b="0" u="none" strike="noStrike" kern="1200" cap="none" spc="0" normalizeH="0" baseline="0" noProof="0" dirty="0" err="1">
                <a:ln>
                  <a:noFill/>
                </a:ln>
                <a:solidFill>
                  <a:prstClr val="black"/>
                </a:solidFill>
                <a:effectLst/>
                <a:uLnTx/>
                <a:uFillTx/>
                <a:latin typeface="Segoe UI"/>
                <a:ea typeface="+mn-ea"/>
                <a:cs typeface="+mn-cs"/>
              </a:rPr>
              <a:t>nne</a:t>
            </a:r>
            <a:r>
              <a:rPr kumimoji="0" lang="en-US" sz="1400" b="0" u="none" strike="noStrike" kern="1200" cap="none" spc="0" normalizeH="0" baseline="0" noProof="0" dirty="0">
                <a:ln>
                  <a:noFill/>
                </a:ln>
                <a:solidFill>
                  <a:prstClr val="black"/>
                </a:solidFill>
                <a:effectLst/>
                <a:uLnTx/>
                <a:uFillTx/>
                <a:latin typeface="Segoe UI"/>
                <a:ea typeface="+mn-ea"/>
                <a:cs typeface="+mn-cs"/>
              </a:rPr>
              <a:t> Gullickson and Director of the Office of Career, Technical, and Adult Education Dr. J. Anthony Williams.</a:t>
            </a:r>
          </a:p>
        </p:txBody>
      </p:sp>
      <p:sp>
        <p:nvSpPr>
          <p:cNvPr id="23" name="TextBox 22">
            <a:extLst>
              <a:ext uri="{FF2B5EF4-FFF2-40B4-BE49-F238E27FC236}">
                <a16:creationId xmlns:a16="http://schemas.microsoft.com/office/drawing/2014/main" id="{6BFD7E53-76FA-A6B3-0FEC-EA442A4C1487}"/>
              </a:ext>
            </a:extLst>
          </p:cNvPr>
          <p:cNvSpPr txBox="1"/>
          <p:nvPr/>
        </p:nvSpPr>
        <p:spPr>
          <a:xfrm>
            <a:off x="106881" y="127960"/>
            <a:ext cx="9694387"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Secondary Career and Technical Education (Perkins) | Virginia Department Of Education</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49993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i="0" u="none" strike="noStrike" kern="1200" cap="none" spc="0" normalizeH="0" baseline="0" noProof="0">
                <a:ln>
                  <a:noFill/>
                </a:ln>
                <a:solidFill>
                  <a:prstClr val="black"/>
                </a:solidFill>
                <a:effectLst/>
                <a:uLnTx/>
                <a:uFillTx/>
                <a:latin typeface="Lato"/>
                <a:ea typeface="+mn-ea"/>
                <a:cs typeface="+mn-cs"/>
              </a:rPr>
              <a:t>The Strengthening Career and Technical Education for the 21</a:t>
            </a:r>
            <a:r>
              <a:rPr kumimoji="0" lang="en-US" sz="1200" b="0" i="0" u="none" strike="noStrike" kern="1200" cap="none" spc="0" normalizeH="0" baseline="30000" noProof="0">
                <a:ln>
                  <a:noFill/>
                </a:ln>
                <a:solidFill>
                  <a:prstClr val="black"/>
                </a:solidFill>
                <a:effectLst/>
                <a:uLnTx/>
                <a:uFillTx/>
                <a:latin typeface="Lato"/>
                <a:ea typeface="+mn-ea"/>
                <a:cs typeface="+mn-cs"/>
              </a:rPr>
              <a:t>st</a:t>
            </a:r>
            <a:r>
              <a:rPr kumimoji="0" lang="en-US" sz="1200" b="0" i="0" u="none" strike="noStrike" kern="1200" cap="none" spc="0" normalizeH="0" baseline="0" noProof="0">
                <a:ln>
                  <a:noFill/>
                </a:ln>
                <a:solidFill>
                  <a:prstClr val="black"/>
                </a:solidFill>
                <a:effectLst/>
                <a:uLnTx/>
                <a:uFillTx/>
                <a:latin typeface="Lato"/>
                <a:ea typeface="+mn-ea"/>
                <a:cs typeface="+mn-cs"/>
              </a:rPr>
              <a:t> Century Act (Perkins V), is the federal legislation impacting career and technical education (CTE) programs in the Commonwealth and around the country.</a:t>
            </a:r>
            <a:endParaRPr kumimoji="0" lang="en-US" sz="1200" b="0" i="0" u="none" strike="noStrike" kern="1200" cap="none" spc="0" normalizeH="0" baseline="0" noProof="0">
              <a:ln>
                <a:noFill/>
              </a:ln>
              <a:solidFill>
                <a:prstClr val="black"/>
              </a:solidFill>
              <a:effectLst/>
              <a:uLnTx/>
              <a:uFillTx/>
              <a:latin typeface="Lato"/>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i="0" u="none" strike="noStrike" kern="1200" cap="none" spc="0" normalizeH="0" baseline="0" noProof="0">
                <a:ln>
                  <a:noFill/>
                </a:ln>
                <a:solidFill>
                  <a:prstClr val="black"/>
                </a:solidFill>
                <a:effectLst/>
                <a:uLnTx/>
                <a:uFillTx/>
                <a:latin typeface="Lato"/>
                <a:ea typeface="+mn-ea"/>
                <a:cs typeface="+mn-cs"/>
              </a:rPr>
              <a:t>To develop the academic knowledge and technical and employability skills of secondary education students who enroll in CTE programs and programs of study. </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Who it Serves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ato"/>
                <a:ea typeface="+mn-ea"/>
                <a:cs typeface="Times New Roman" panose="02020603050405020304" pitchFamily="18" charset="0"/>
              </a:rPr>
              <a:t>CTE programs in Virginia public schools serve more than 708,000 students in one or more CTE courses in grades 6-12. </a:t>
            </a:r>
            <a:endParaRPr kumimoji="0" lang="en-US" sz="1200" b="0" i="1" u="none" strike="noStrike" kern="1200" cap="none" spc="0" normalizeH="0" baseline="0" noProof="0">
              <a:ln>
                <a:noFill/>
              </a:ln>
              <a:solidFill>
                <a:prstClr val="black"/>
              </a:solidFill>
              <a:effectLst/>
              <a:uLnTx/>
              <a:uFillTx/>
              <a:latin typeface="Lato"/>
              <a:ea typeface="+mn-ea"/>
              <a:cs typeface="Times New Roman" panose="02020603050405020304" pitchFamily="18"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39637"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ato"/>
                <a:ea typeface="+mn-ea"/>
                <a:cs typeface="+mn-cs"/>
              </a:rPr>
              <a:t>These programs are designed to prepare secondary students for productive futures while meeting the Commonwealth's need for well-trained and industry-certified technical workers.</a:t>
            </a:r>
            <a:endParaRPr kumimoji="0" lang="en-US" sz="1200" b="0" i="1" u="none" strike="noStrike" kern="1200" cap="none" spc="0" normalizeH="0" baseline="0" noProof="0">
              <a:ln>
                <a:noFill/>
              </a:ln>
              <a:solidFill>
                <a:prstClr val="black"/>
              </a:solidFill>
              <a:effectLst/>
              <a:uLnTx/>
              <a:uFillTx/>
              <a:latin typeface="Segoe UI"/>
              <a:ea typeface="+mn-ea"/>
              <a:cs typeface="+mn-cs"/>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ato"/>
                <a:ea typeface="+mn-ea"/>
                <a:cs typeface="+mn-cs"/>
              </a:rPr>
              <a:t>CTE programming links secondary and postsecondary education in a sequenced series of courses, aligns curriculum with industry-validated standards and credentials, and provides hands-on, work-based learning experiences that enable students to apply their skills.</a:t>
            </a:r>
            <a:r>
              <a:rPr kumimoji="0" lang="en-US" sz="1200" b="0" i="1" u="none" strike="noStrike" kern="1200" cap="none" spc="0" normalizeH="0" baseline="0" noProof="0">
                <a:ln>
                  <a:noFill/>
                </a:ln>
                <a:solidFill>
                  <a:prstClr val="black"/>
                </a:solidFill>
                <a:effectLst/>
                <a:uLnTx/>
                <a:uFillTx/>
                <a:latin typeface="Lato"/>
                <a:ea typeface="Open Sans" panose="020B0606030504020204"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ato"/>
                <a:ea typeface="+mn-ea"/>
                <a:cs typeface="+mn-cs"/>
              </a:rPr>
              <a:t>CTE Graduates 1 year later (2022-23):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Lato"/>
                <a:ea typeface="+mn-ea"/>
                <a:cs typeface="+mn-cs"/>
              </a:rPr>
              <a:t>72% Enrolled in Post-Secondary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Lato"/>
                <a:ea typeface="+mn-ea"/>
                <a:cs typeface="+mn-cs"/>
              </a:rPr>
              <a:t>16% Employed Full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Lato"/>
                <a:ea typeface="+mn-ea"/>
                <a:cs typeface="+mn-cs"/>
              </a:rPr>
              <a:t>6% Employed Part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Lato"/>
                <a:ea typeface="+mn-ea"/>
                <a:cs typeface="+mn-cs"/>
              </a:rPr>
              <a:t>4% Military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Lato"/>
                <a:ea typeface="+mn-ea"/>
                <a:cs typeface="+mn-cs"/>
              </a:rPr>
              <a:t>1% out of Labor 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Lato"/>
                <a:ea typeface="+mn-ea"/>
                <a:cs typeface="+mn-cs"/>
              </a:rPr>
              <a:t>1% Unemployed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Lato"/>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1652836" y="6604200"/>
            <a:ext cx="8886327" cy="399967"/>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Tx/>
              <a:buNone/>
              <a:tabLst/>
              <a:defRPr/>
            </a:pPr>
            <a:r>
              <a:rPr kumimoji="0" lang="en-US" sz="14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400" b="0" i="1" u="none" strike="noStrike" kern="1200" cap="none" spc="0" normalizeH="0" baseline="0" noProof="0">
                <a:ln>
                  <a:noFill/>
                </a:ln>
                <a:solidFill>
                  <a:prstClr val="white"/>
                </a:solidFill>
                <a:effectLst/>
                <a:uLnTx/>
                <a:uFillTx/>
                <a:latin typeface="Segoe UI"/>
                <a:ea typeface="+mn-ea"/>
                <a:cs typeface="+mn-cs"/>
                <a:hlinkClick r:id="rId3"/>
              </a:rPr>
              <a:t>Career and Technical Education (CTE) | Virginia Department of Education</a:t>
            </a:r>
            <a:endParaRPr kumimoji="0" lang="en-US" sz="1400" b="0" i="1"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683376" y="1905789"/>
            <a:ext cx="37175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ato"/>
                <a:ea typeface="+mn-ea"/>
                <a:cs typeface="Times New Roman" panose="02020603050405020304" pitchFamily="18" charset="0"/>
              </a:rPr>
              <a:t>CTE programs in Virginia’s 131 public school divisions serve more than 708,000 students in one or more CTE courses in grades 6-12. </a:t>
            </a:r>
            <a:endParaRPr kumimoji="0" lang="en-US" sz="1200" b="0" i="1" u="none" strike="noStrike" kern="1200" cap="none" spc="0" normalizeH="0" baseline="0" noProof="0">
              <a:ln>
                <a:noFill/>
              </a:ln>
              <a:solidFill>
                <a:prstClr val="black"/>
              </a:solidFill>
              <a:effectLst/>
              <a:uLnTx/>
              <a:uFillTx/>
              <a:latin typeface="Lato"/>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D3A4A051-B3AB-2157-1D4B-D03A0B6270DD}"/>
              </a:ext>
            </a:extLst>
          </p:cNvPr>
          <p:cNvPicPr>
            <a:picLocks noChangeAspect="1"/>
          </p:cNvPicPr>
          <p:nvPr/>
        </p:nvPicPr>
        <p:blipFill>
          <a:blip r:embed="rId4">
            <a:alphaModFix amt="70000"/>
          </a:blip>
          <a:stretch>
            <a:fillRect/>
          </a:stretch>
        </p:blipFill>
        <p:spPr>
          <a:xfrm>
            <a:off x="4448268" y="2536207"/>
            <a:ext cx="3974130" cy="1529379"/>
          </a:xfrm>
          <a:prstGeom prst="rect">
            <a:avLst/>
          </a:prstGeom>
        </p:spPr>
      </p:pic>
      <p:sp>
        <p:nvSpPr>
          <p:cNvPr id="3" name="Oval 2">
            <a:extLst>
              <a:ext uri="{FF2B5EF4-FFF2-40B4-BE49-F238E27FC236}">
                <a16:creationId xmlns:a16="http://schemas.microsoft.com/office/drawing/2014/main" id="{2F553613-D0B2-24A7-486D-AFF653609A07}"/>
              </a:ext>
            </a:extLst>
          </p:cNvPr>
          <p:cNvSpPr/>
          <p:nvPr/>
        </p:nvSpPr>
        <p:spPr>
          <a:xfrm>
            <a:off x="5381756" y="380153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54B7B23A-7A70-BE50-B553-1BF81BAAEE28}"/>
              </a:ext>
            </a:extLst>
          </p:cNvPr>
          <p:cNvSpPr/>
          <p:nvPr/>
        </p:nvSpPr>
        <p:spPr>
          <a:xfrm>
            <a:off x="6731920" y="308438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CDD0ED79-2B86-B0D9-1203-CDC04DCAE78F}"/>
              </a:ext>
            </a:extLst>
          </p:cNvPr>
          <p:cNvSpPr/>
          <p:nvPr/>
        </p:nvSpPr>
        <p:spPr>
          <a:xfrm>
            <a:off x="6377674" y="359733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4EEF3BF6-E8CC-30C6-B3C4-CAB37F4F7201}"/>
              </a:ext>
            </a:extLst>
          </p:cNvPr>
          <p:cNvSpPr/>
          <p:nvPr/>
        </p:nvSpPr>
        <p:spPr>
          <a:xfrm>
            <a:off x="7477164" y="361421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7F067F17-B197-EFDD-16F9-D068863975C2}"/>
              </a:ext>
            </a:extLst>
          </p:cNvPr>
          <p:cNvSpPr/>
          <p:nvPr/>
        </p:nvSpPr>
        <p:spPr>
          <a:xfrm>
            <a:off x="7067988" y="3140543"/>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37594418-359E-DE9E-07A3-3940EAC29DEF}"/>
              </a:ext>
            </a:extLst>
          </p:cNvPr>
          <p:cNvSpPr/>
          <p:nvPr/>
        </p:nvSpPr>
        <p:spPr>
          <a:xfrm>
            <a:off x="7915464" y="37849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32DEC545-9CB6-9E4F-BD5C-AC94A8FB5414}"/>
              </a:ext>
            </a:extLst>
          </p:cNvPr>
          <p:cNvSpPr/>
          <p:nvPr/>
        </p:nvSpPr>
        <p:spPr>
          <a:xfrm>
            <a:off x="7663898" y="333356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C320B41A-54F6-FF7F-94E3-6BF1A9E5A149}"/>
              </a:ext>
            </a:extLst>
          </p:cNvPr>
          <p:cNvSpPr/>
          <p:nvPr/>
        </p:nvSpPr>
        <p:spPr>
          <a:xfrm>
            <a:off x="6981976" y="37849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C8FD5297-132E-221C-FCC2-55AFE8EAF12A}"/>
              </a:ext>
            </a:extLst>
          </p:cNvPr>
          <p:cNvSpPr/>
          <p:nvPr/>
        </p:nvSpPr>
        <p:spPr>
          <a:xfrm>
            <a:off x="7438199" y="288394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Parallelogram 15">
            <a:extLst>
              <a:ext uri="{FF2B5EF4-FFF2-40B4-BE49-F238E27FC236}">
                <a16:creationId xmlns:a16="http://schemas.microsoft.com/office/drawing/2014/main" id="{965B62E1-680A-27F1-227F-10865666CE8E}"/>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7" name="Circle: Hollow 16">
            <a:extLst>
              <a:ext uri="{FF2B5EF4-FFF2-40B4-BE49-F238E27FC236}">
                <a16:creationId xmlns:a16="http://schemas.microsoft.com/office/drawing/2014/main" id="{5B4EC3D0-4F11-E398-2A73-C2A01CAF2502}"/>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8" name="Graphic 17" descr="Teacher with solid fill">
            <a:extLst>
              <a:ext uri="{FF2B5EF4-FFF2-40B4-BE49-F238E27FC236}">
                <a16:creationId xmlns:a16="http://schemas.microsoft.com/office/drawing/2014/main" id="{BDAEA1E8-A93B-47E6-FA8D-B21823675D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22" name="TextBox 21">
            <a:extLst>
              <a:ext uri="{FF2B5EF4-FFF2-40B4-BE49-F238E27FC236}">
                <a16:creationId xmlns:a16="http://schemas.microsoft.com/office/drawing/2014/main" id="{9357A4BE-240A-FA0B-3505-D69338C6F687}"/>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2381939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105457" y="127027"/>
            <a:ext cx="11629343"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Semiconductor Career Certification Program | Virginia Alliance for </a:t>
            </a:r>
            <a:r>
              <a:rPr lang="en-US" sz="2400" b="1" dirty="0">
                <a:solidFill>
                  <a:prstClr val="white"/>
                </a:solidFill>
                <a:latin typeface="Franklin Gothic Demi"/>
                <a:cs typeface="Segoe UI"/>
              </a:rPr>
              <a:t>Semiconductor Technology</a:t>
            </a:r>
            <a:endParaRPr kumimoji="0" lang="en-US" sz="2400" b="1" i="0"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Commerce &amp; trade</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2" name="Rectangle 1">
            <a:extLst>
              <a:ext uri="{FF2B5EF4-FFF2-40B4-BE49-F238E27FC236}">
                <a16:creationId xmlns:a16="http://schemas.microsoft.com/office/drawing/2014/main" id="{4FBB1E87-D4F2-4475-E8B7-014A8B21A874}"/>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5" name="Rectangle: Rounded Corners 4">
            <a:extLst>
              <a:ext uri="{FF2B5EF4-FFF2-40B4-BE49-F238E27FC236}">
                <a16:creationId xmlns:a16="http://schemas.microsoft.com/office/drawing/2014/main" id="{0DC4F025-5048-95E2-B459-E5015A027388}"/>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algn="l"/>
            <a:r>
              <a:rPr lang="en-US" sz="1200" b="0" dirty="0">
                <a:solidFill>
                  <a:srgbClr val="000000"/>
                </a:solidFill>
                <a:effectLst/>
                <a:latin typeface="+mn-lt"/>
              </a:rPr>
              <a:t>VAST is a collaborative network of semiconductor, microelectronics, nanotechnology industries, and Virginia colleges and universities providing access to state-of-the-art research facilities and training programs to bolster workforce access in addition to advocating the growth of semiconductors.</a:t>
            </a:r>
          </a:p>
          <a:p>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VAST and its partners work to advance semiconductors in Virginia. </a:t>
            </a:r>
            <a:endParaRPr kumimoji="0" lang="en-US" sz="1600" b="0" u="none" strike="noStrike" kern="1200" cap="none" spc="0" normalizeH="0" baseline="0" noProof="0" dirty="0">
              <a:ln>
                <a:noFill/>
              </a:ln>
              <a:solidFill>
                <a:prstClr val="black"/>
              </a:solidFill>
              <a:effectLst/>
              <a:uLnTx/>
              <a:uFillTx/>
              <a:latin typeface="Segoe UI"/>
              <a:ea typeface="+mn-ea"/>
              <a:cs typeface="+mn-cs"/>
            </a:endParaRPr>
          </a:p>
        </p:txBody>
      </p:sp>
      <p:sp>
        <p:nvSpPr>
          <p:cNvPr id="7" name="Rectangle: Rounded Corners 6">
            <a:extLst>
              <a:ext uri="{FF2B5EF4-FFF2-40B4-BE49-F238E27FC236}">
                <a16:creationId xmlns:a16="http://schemas.microsoft.com/office/drawing/2014/main" id="{A905986D-8A81-644E-D257-087B21C39D91}"/>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VAST serves semiconductor industry, academic </a:t>
            </a:r>
            <a:r>
              <a:rPr lang="en-US" sz="1200" dirty="0">
                <a:solidFill>
                  <a:prstClr val="black"/>
                </a:solidFill>
                <a:latin typeface="Segoe UI"/>
              </a:rPr>
              <a:t>institutions, </a:t>
            </a:r>
            <a:r>
              <a:rPr kumimoji="0" lang="en-US" sz="1200" b="0" u="none" strike="noStrike" kern="1200" cap="none" spc="0" normalizeH="0" baseline="0" noProof="0" dirty="0">
                <a:ln>
                  <a:noFill/>
                </a:ln>
                <a:solidFill>
                  <a:prstClr val="black"/>
                </a:solidFill>
                <a:effectLst/>
                <a:uLnTx/>
                <a:uFillTx/>
                <a:latin typeface="Segoe UI"/>
                <a:ea typeface="+mn-ea"/>
                <a:cs typeface="+mn-cs"/>
              </a:rPr>
              <a:t>small businesses, adult learners, K-12 students and teachers, underrepresented communities, veterans.</a:t>
            </a:r>
          </a:p>
          <a:p>
            <a:pPr marL="0" marR="0" lvl="0" indent="0" algn="l" defTabSz="685800" rtl="0" eaLnBrk="1" fontAlgn="auto" latinLnBrk="0" hangingPunct="1">
              <a:lnSpc>
                <a:spcPct val="106000"/>
              </a:lnSpc>
              <a:spcBef>
                <a:spcPts val="0"/>
              </a:spcBef>
              <a:spcAft>
                <a:spcPts val="0"/>
              </a:spcAft>
              <a:buClrTx/>
              <a:buSzTx/>
              <a:buFontTx/>
              <a:buNone/>
              <a:tabLst/>
              <a:defRPr/>
            </a:pPr>
            <a:endParaRPr lang="en-US" sz="1200" dirty="0">
              <a:solidFill>
                <a:prstClr val="black"/>
              </a:solidFill>
              <a:latin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u="none" strike="noStrike" kern="1200" cap="none" spc="0" normalizeH="0" baseline="0" noProof="0" dirty="0">
                <a:ln>
                  <a:noFill/>
                </a:ln>
                <a:solidFill>
                  <a:prstClr val="black"/>
                </a:solidFill>
                <a:effectLst/>
                <a:uLnTx/>
                <a:uFillTx/>
                <a:latin typeface="Segoe UI"/>
                <a:ea typeface="+mn-ea"/>
                <a:cs typeface="+mn-cs"/>
              </a:rPr>
              <a:t>Adult learners and veterans need </a:t>
            </a:r>
            <a:r>
              <a:rPr lang="en-US" sz="1200" dirty="0">
                <a:solidFill>
                  <a:prstClr val="black"/>
                </a:solidFill>
                <a:latin typeface="Segoe UI"/>
              </a:rPr>
              <a:t>to have a high school diploma or equivalent and be English literate. </a:t>
            </a:r>
            <a:endParaRPr kumimoji="0" lang="en-US" sz="1200" u="none" strike="noStrike" kern="1200" cap="none" spc="0" normalizeH="0" baseline="0" noProof="0" dirty="0">
              <a:ln>
                <a:noFill/>
              </a:ln>
              <a:solidFill>
                <a:prstClr val="black"/>
              </a:solidFill>
              <a:effectLst/>
              <a:uLnTx/>
              <a:uFillTx/>
              <a:latin typeface="Segoe UI"/>
              <a:ea typeface="+mn-ea"/>
              <a:cs typeface="+mn-cs"/>
            </a:endParaRPr>
          </a:p>
        </p:txBody>
      </p:sp>
      <p:sp>
        <p:nvSpPr>
          <p:cNvPr id="9" name="Rectangle: Rounded Corners 8">
            <a:extLst>
              <a:ext uri="{FF2B5EF4-FFF2-40B4-BE49-F238E27FC236}">
                <a16:creationId xmlns:a16="http://schemas.microsoft.com/office/drawing/2014/main" id="{03A33D1B-AF06-4AF1-52B0-4D918526CDA2}"/>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lang="en-US" sz="1400" dirty="0">
                <a:solidFill>
                  <a:prstClr val="black"/>
                </a:solidFill>
                <a:latin typeface="Segoe UI"/>
              </a:rPr>
              <a:t>Students who successfully complete the VAST Fast Track to Semiconductor Careers training program will be ready for internships and entry-level careers in the semiconductor industry. </a:t>
            </a: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61E27D1B-13C3-0E2C-0DBE-CAA8CC5B1F66}"/>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11" name="Rectangle: Rounded Corners 10">
            <a:extLst>
              <a:ext uri="{FF2B5EF4-FFF2-40B4-BE49-F238E27FC236}">
                <a16:creationId xmlns:a16="http://schemas.microsoft.com/office/drawing/2014/main" id="{E177D544-3CA3-A3AF-B6EC-D0BADFE42E44}"/>
              </a:ext>
            </a:extLst>
          </p:cNvPr>
          <p:cNvSpPr/>
          <p:nvPr/>
        </p:nvSpPr>
        <p:spPr bwMode="gray">
          <a:xfrm>
            <a:off x="8782148" y="1506326"/>
            <a:ext cx="3236976" cy="497067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mn-lt"/>
              </a:rPr>
              <a:t>VAST and its partners are working together to reduce the time and cost between concept, creation, and prototype implementation for new semiconductor innovations.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u="none" strike="noStrike" kern="1200" cap="none" spc="0" normalizeH="0" baseline="0" noProof="0" dirty="0">
              <a:ln>
                <a:noFill/>
              </a:ln>
              <a:solidFill>
                <a:srgbClr val="000000"/>
              </a:solidFill>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mn-lt"/>
              </a:rPr>
              <a:t>The Fast Track to Semiconductor Careers workforce training programs provide valuable certifications to bolster workforce access in rapidly evolving fields and meet industry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uLnTx/>
                <a:uFillTx/>
                <a:latin typeface="+mn-lt"/>
                <a:ea typeface="+mn-ea"/>
                <a:cs typeface="+mn-cs"/>
              </a:rPr>
              <a:t>VAST’s initiatives lay a foundation for future growth that will: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solidFill>
                  <a:srgbClr val="000000"/>
                </a:solidFill>
                <a:uLnTx/>
                <a:uFillTx/>
                <a:latin typeface="+mn-lt"/>
                <a:ea typeface="+mn-ea"/>
                <a:cs typeface="+mn-cs"/>
              </a:rPr>
              <a:t>Inspire and engage K-12 students in future careers in semiconductor and nanotechnology industries through STEM camps and lab tours.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solidFill>
                  <a:srgbClr val="000000"/>
                </a:solidFill>
                <a:uLnTx/>
                <a:uFillTx/>
                <a:latin typeface="+mn-lt"/>
                <a:ea typeface="+mn-ea"/>
                <a:cs typeface="+mn-cs"/>
              </a:rPr>
              <a:t>Expand internship, scholarship, fellowship, and apprenticeship opportunities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solidFill>
                  <a:srgbClr val="000000"/>
                </a:solidFill>
                <a:uLnTx/>
                <a:uFillTx/>
                <a:latin typeface="+mn-lt"/>
                <a:ea typeface="+mn-ea"/>
                <a:cs typeface="+mn-cs"/>
              </a:rPr>
              <a:t>Serve as an advocacy organization for attracting federal funding and private sector investment within the semiconductor and nanotechnology industry</a:t>
            </a:r>
            <a:endParaRPr kumimoji="0" lang="en-US" sz="1400" b="0" u="none" strike="noStrike" kern="1200" cap="none" spc="0" normalizeH="0" baseline="0" noProof="0" dirty="0">
              <a:ln>
                <a:noFill/>
              </a:ln>
              <a:solidFill>
                <a:prstClr val="black"/>
              </a:solidFill>
              <a:effectLst/>
              <a:uLnTx/>
              <a:uFillTx/>
              <a:latin typeface="+mn-lt"/>
              <a:ea typeface="+mn-ea"/>
              <a:cs typeface="+mn-cs"/>
            </a:endParaRPr>
          </a:p>
        </p:txBody>
      </p:sp>
      <p:sp>
        <p:nvSpPr>
          <p:cNvPr id="12" name="Text Placeholder 5">
            <a:extLst>
              <a:ext uri="{FF2B5EF4-FFF2-40B4-BE49-F238E27FC236}">
                <a16:creationId xmlns:a16="http://schemas.microsoft.com/office/drawing/2014/main" id="{2B0DFF75-BE32-6F4A-FC64-2F2AECDFC437}"/>
              </a:ext>
            </a:extLst>
          </p:cNvPr>
          <p:cNvSpPr txBox="1">
            <a:spLocks/>
          </p:cNvSpPr>
          <p:nvPr/>
        </p:nvSpPr>
        <p:spPr>
          <a:xfrm>
            <a:off x="3603414" y="6562988"/>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lang="en-US" sz="1600" spc="-30" dirty="0">
                <a:solidFill>
                  <a:srgbClr val="000000"/>
                </a:solidFill>
                <a:latin typeface="Segoe UI"/>
                <a:ea typeface="Open Sans" charset="0"/>
                <a:cs typeface="Open Sans" charset="0"/>
                <a:hlinkClick r:id="rId3"/>
              </a:rPr>
              <a:t>www.vast-alliance.org</a:t>
            </a: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13" name="Picture 12">
            <a:extLst>
              <a:ext uri="{FF2B5EF4-FFF2-40B4-BE49-F238E27FC236}">
                <a16:creationId xmlns:a16="http://schemas.microsoft.com/office/drawing/2014/main" id="{4A879C0D-F90E-B455-F99E-33EF00517EA9}"/>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15" name="Oval 14">
            <a:extLst>
              <a:ext uri="{FF2B5EF4-FFF2-40B4-BE49-F238E27FC236}">
                <a16:creationId xmlns:a16="http://schemas.microsoft.com/office/drawing/2014/main" id="{1578F679-9379-8981-54AF-B625EF3B197B}"/>
              </a:ext>
            </a:extLst>
          </p:cNvPr>
          <p:cNvSpPr/>
          <p:nvPr/>
        </p:nvSpPr>
        <p:spPr>
          <a:xfrm>
            <a:off x="6146871" y="3424608"/>
            <a:ext cx="215758" cy="20606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8AE8DD6-37D6-F540-1521-CEF362143E43}"/>
              </a:ext>
            </a:extLst>
          </p:cNvPr>
          <p:cNvSpPr/>
          <p:nvPr/>
        </p:nvSpPr>
        <p:spPr>
          <a:xfrm>
            <a:off x="7315648" y="2663622"/>
            <a:ext cx="215758" cy="20606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07DB056-C8B1-0CF6-552F-ADA8DAAD0925}"/>
              </a:ext>
            </a:extLst>
          </p:cNvPr>
          <p:cNvSpPr/>
          <p:nvPr/>
        </p:nvSpPr>
        <p:spPr>
          <a:xfrm>
            <a:off x="8053530" y="3485325"/>
            <a:ext cx="215758" cy="20606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906DCAD-8892-970D-E545-1D7E62E32B5A}"/>
              </a:ext>
            </a:extLst>
          </p:cNvPr>
          <p:cNvSpPr/>
          <p:nvPr/>
        </p:nvSpPr>
        <p:spPr>
          <a:xfrm>
            <a:off x="6913805" y="3009490"/>
            <a:ext cx="215758" cy="20606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F0BA5EB-DE87-B415-4438-63E9CF06A7AC}"/>
              </a:ext>
            </a:extLst>
          </p:cNvPr>
          <p:cNvSpPr/>
          <p:nvPr/>
        </p:nvSpPr>
        <p:spPr>
          <a:xfrm>
            <a:off x="7315648" y="3465849"/>
            <a:ext cx="215758" cy="20606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94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67605"/>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t>
            </a:r>
            <a:r>
              <a:rPr lang="en-US" sz="1400" dirty="0">
                <a:solidFill>
                  <a:prstClr val="black"/>
                </a:solidFill>
                <a:latin typeface="Segoe UI"/>
              </a:rPr>
              <a:t>administered by DARS under the leadership of Kathryn Hayfield, Commissioner and Megan Grey.</a:t>
            </a:r>
            <a:endParaRPr kumimoji="0" lang="en-US" sz="1400" b="1" i="1" u="none" strike="noStrike" kern="1200" cap="none" spc="0" normalizeH="0" baseline="0" noProof="0" dirty="0">
              <a:ln>
                <a:noFill/>
              </a:ln>
              <a:solidFill>
                <a:srgbClr val="003595">
                  <a:lumMod val="50000"/>
                </a:srgbClr>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0738"/>
            <a:ext cx="9694387"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Franklin Gothic Demi"/>
                <a:ea typeface="+mn-ea"/>
                <a:cs typeface="Segoe UI"/>
              </a:rPr>
              <a:t>Senior Community Service Employment Program </a:t>
            </a:r>
            <a:r>
              <a:rPr lang="en-US" b="1" dirty="0">
                <a:solidFill>
                  <a:prstClr val="white"/>
                </a:solidFill>
                <a:latin typeface="Franklin Gothic Demi"/>
                <a:cs typeface="Segoe UI"/>
              </a:rPr>
              <a:t>| Department for Aging and Rehabilitative Services</a:t>
            </a:r>
            <a:endParaRPr kumimoji="0" lang="en-US" sz="2000" b="1" i="0"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Health and Human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80567" y="1354031"/>
            <a:ext cx="4739326" cy="274708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Segoe UI"/>
                <a:ea typeface="+mn-ea"/>
                <a:cs typeface="+mn-cs"/>
              </a:rPr>
              <a:t>What it Does: </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The Senior Community Service Employment Program (SCSEP) is a community service and work-based job training program for older adults, authorized by the Older Americans Act. The program provides training for low-income, unemployed older adults.  Participants also have access to employment services through American Job Centers.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SCSEP participants gain work experience in a variety of community services activities while they enhance and provide needed services to their communities. Participants have access to outside training, including digital literacy courses, occupational certifications, resume and interview skills, and community college courses that prepare them for employment. SCSEP is also administered by three national grantees in Virginia.</a:t>
            </a:r>
            <a:endParaRPr kumimoji="0" lang="en-US" sz="1200" i="0" u="none" strike="noStrike" kern="1200" cap="none" spc="0" normalizeH="0" baseline="0" noProof="0" dirty="0">
              <a:ln>
                <a:noFill/>
              </a:ln>
              <a:solidFill>
                <a:schemeClr val="bg1"/>
              </a:solidFill>
              <a:effectLst/>
              <a:uLnTx/>
              <a:uFillTx/>
              <a:latin typeface="-apple-system"/>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bg1"/>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99959" y="4224510"/>
            <a:ext cx="3861305" cy="240275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Segoe UI"/>
                <a:ea typeface="+mn-ea"/>
                <a:cs typeface="+mn-cs"/>
              </a:rPr>
              <a:t>Who it Serves: </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i="0" u="none" strike="noStrike" kern="1200" cap="none" spc="0" normalizeH="0" baseline="0" noProof="0" dirty="0">
                <a:ln>
                  <a:noFill/>
                </a:ln>
                <a:solidFill>
                  <a:schemeClr val="bg1"/>
                </a:solidFill>
                <a:effectLst/>
                <a:uLnTx/>
                <a:uFillTx/>
                <a:latin typeface="Segoe UI"/>
                <a:ea typeface="+mn-ea"/>
                <a:cs typeface="+mn-cs"/>
              </a:rPr>
              <a:t>SCSEP serves low-income older adults with barriers to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Segoe UI"/>
                <a:ea typeface="+mn-ea"/>
                <a:cs typeface="+mn-cs"/>
              </a:rPr>
              <a:t>Eligibility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bg1"/>
                </a:solidFill>
                <a:effectLst/>
                <a:uLnTx/>
                <a:uFillTx/>
                <a:latin typeface="Segoe UI"/>
                <a:ea typeface="+mn-ea"/>
                <a:cs typeface="+mn-cs"/>
              </a:rPr>
              <a:t>SCSEP participants must be age 55 or older, unemployed, with a family income at or below 125% of the Federal Poverty Level. Participants must also have barriers to gaining employment. These barriers may include having a disability, being homeless or at risk of homelessness, having low literacy, among other barriers.</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374037" y="4208174"/>
            <a:ext cx="4260916"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srgbClr val="000000"/>
                </a:solidFill>
                <a:effectLst/>
                <a:uLnTx/>
                <a:uFillTx/>
                <a:latin typeface="Segoe UI"/>
                <a:ea typeface="+mn-ea"/>
                <a:cs typeface="+mn-cs"/>
              </a:rPr>
              <a:t>Fosters economic self-sufficiency by enabling participants to move into unsubsidized employment in the public and private sectors and benefits both participants and the communities they serve. Participants are assigned to non-profit or government organizations to learn job skills and are paid minimum wage during their assignments. They are offered outside training and support that increases their ability to gain unsubsidized employment.</a:t>
            </a: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Impact of SCSEP Services</a:t>
            </a:r>
            <a:endParaRPr kumimoji="0" lang="en-US" sz="1400" b="0" u="none" strike="noStrike" kern="1200" cap="none" spc="0" normalizeH="0" baseline="0" noProof="0" dirty="0">
              <a:ln>
                <a:noFill/>
              </a:ln>
              <a:solidFill>
                <a:sysClr val="windowText" lastClr="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In FFY23, DARS SCSEP participants provided 121,212 hours of paid community 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In FFY23, 111 older adults were served through the DARS SCSEP.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In FFY23, the median monthly wages of SCSEP participants who gained employment was $3,600.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Studies have shown that continued engagement of older adults with the community causes better physical and mental health outcomes, and reduction in isolation for older adults.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SCSEP promotes self-sufficiency and reduces the need for benefits like SNAP and TANF.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4374038" y="6468176"/>
            <a:ext cx="4260916"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hlinkClick r:id="rId3"/>
              </a:rPr>
              <a:t>SCSEP</a:t>
            </a: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 </a:t>
            </a:r>
            <a:endParaRPr kumimoji="0" lang="en-US" sz="1400" b="1"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5042888" y="2477576"/>
            <a:ext cx="3412715"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Programs operate statewide.</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557AF648-8B38-5639-10FC-C1D93AD5552C}"/>
                  </a:ext>
                </a:extLst>
              </p14:cNvPr>
              <p14:cNvContentPartPr/>
              <p14:nvPr/>
            </p14:nvContentPartPr>
            <p14:xfrm>
              <a:off x="11421651" y="4177608"/>
              <a:ext cx="360" cy="360"/>
            </p14:xfrm>
          </p:contentPart>
        </mc:Choice>
        <mc:Fallback xmlns="">
          <p:pic>
            <p:nvPicPr>
              <p:cNvPr id="2" name="Ink 1">
                <a:extLst>
                  <a:ext uri="{FF2B5EF4-FFF2-40B4-BE49-F238E27FC236}">
                    <a16:creationId xmlns:a16="http://schemas.microsoft.com/office/drawing/2014/main" id="{557AF648-8B38-5639-10FC-C1D93AD5552C}"/>
                  </a:ext>
                </a:extLst>
              </p:cNvPr>
              <p:cNvPicPr/>
              <p:nvPr/>
            </p:nvPicPr>
            <p:blipFill>
              <a:blip r:embed="rId6"/>
              <a:stretch>
                <a:fillRect/>
              </a:stretch>
            </p:blipFill>
            <p:spPr>
              <a:xfrm>
                <a:off x="11412651" y="4168608"/>
                <a:ext cx="18000" cy="18000"/>
              </a:xfrm>
              <a:prstGeom prst="rect">
                <a:avLst/>
              </a:prstGeom>
            </p:spPr>
          </p:pic>
        </mc:Fallback>
      </mc:AlternateContent>
      <p:sp>
        <p:nvSpPr>
          <p:cNvPr id="3" name="Parallelogram 2">
            <a:extLst>
              <a:ext uri="{FF2B5EF4-FFF2-40B4-BE49-F238E27FC236}">
                <a16:creationId xmlns:a16="http://schemas.microsoft.com/office/drawing/2014/main" id="{77D352F5-709B-EA7A-97D7-F38DF969F395}"/>
              </a:ext>
            </a:extLst>
          </p:cNvPr>
          <p:cNvSpPr/>
          <p:nvPr/>
        </p:nvSpPr>
        <p:spPr>
          <a:xfrm>
            <a:off x="9708000" y="91191"/>
            <a:ext cx="2403432" cy="667318"/>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141A829-24E5-6539-E2B8-439D0C47704F}"/>
              </a:ext>
            </a:extLst>
          </p:cNvPr>
          <p:cNvSpPr txBox="1"/>
          <p:nvPr/>
        </p:nvSpPr>
        <p:spPr>
          <a:xfrm>
            <a:off x="9899301" y="173070"/>
            <a:ext cx="1473778" cy="523220"/>
          </a:xfrm>
          <a:prstGeom prst="rect">
            <a:avLst/>
          </a:prstGeom>
          <a:noFill/>
        </p:spPr>
        <p:txBody>
          <a:bodyPr wrap="square" rtlCol="0">
            <a:spAutoFit/>
          </a:bodyPr>
          <a:lstStyle/>
          <a:p>
            <a:pPr algn="ctr"/>
            <a:r>
              <a:rPr lang="en-US" sz="1400" b="1">
                <a:solidFill>
                  <a:schemeClr val="accent3"/>
                </a:solidFill>
              </a:rPr>
              <a:t>Supportive Services</a:t>
            </a:r>
          </a:p>
        </p:txBody>
      </p:sp>
      <p:sp>
        <p:nvSpPr>
          <p:cNvPr id="6" name="Circle: Hollow 5">
            <a:extLst>
              <a:ext uri="{FF2B5EF4-FFF2-40B4-BE49-F238E27FC236}">
                <a16:creationId xmlns:a16="http://schemas.microsoft.com/office/drawing/2014/main" id="{5C771880-8F09-10D4-5F71-D6DD886859DD}"/>
              </a:ext>
            </a:extLst>
          </p:cNvPr>
          <p:cNvSpPr/>
          <p:nvPr/>
        </p:nvSpPr>
        <p:spPr>
          <a:xfrm>
            <a:off x="11287669" y="152450"/>
            <a:ext cx="548640" cy="548640"/>
          </a:xfrm>
          <a:prstGeom prst="donut">
            <a:avLst>
              <a:gd name="adj" fmla="val 12997"/>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8" name="Graphic 7" descr="Handshake with solid fill">
            <a:extLst>
              <a:ext uri="{FF2B5EF4-FFF2-40B4-BE49-F238E27FC236}">
                <a16:creationId xmlns:a16="http://schemas.microsoft.com/office/drawing/2014/main" id="{A0C1D06B-A70C-E7F6-C19F-275FC702A4B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3866" y="247571"/>
            <a:ext cx="396246" cy="396246"/>
          </a:xfrm>
          <a:prstGeom prst="rect">
            <a:avLst/>
          </a:prstGeom>
        </p:spPr>
      </p:pic>
    </p:spTree>
    <p:extLst>
      <p:ext uri="{BB962C8B-B14F-4D97-AF65-F5344CB8AC3E}">
        <p14:creationId xmlns:p14="http://schemas.microsoft.com/office/powerpoint/2010/main" val="730348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a:ln>
                  <a:noFill/>
                </a:ln>
                <a:solidFill>
                  <a:prstClr val="black"/>
                </a:solidFill>
                <a:effectLst/>
                <a:uLnTx/>
                <a:uFillTx/>
                <a:latin typeface="Segoe UI"/>
                <a:ea typeface="+mn-ea"/>
                <a:cs typeface="+mn-cs"/>
              </a:rPr>
              <a:t>Telly Tucker, President and Dana </a:t>
            </a:r>
            <a:r>
              <a:rPr kumimoji="0" lang="en-US" sz="1400" b="0" i="1" u="none" strike="noStrike" kern="1200" cap="none" spc="0" normalizeH="0" baseline="0" noProof="0" err="1">
                <a:ln>
                  <a:noFill/>
                </a:ln>
                <a:solidFill>
                  <a:prstClr val="black"/>
                </a:solidFill>
                <a:effectLst/>
                <a:uLnTx/>
                <a:uFillTx/>
                <a:latin typeface="Segoe UI"/>
                <a:ea typeface="+mn-ea"/>
                <a:cs typeface="+mn-cs"/>
              </a:rPr>
              <a:t>Silicki</a:t>
            </a:r>
            <a:r>
              <a:rPr kumimoji="0" lang="en-US" sz="1400" b="0" i="1" u="none" strike="noStrike" kern="1200" cap="none" spc="0" normalizeH="0" baseline="0" noProof="0">
                <a:ln>
                  <a:noFill/>
                </a:ln>
                <a:solidFill>
                  <a:prstClr val="black"/>
                </a:solidFill>
                <a:effectLst/>
                <a:uLnTx/>
                <a:uFillTx/>
                <a:latin typeface="Segoe UI"/>
                <a:ea typeface="+mn-ea"/>
                <a:cs typeface="+mn-cs"/>
              </a:rPr>
              <a:t>, Advanced Learning Program Manager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STEM Camps| the Institute for Advanced Learning &amp; Research</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Week-long camp experiences for students.</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A memorable, engaging introduction to concepts in science, technology, engineering, and math (STEM).</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Most camps are for students in grade 3-8, there are some for higher and lower grade levels.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endParaRPr kumimoji="0" lang="en-US" sz="1400" b="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a:rPr>
              <a:t>All students are welcome.</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Students explore different STEM topics in depth during 40-hour week-long camps during the summer.  Shorter camps are also offered during school breaks.  Each camp delivers fun, hands-on experience to increase exposure and interest in STEM fields.</a:t>
            </a:r>
            <a:endParaRPr kumimoji="0" lang="en-US" sz="1400" b="0" u="none" strike="noStrike" kern="1200" cap="none" spc="0" normalizeH="0" baseline="0" noProof="0" dirty="0">
              <a:ln>
                <a:noFill/>
              </a:ln>
              <a:solidFill>
                <a:prstClr val="black"/>
              </a:solidFill>
              <a:effectLst/>
              <a:uLnTx/>
              <a:uFillTx/>
              <a:latin typeface="Segoe UI"/>
              <a:ea typeface="+mn-ea"/>
              <a:cs typeface="Segoe UI"/>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Open Sans"/>
                <a:cs typeface="Segoe UI"/>
              </a:rPr>
              <a:t>Summer learning loss is decreased when youth are actively engaged in learning experiences during school breaks.  Exposure to new science, technology, engineering, and math topics also increases student interest, education, and potential career choices.  Many students continue their STEM journey through other IALR programs such as GO TEC and Internships.</a:t>
            </a:r>
            <a:endParaRPr kumimoji="0" lang="en-US" sz="1800" b="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6836540" cy="28450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Tx/>
              <a:buNone/>
              <a:tabLst/>
              <a:defRPr/>
            </a:pPr>
            <a:r>
              <a:rPr kumimoji="0" lang="en-US" sz="1600" b="1" i="0" u="none" strike="noStrike" kern="1200" cap="none" spc="-30" normalizeH="0" baseline="0" noProof="0">
                <a:ln>
                  <a:noFill/>
                </a:ln>
                <a:solidFill>
                  <a:srgbClr val="000000"/>
                </a:solidFill>
                <a:effectLst/>
                <a:uLnTx/>
                <a:uFillTx/>
                <a:latin typeface="Segoe UI"/>
                <a:ea typeface="Open Sans"/>
                <a:cs typeface="Open Sans"/>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a:cs typeface="Segoe UI"/>
                <a:hlinkClick r:id="rId3"/>
              </a:rPr>
              <a:t>https</a:t>
            </a:r>
            <a:r>
              <a:rPr kumimoji="0" lang="en-US" sz="1600" b="0" i="0" u="none" strike="noStrike" kern="1200" cap="none" spc="-30" normalizeH="0" baseline="0" noProof="0">
                <a:ln>
                  <a:noFill/>
                </a:ln>
                <a:solidFill>
                  <a:srgbClr val="000000"/>
                </a:solidFill>
                <a:effectLst/>
                <a:uLnTx/>
                <a:uFillTx/>
                <a:latin typeface="Segoe UI"/>
                <a:ea typeface="+mn-lt"/>
                <a:cs typeface="Segoe UI"/>
                <a:hlinkClick r:id="rId3"/>
              </a:rPr>
              <a:t>://www.ialr.org/stem-camps/</a:t>
            </a:r>
            <a:r>
              <a:rPr kumimoji="0" lang="en-US" sz="1600" b="0" i="0" u="none" strike="noStrike" kern="1200" cap="none" spc="-30" normalizeH="0" baseline="0" noProof="0">
                <a:ln>
                  <a:noFill/>
                </a:ln>
                <a:solidFill>
                  <a:srgbClr val="000000"/>
                </a:solidFill>
                <a:effectLst/>
                <a:uLnTx/>
                <a:uFillTx/>
                <a:latin typeface="Segoe UI"/>
                <a:ea typeface="+mn-lt"/>
                <a:cs typeface="Segoe UI"/>
              </a:rPr>
              <a:t>  </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Segoe UI"/>
              </a:rPr>
              <a:t>Institute for Advanced Learning and Research (Danville, VA)</a:t>
            </a:r>
          </a:p>
        </p:txBody>
      </p:sp>
      <p:sp>
        <p:nvSpPr>
          <p:cNvPr id="3" name="Flowchart: Connector 2">
            <a:extLst>
              <a:ext uri="{FF2B5EF4-FFF2-40B4-BE49-F238E27FC236}">
                <a16:creationId xmlns:a16="http://schemas.microsoft.com/office/drawing/2014/main" id="{D962CCAE-7A57-40F0-E291-ED2B6E3F6FA3}"/>
              </a:ext>
            </a:extLst>
          </p:cNvPr>
          <p:cNvSpPr/>
          <p:nvPr/>
        </p:nvSpPr>
        <p:spPr>
          <a:xfrm>
            <a:off x="6466834" y="3726728"/>
            <a:ext cx="140687" cy="140688"/>
          </a:xfrm>
          <a:prstGeom prst="flowChartConnector">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464423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prstClr val="black"/>
                </a:solidFill>
                <a:latin typeface="Segoe UI"/>
              </a:rPr>
              <a:t>This program is administered by Commissioner James Williams and Economic Assistance and Employment Manager Mark Golden</a:t>
            </a:r>
            <a:r>
              <a:rPr lang="en-US" sz="1400" dirty="0">
                <a:solidFill>
                  <a:prstClr val="black"/>
                </a:solidFill>
                <a:latin typeface="Segoe UI"/>
              </a:rPr>
              <a:t>. </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8" y="239884"/>
            <a:ext cx="9694388" cy="584775"/>
          </a:xfrm>
          <a:prstGeom prst="rect">
            <a:avLst/>
          </a:prstGeom>
          <a:noFill/>
        </p:spPr>
        <p:txBody>
          <a:bodyPr wrap="square" lIns="91440" tIns="45720" rIns="91440" bIns="45720" rtlCol="0" anchor="t">
            <a:spAutoFit/>
          </a:bodyPr>
          <a:lstStyle/>
          <a:p>
            <a:pPr>
              <a:defRPr/>
            </a:pPr>
            <a:r>
              <a:rPr lang="en-US" sz="1600" b="1" dirty="0">
                <a:solidFill>
                  <a:prstClr val="white"/>
                </a:solidFill>
                <a:latin typeface="Franklin Gothic Demi"/>
                <a:cs typeface="Segoe UI"/>
              </a:rPr>
              <a:t>Supplemental Nutrition Assistance Program Employment and Training (SNAP E&amp;T) </a:t>
            </a:r>
            <a:r>
              <a:rPr kumimoji="0" lang="en-US" sz="1600" b="1" i="0" u="none" strike="noStrike" kern="1200" cap="none" spc="0" normalizeH="0" baseline="0" noProof="0" dirty="0">
                <a:ln>
                  <a:noFill/>
                </a:ln>
                <a:solidFill>
                  <a:prstClr val="white"/>
                </a:solidFill>
                <a:effectLst/>
                <a:uLnTx/>
                <a:uFillTx/>
                <a:latin typeface="Franklin Gothic Demi"/>
                <a:ea typeface="+mn-ea"/>
                <a:cs typeface="Segoe UI"/>
              </a:rPr>
              <a:t>| Virginia Department</a:t>
            </a:r>
            <a:r>
              <a:rPr lang="en-US" sz="1600" b="1" dirty="0">
                <a:solidFill>
                  <a:prstClr val="white"/>
                </a:solidFill>
                <a:latin typeface="Franklin Gothic Demi"/>
                <a:cs typeface="Segoe UI"/>
              </a:rPr>
              <a:t> of Social Services</a:t>
            </a:r>
            <a:endParaRPr kumimoji="0" lang="en-US" sz="16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dirty="0">
                <a:solidFill>
                  <a:srgbClr val="003595">
                    <a:lumMod val="40000"/>
                    <a:lumOff val="60000"/>
                  </a:srgbClr>
                </a:solidFill>
              </a:rPr>
              <a:t>HEALTH AND HUMAN RESOURCES</a:t>
            </a:r>
            <a:endParaRPr kumimoji="0" lang="en-US" sz="900" b="1" i="0" u="none" strike="noStrike" kern="0" cap="all" spc="197" normalizeH="0" baseline="0" noProof="0" dirty="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lang="en-US" sz="1050" dirty="0">
                <a:solidFill>
                  <a:prstClr val="black"/>
                </a:solidFill>
                <a:latin typeface="Segoe UI"/>
              </a:rPr>
              <a:t>The Supplemental Nutrition Assistance Program Employment and Training (SNAP E&amp;T) is part of the Commonwealth's workforce development system. This is a multi-component employment and training program designed to assist SNAP recipients with their employment and training needs.</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6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defTabSz="1219170">
              <a:spcAft>
                <a:spcPts val="400"/>
              </a:spcAft>
              <a:buSzPct val="100000"/>
              <a:defRPr/>
            </a:pPr>
            <a:r>
              <a:rPr lang="en-US" sz="1050" dirty="0">
                <a:solidFill>
                  <a:prstClr val="black"/>
                </a:solidFill>
                <a:latin typeface="Segoe UI"/>
              </a:rPr>
              <a:t>The mission of SNAP E&amp;T is to assist SNAP recipients with opportunities that will lead to paid employment and decreased dependency on assistance programs.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SNAP recipients interested in employment and training services.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Must be a current SNAP recipient in Virginia.</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defTabSz="1219170">
              <a:spcAft>
                <a:spcPts val="400"/>
              </a:spcAft>
              <a:buSzPct val="100000"/>
              <a:defRPr/>
            </a:pPr>
            <a:r>
              <a:rPr lang="en-US" sz="1000" dirty="0">
                <a:solidFill>
                  <a:prstClr val="black"/>
                </a:solidFill>
                <a:latin typeface="Segoe UI"/>
              </a:rPr>
              <a:t>SNAP E&amp;T provides employment and training services, such as job search, adult education, vocational training, and work experience to SNAP participants, SNAP E&amp;T offers financial and non-financial assistance to SNAP E&amp;T participants. </a:t>
            </a:r>
          </a:p>
          <a:p>
            <a:pPr defTabSz="1219170">
              <a:spcAft>
                <a:spcPts val="400"/>
              </a:spcAft>
              <a:buSzPct val="100000"/>
              <a:defRPr/>
            </a:pPr>
            <a:r>
              <a:rPr lang="en-US" sz="1000" b="1" dirty="0">
                <a:solidFill>
                  <a:prstClr val="black"/>
                </a:solidFill>
                <a:latin typeface="Segoe UI"/>
              </a:rPr>
              <a:t>Employment Services </a:t>
            </a:r>
            <a:r>
              <a:rPr lang="en-US" sz="1000" dirty="0">
                <a:solidFill>
                  <a:prstClr val="black"/>
                </a:solidFill>
                <a:latin typeface="Segoe UI"/>
              </a:rPr>
              <a:t>(Non-financial): Resume Writing, Employer Networking, Mock Interviews, Job Search &amp; Application Training, Career Certifications.</a:t>
            </a:r>
          </a:p>
          <a:p>
            <a:pPr defTabSz="1219170">
              <a:spcAft>
                <a:spcPts val="400"/>
              </a:spcAft>
              <a:buSzPct val="100000"/>
              <a:defRPr/>
            </a:pPr>
            <a:r>
              <a:rPr lang="en-US" sz="1000" b="1" dirty="0">
                <a:solidFill>
                  <a:prstClr val="black"/>
                </a:solidFill>
                <a:latin typeface="Segoe UI"/>
              </a:rPr>
              <a:t>Support Services </a:t>
            </a:r>
            <a:r>
              <a:rPr lang="en-US" sz="1000" dirty="0">
                <a:solidFill>
                  <a:prstClr val="black"/>
                </a:solidFill>
                <a:latin typeface="Segoe UI"/>
              </a:rPr>
              <a:t>(Financial): Work/Job Interview Attire, Transportation Assistance (Bus Passes, Gas Reimbursement, Car Repairs), Work Permits, Course Registration Fees</a:t>
            </a:r>
            <a:r>
              <a:rPr lang="en-US" sz="1050" dirty="0">
                <a:solidFill>
                  <a:prstClr val="black"/>
                </a:solidFill>
                <a:latin typeface="Segoe UI"/>
              </a:rPr>
              <a:t>.</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rPr>
              <a:t>Virginia’s SNAP E&amp;T program has played a vital role in providing employment and training opportunities to a historically underserved population. By addressing both the immediate and long-term needs of participants, the program seeks to break the cycle of poverty and promote self-sufficiency.</a:t>
            </a: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29" y="6574911"/>
            <a:ext cx="7993145" cy="283089"/>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1" u="none" strike="noStrike" kern="1200" cap="none" spc="-30" normalizeH="0" baseline="0" noProof="0" dirty="0">
                <a:ln>
                  <a:noFill/>
                </a:ln>
                <a:solidFill>
                  <a:srgbClr val="00B0F0"/>
                </a:solidFill>
                <a:effectLst/>
                <a:uLnTx/>
                <a:uFillTx/>
                <a:latin typeface="Segoe UI"/>
                <a:ea typeface="Open Sans" charset="0"/>
                <a:cs typeface="Open Sans" charset="0"/>
                <a:hlinkClick r:id="rId3"/>
              </a:rPr>
              <a:t>www.dss.virginia.gov/benefit/snap/employment.cgi</a:t>
            </a:r>
            <a:r>
              <a:rPr kumimoji="0" lang="en-US" sz="1600" b="0" i="1" u="none" strike="noStrike" kern="1200" cap="none" spc="-30" normalizeH="0" baseline="0" noProof="0" dirty="0">
                <a:ln>
                  <a:noFill/>
                </a:ln>
                <a:solidFill>
                  <a:srgbClr val="00B0F0"/>
                </a:solidFill>
                <a:effectLst/>
                <a:uLnTx/>
                <a:uFillTx/>
                <a:latin typeface="Segoe UI"/>
                <a:ea typeface="Open Sans" charset="0"/>
                <a:cs typeface="Open Sans" charset="0"/>
              </a:rPr>
              <a:t> </a:t>
            </a: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441880" y="1898170"/>
            <a:ext cx="41696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Segoe UI"/>
              </a:rPr>
              <a:t>There are currently 34 SNAP E&amp;T local agencies in Virginia. For a complete listing visit: </a:t>
            </a:r>
            <a:r>
              <a:rPr kumimoji="0" lang="en-US" sz="1200" b="0" i="1" u="none" strike="noStrike" kern="1200" cap="none" spc="0" normalizeH="0" baseline="0" noProof="0" dirty="0">
                <a:ln>
                  <a:noFill/>
                </a:ln>
                <a:solidFill>
                  <a:prstClr val="black"/>
                </a:solidFill>
                <a:effectLst/>
                <a:uLnTx/>
                <a:uFillTx/>
                <a:latin typeface="Segoe UI"/>
                <a:ea typeface="+mn-ea"/>
                <a:cs typeface="+mn-cs"/>
                <a:hlinkClick r:id="rId3"/>
              </a:rPr>
              <a:t>www.dss.virginia.gov/benefit/snap/employment.cgi</a:t>
            </a:r>
            <a:r>
              <a:rPr kumimoji="0" lang="en-US" sz="1200" b="0" i="1" u="none" strike="noStrike" kern="1200" cap="none" spc="0" normalizeH="0" baseline="0" noProof="0" dirty="0">
                <a:ln>
                  <a:noFill/>
                </a:ln>
                <a:solidFill>
                  <a:prstClr val="black"/>
                </a:solidFill>
                <a:effectLst/>
                <a:uLnTx/>
                <a:uFillTx/>
                <a:latin typeface="Segoe UI"/>
                <a:ea typeface="+mn-ea"/>
                <a:cs typeface="+mn-cs"/>
              </a:rPr>
              <a:t> </a:t>
            </a:r>
          </a:p>
        </p:txBody>
      </p:sp>
      <p:sp>
        <p:nvSpPr>
          <p:cNvPr id="4" name="Parallelogram 3">
            <a:extLst>
              <a:ext uri="{FF2B5EF4-FFF2-40B4-BE49-F238E27FC236}">
                <a16:creationId xmlns:a16="http://schemas.microsoft.com/office/drawing/2014/main" id="{58A27DB1-8E89-DBDB-C09D-76F29D6BA141}"/>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TextBox 5">
            <a:extLst>
              <a:ext uri="{FF2B5EF4-FFF2-40B4-BE49-F238E27FC236}">
                <a16:creationId xmlns:a16="http://schemas.microsoft.com/office/drawing/2014/main" id="{27991B78-E0B5-1CBD-7CFC-5D98C04C856F}"/>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87151"/>
                </a:solidFill>
                <a:effectLst/>
                <a:uLnTx/>
                <a:uFillTx/>
                <a:latin typeface="Segoe UI"/>
                <a:ea typeface="+mn-ea"/>
                <a:cs typeface="+mn-cs"/>
              </a:rPr>
              <a:t>Workforce Education &amp; Training</a:t>
            </a:r>
          </a:p>
        </p:txBody>
      </p:sp>
      <p:sp>
        <p:nvSpPr>
          <p:cNvPr id="8" name="Circle: Hollow 7">
            <a:extLst>
              <a:ext uri="{FF2B5EF4-FFF2-40B4-BE49-F238E27FC236}">
                <a16:creationId xmlns:a16="http://schemas.microsoft.com/office/drawing/2014/main" id="{D595B1CE-FE09-54C6-7774-CB8E7F6B5128}"/>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9" name="Graphic 8" descr="Teacher with solid fill">
            <a:extLst>
              <a:ext uri="{FF2B5EF4-FFF2-40B4-BE49-F238E27FC236}">
                <a16:creationId xmlns:a16="http://schemas.microsoft.com/office/drawing/2014/main" id="{3A10B7BB-2D03-3C5F-A007-9CC974606D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Tree>
    <p:extLst>
      <p:ext uri="{BB962C8B-B14F-4D97-AF65-F5344CB8AC3E}">
        <p14:creationId xmlns:p14="http://schemas.microsoft.com/office/powerpoint/2010/main" val="376640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Jason El Koubi, President and CEO and Steve Youll</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114374"/>
            <a:ext cx="9694387"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Talent Accelerator Program | Virginia Economic Development Partnership</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COMMERCE &amp; TRADE</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Delivers recruitment and training services fully customized to an eligible company’s unique processes, job tasks, standards, and culture.</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Helps Virginia win the competition among states for coveted job creation projects by delivering a higher level of workforce support.</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Serves new &amp; existing businesses considering Virginia for an eligible job creation project.</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Eligibility is limited to businesses that meet job creation and wage thresholds, and are considering multiple states for the project.</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By delivering recruitment and training services that are more immediate, customized, and comprehensive, the Talent Accelerator differentiates Virginia from competing states.  To complement the services delivered by its expert, in-house team</a:t>
            </a:r>
            <a:r>
              <a:rPr lang="en-US" sz="1400" dirty="0">
                <a:solidFill>
                  <a:prstClr val="black"/>
                </a:solidFill>
                <a:latin typeface="Segoe UI"/>
              </a:rPr>
              <a:t>, </a:t>
            </a:r>
            <a:r>
              <a:rPr kumimoji="0" lang="en-US" sz="1400" b="0" u="none" strike="noStrike" kern="1200" cap="none" spc="0" normalizeH="0" baseline="0" noProof="0" dirty="0">
                <a:ln>
                  <a:noFill/>
                </a:ln>
                <a:solidFill>
                  <a:prstClr val="black"/>
                </a:solidFill>
                <a:effectLst/>
                <a:uLnTx/>
                <a:uFillTx/>
                <a:latin typeface="Segoe UI"/>
                <a:ea typeface="+mn-ea"/>
                <a:cs typeface="+mn-cs"/>
              </a:rPr>
              <a:t>the Accelerator partners with the nearest Community College.</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Since becoming operational in 2020, the program has helped Virginia secure over 13,000 new job announcements. In 2023, the Talent Accelerator was recognized as the nation’s #1 workforce incentive by Business Facilities and has been ranked #2 by Area Development for three consecutive years.  This recognition helps Virginia get considered for more job creation projects, and the program’s superior services help Virginia win more competitions among states. The program is particularly helpful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to small towns and rural Virginia because manufacturers tend to prefer those locations and the Accelerator primarily supports manufacturers.</a:t>
            </a:r>
            <a:endParaRPr kumimoji="0" lang="en-US" sz="1600" b="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1746885" y="6573219"/>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hlinkClick r:id="rId3"/>
              </a:rPr>
              <a:t>https://www.vedp.org/virginia-talent-accelerator-program</a:t>
            </a:r>
            <a:endParaRPr lang="en-US" sz="1600" spc="-30">
              <a:solidFill>
                <a:srgbClr val="000000"/>
              </a:solidFill>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504680" y="1884394"/>
            <a:ext cx="38613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The Virginia Talent Accelerator Program operates throughout the entire state of Virginia.</a:t>
            </a:r>
          </a:p>
        </p:txBody>
      </p:sp>
      <p:pic>
        <p:nvPicPr>
          <p:cNvPr id="2" name="Picture 1">
            <a:extLst>
              <a:ext uri="{FF2B5EF4-FFF2-40B4-BE49-F238E27FC236}">
                <a16:creationId xmlns:a16="http://schemas.microsoft.com/office/drawing/2014/main" id="{AA578D44-B684-6BB1-2A57-0F3CF5A74E26}"/>
              </a:ext>
            </a:extLst>
          </p:cNvPr>
          <p:cNvPicPr>
            <a:picLocks noChangeAspect="1"/>
          </p:cNvPicPr>
          <p:nvPr/>
        </p:nvPicPr>
        <p:blipFill>
          <a:blip r:embed="rId4">
            <a:alphaModFix amt="70000"/>
          </a:blip>
          <a:stretch>
            <a:fillRect/>
          </a:stretch>
        </p:blipFill>
        <p:spPr>
          <a:xfrm>
            <a:off x="4448268" y="2434607"/>
            <a:ext cx="3974130" cy="1529379"/>
          </a:xfrm>
          <a:prstGeom prst="rect">
            <a:avLst/>
          </a:prstGeom>
        </p:spPr>
      </p:pic>
      <p:sp>
        <p:nvSpPr>
          <p:cNvPr id="3" name="Oval 2">
            <a:extLst>
              <a:ext uri="{FF2B5EF4-FFF2-40B4-BE49-F238E27FC236}">
                <a16:creationId xmlns:a16="http://schemas.microsoft.com/office/drawing/2014/main" id="{2A729582-06CA-A1D4-1270-819F5862D59C}"/>
              </a:ext>
            </a:extLst>
          </p:cNvPr>
          <p:cNvSpPr/>
          <p:nvPr/>
        </p:nvSpPr>
        <p:spPr>
          <a:xfrm>
            <a:off x="5381756" y="369993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29D40B4C-0F8E-EE13-B914-66565BDEF420}"/>
              </a:ext>
            </a:extLst>
          </p:cNvPr>
          <p:cNvSpPr/>
          <p:nvPr/>
        </p:nvSpPr>
        <p:spPr>
          <a:xfrm>
            <a:off x="6731920" y="298278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99F9DE29-90FD-36CB-71D6-0C27DD43D613}"/>
              </a:ext>
            </a:extLst>
          </p:cNvPr>
          <p:cNvSpPr/>
          <p:nvPr/>
        </p:nvSpPr>
        <p:spPr>
          <a:xfrm>
            <a:off x="6377674" y="349573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A992D7EA-5236-12EF-3EDA-5C0DB574DB0D}"/>
              </a:ext>
            </a:extLst>
          </p:cNvPr>
          <p:cNvSpPr/>
          <p:nvPr/>
        </p:nvSpPr>
        <p:spPr>
          <a:xfrm>
            <a:off x="7477164" y="351261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0FC6DBE0-74C8-FC20-17EE-7F8256358243}"/>
              </a:ext>
            </a:extLst>
          </p:cNvPr>
          <p:cNvSpPr/>
          <p:nvPr/>
        </p:nvSpPr>
        <p:spPr>
          <a:xfrm>
            <a:off x="7067988" y="3038943"/>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19058BC6-6853-ACA4-6213-5D65C3BC71FC}"/>
              </a:ext>
            </a:extLst>
          </p:cNvPr>
          <p:cNvSpPr/>
          <p:nvPr/>
        </p:nvSpPr>
        <p:spPr>
          <a:xfrm>
            <a:off x="7915464"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1117822A-6C46-9C96-4A8D-3CC0496FD8D0}"/>
              </a:ext>
            </a:extLst>
          </p:cNvPr>
          <p:cNvSpPr/>
          <p:nvPr/>
        </p:nvSpPr>
        <p:spPr>
          <a:xfrm>
            <a:off x="7663898" y="323196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9D8040D2-1E22-B913-15A5-8481F787FBED}"/>
              </a:ext>
            </a:extLst>
          </p:cNvPr>
          <p:cNvSpPr/>
          <p:nvPr/>
        </p:nvSpPr>
        <p:spPr>
          <a:xfrm>
            <a:off x="6981976"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092C5A85-7D39-79E0-6939-6CDD3DA61AF7}"/>
              </a:ext>
            </a:extLst>
          </p:cNvPr>
          <p:cNvSpPr/>
          <p:nvPr/>
        </p:nvSpPr>
        <p:spPr>
          <a:xfrm>
            <a:off x="7438199" y="278234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Parallelogram 15">
            <a:extLst>
              <a:ext uri="{FF2B5EF4-FFF2-40B4-BE49-F238E27FC236}">
                <a16:creationId xmlns:a16="http://schemas.microsoft.com/office/drawing/2014/main" id="{329A3EC5-41DB-21D3-5CA5-B7C9D97731B3}"/>
              </a:ext>
            </a:extLst>
          </p:cNvPr>
          <p:cNvSpPr/>
          <p:nvPr/>
        </p:nvSpPr>
        <p:spPr>
          <a:xfrm>
            <a:off x="9708000" y="91191"/>
            <a:ext cx="2403432" cy="667318"/>
          </a:xfrm>
          <a:prstGeom prst="parallelogram">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7" name="Circle: Hollow 16">
            <a:extLst>
              <a:ext uri="{FF2B5EF4-FFF2-40B4-BE49-F238E27FC236}">
                <a16:creationId xmlns:a16="http://schemas.microsoft.com/office/drawing/2014/main" id="{F19C0FBF-DB3D-8864-C366-9A7C50EFB426}"/>
              </a:ext>
            </a:extLst>
          </p:cNvPr>
          <p:cNvSpPr/>
          <p:nvPr/>
        </p:nvSpPr>
        <p:spPr>
          <a:xfrm>
            <a:off x="11303522" y="148951"/>
            <a:ext cx="544135" cy="548640"/>
          </a:xfrm>
          <a:prstGeom prst="donut">
            <a:avLst>
              <a:gd name="adj" fmla="val 12997"/>
            </a:avLst>
          </a:prstGeom>
          <a:solidFill>
            <a:schemeClr val="accent1"/>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sp>
        <p:nvSpPr>
          <p:cNvPr id="18" name="TextBox 17">
            <a:extLst>
              <a:ext uri="{FF2B5EF4-FFF2-40B4-BE49-F238E27FC236}">
                <a16:creationId xmlns:a16="http://schemas.microsoft.com/office/drawing/2014/main" id="{8C305A94-3326-AB4C-75B9-01395C16E35B}"/>
              </a:ext>
            </a:extLst>
          </p:cNvPr>
          <p:cNvSpPr txBox="1"/>
          <p:nvPr/>
        </p:nvSpPr>
        <p:spPr>
          <a:xfrm>
            <a:off x="9783139" y="287489"/>
            <a:ext cx="1554730" cy="292388"/>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accent1"/>
                </a:solidFill>
                <a:effectLst/>
                <a:uLnTx/>
                <a:uFillTx/>
                <a:latin typeface="Segoe UI"/>
                <a:ea typeface="+mn-ea"/>
                <a:cs typeface="+mn-cs"/>
              </a:rPr>
              <a:t>Business Services</a:t>
            </a:r>
          </a:p>
        </p:txBody>
      </p:sp>
      <p:pic>
        <p:nvPicPr>
          <p:cNvPr id="22" name="Graphic 21" descr="Briefcase with solid fill">
            <a:extLst>
              <a:ext uri="{FF2B5EF4-FFF2-40B4-BE49-F238E27FC236}">
                <a16:creationId xmlns:a16="http://schemas.microsoft.com/office/drawing/2014/main" id="{56A6643F-623A-4AE1-3B0A-ABF4B65EE9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93245" y="242506"/>
            <a:ext cx="347911" cy="347911"/>
          </a:xfrm>
          <a:prstGeom prst="rect">
            <a:avLst/>
          </a:prstGeom>
        </p:spPr>
      </p:pic>
    </p:spTree>
    <p:extLst>
      <p:ext uri="{BB962C8B-B14F-4D97-AF65-F5344CB8AC3E}">
        <p14:creationId xmlns:p14="http://schemas.microsoft.com/office/powerpoint/2010/main" val="1054898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618664"/>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the Secretary of Finance, in consultation with other designated reviewers. The Virginia Economic Development Partnership (VEDP) and the State Council of Higher Education for Virginia (SCHEV) provide support. The program is managed by Jason El Koubi, VEDP President and CEO and Rachel O’Brien.</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572057"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Tech Talent Investment Program (TTIP) | Virginia Economic Development Partnership</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Finance</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784844"/>
            <a:ext cx="3861305" cy="219527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TTIP is a $1.1 billion 20-year performance-based funding program to encourage postsecondary institutions to produce more Computer Science graduates. </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TTIP was designed to help meet employer demand for tech talent.</a:t>
            </a: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Fifteen public institutions of higher education participate in TTIP.</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Participating institutions committed to producing more BS and MS graduates in Computer Science and related fields. </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TTIP provides operating expense support, equipment support, and capital support to institutions to expand and enhance their Computer Science and related programs. </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As of the 2022-2023 fiscal/academic year, institutions were collectively exceeding their targets.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1,689 additional BS graduates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652 additional MS graduates</a:t>
            </a:r>
            <a:endParaRPr kumimoji="0" lang="en-US" sz="1600" b="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540717" y="6589168"/>
            <a:ext cx="5101486" cy="283089"/>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hlinkClick r:id="rId3"/>
              </a:rPr>
              <a:t>TTIP Annual Report</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Institutions across the Commonwealth receive TTIP funding.</a:t>
            </a:r>
          </a:p>
        </p:txBody>
      </p:sp>
      <p:pic>
        <p:nvPicPr>
          <p:cNvPr id="3" name="Picture 2">
            <a:extLst>
              <a:ext uri="{FF2B5EF4-FFF2-40B4-BE49-F238E27FC236}">
                <a16:creationId xmlns:a16="http://schemas.microsoft.com/office/drawing/2014/main" id="{C77AEEA8-6C15-40B8-834C-8C817DB2420D}"/>
              </a:ext>
            </a:extLst>
          </p:cNvPr>
          <p:cNvPicPr>
            <a:picLocks noChangeAspect="1"/>
          </p:cNvPicPr>
          <p:nvPr/>
        </p:nvPicPr>
        <p:blipFill>
          <a:blip r:embed="rId4">
            <a:alphaModFix amt="70000"/>
          </a:blip>
          <a:stretch>
            <a:fillRect/>
          </a:stretch>
        </p:blipFill>
        <p:spPr>
          <a:xfrm>
            <a:off x="4448268" y="2434607"/>
            <a:ext cx="3974130" cy="1529379"/>
          </a:xfrm>
          <a:prstGeom prst="rect">
            <a:avLst/>
          </a:prstGeom>
        </p:spPr>
      </p:pic>
      <p:sp>
        <p:nvSpPr>
          <p:cNvPr id="4" name="Oval 3">
            <a:extLst>
              <a:ext uri="{FF2B5EF4-FFF2-40B4-BE49-F238E27FC236}">
                <a16:creationId xmlns:a16="http://schemas.microsoft.com/office/drawing/2014/main" id="{574132C9-2580-8809-6723-CFE16D854C7A}"/>
              </a:ext>
            </a:extLst>
          </p:cNvPr>
          <p:cNvSpPr/>
          <p:nvPr/>
        </p:nvSpPr>
        <p:spPr>
          <a:xfrm>
            <a:off x="5381756" y="369993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78B92F20-5E8F-9F1D-C2CB-5C3D6349BF12}"/>
              </a:ext>
            </a:extLst>
          </p:cNvPr>
          <p:cNvSpPr/>
          <p:nvPr/>
        </p:nvSpPr>
        <p:spPr>
          <a:xfrm>
            <a:off x="6731920" y="298278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65E72D11-7304-6B8A-C1F6-3BDAEF05492E}"/>
              </a:ext>
            </a:extLst>
          </p:cNvPr>
          <p:cNvSpPr/>
          <p:nvPr/>
        </p:nvSpPr>
        <p:spPr>
          <a:xfrm>
            <a:off x="6377674" y="349573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BEE35723-0453-05E3-B157-7D606531ABA4}"/>
              </a:ext>
            </a:extLst>
          </p:cNvPr>
          <p:cNvSpPr/>
          <p:nvPr/>
        </p:nvSpPr>
        <p:spPr>
          <a:xfrm>
            <a:off x="7477164" y="351261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5033A798-446C-09EC-6480-B924272A4349}"/>
              </a:ext>
            </a:extLst>
          </p:cNvPr>
          <p:cNvSpPr/>
          <p:nvPr/>
        </p:nvSpPr>
        <p:spPr>
          <a:xfrm>
            <a:off x="7067988" y="3038943"/>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B2137D6A-2713-71B8-DB43-87716411B104}"/>
              </a:ext>
            </a:extLst>
          </p:cNvPr>
          <p:cNvSpPr/>
          <p:nvPr/>
        </p:nvSpPr>
        <p:spPr>
          <a:xfrm>
            <a:off x="7915464"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5E6ED07D-25D4-04D3-8992-76B7E204EAD0}"/>
              </a:ext>
            </a:extLst>
          </p:cNvPr>
          <p:cNvSpPr/>
          <p:nvPr/>
        </p:nvSpPr>
        <p:spPr>
          <a:xfrm>
            <a:off x="7663898" y="323196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192D2816-3A3F-7FC3-4B6A-66E9207CA258}"/>
              </a:ext>
            </a:extLst>
          </p:cNvPr>
          <p:cNvSpPr/>
          <p:nvPr/>
        </p:nvSpPr>
        <p:spPr>
          <a:xfrm>
            <a:off x="6981976"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Oval 15">
            <a:extLst>
              <a:ext uri="{FF2B5EF4-FFF2-40B4-BE49-F238E27FC236}">
                <a16:creationId xmlns:a16="http://schemas.microsoft.com/office/drawing/2014/main" id="{3628642A-59DA-19A7-7C3B-FDED462ECFA0}"/>
              </a:ext>
            </a:extLst>
          </p:cNvPr>
          <p:cNvSpPr/>
          <p:nvPr/>
        </p:nvSpPr>
        <p:spPr>
          <a:xfrm>
            <a:off x="7438199" y="278234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7" name="Parallelogram 16">
            <a:extLst>
              <a:ext uri="{FF2B5EF4-FFF2-40B4-BE49-F238E27FC236}">
                <a16:creationId xmlns:a16="http://schemas.microsoft.com/office/drawing/2014/main" id="{BAC2C2BA-FF92-49AD-733C-AC4D36C7C0B6}"/>
              </a:ext>
            </a:extLst>
          </p:cNvPr>
          <p:cNvSpPr/>
          <p:nvPr/>
        </p:nvSpPr>
        <p:spPr>
          <a:xfrm>
            <a:off x="9708000" y="91191"/>
            <a:ext cx="2403432" cy="667318"/>
          </a:xfrm>
          <a:prstGeom prst="parallelogram">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8" name="Circle: Hollow 17">
            <a:extLst>
              <a:ext uri="{FF2B5EF4-FFF2-40B4-BE49-F238E27FC236}">
                <a16:creationId xmlns:a16="http://schemas.microsoft.com/office/drawing/2014/main" id="{75721057-B016-11CD-DD8A-4FC8ABE4745B}"/>
              </a:ext>
            </a:extLst>
          </p:cNvPr>
          <p:cNvSpPr/>
          <p:nvPr/>
        </p:nvSpPr>
        <p:spPr>
          <a:xfrm>
            <a:off x="11303522" y="148951"/>
            <a:ext cx="544135" cy="548640"/>
          </a:xfrm>
          <a:prstGeom prst="donut">
            <a:avLst>
              <a:gd name="adj" fmla="val 12997"/>
            </a:avLst>
          </a:prstGeom>
          <a:solidFill>
            <a:schemeClr val="accent1"/>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sp>
        <p:nvSpPr>
          <p:cNvPr id="22" name="TextBox 21">
            <a:extLst>
              <a:ext uri="{FF2B5EF4-FFF2-40B4-BE49-F238E27FC236}">
                <a16:creationId xmlns:a16="http://schemas.microsoft.com/office/drawing/2014/main" id="{F87912B3-FCF5-899B-D92A-E6042C4A2939}"/>
              </a:ext>
            </a:extLst>
          </p:cNvPr>
          <p:cNvSpPr txBox="1"/>
          <p:nvPr/>
        </p:nvSpPr>
        <p:spPr>
          <a:xfrm>
            <a:off x="9783139" y="287489"/>
            <a:ext cx="1554730" cy="292388"/>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accent1"/>
                </a:solidFill>
                <a:effectLst/>
                <a:uLnTx/>
                <a:uFillTx/>
                <a:latin typeface="Segoe UI"/>
                <a:ea typeface="+mn-ea"/>
                <a:cs typeface="+mn-cs"/>
              </a:rPr>
              <a:t>Business Services</a:t>
            </a:r>
          </a:p>
        </p:txBody>
      </p:sp>
      <p:pic>
        <p:nvPicPr>
          <p:cNvPr id="25" name="Graphic 24" descr="Briefcase with solid fill">
            <a:extLst>
              <a:ext uri="{FF2B5EF4-FFF2-40B4-BE49-F238E27FC236}">
                <a16:creationId xmlns:a16="http://schemas.microsoft.com/office/drawing/2014/main" id="{B4AF4A7E-D114-0B4C-CF4E-CF713F9287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93245" y="242506"/>
            <a:ext cx="347911" cy="347911"/>
          </a:xfrm>
          <a:prstGeom prst="rect">
            <a:avLst/>
          </a:prstGeom>
        </p:spPr>
      </p:pic>
    </p:spTree>
    <p:extLst>
      <p:ext uri="{BB962C8B-B14F-4D97-AF65-F5344CB8AC3E}">
        <p14:creationId xmlns:p14="http://schemas.microsoft.com/office/powerpoint/2010/main" val="4177804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
          <p:cNvSpPr txBox="1">
            <a:spLocks noGrp="1"/>
          </p:cNvSpPr>
          <p:nvPr>
            <p:ph type="sldNum" sz="quarter" idx="4294967295"/>
          </p:nvPr>
        </p:nvSpPr>
        <p:spPr>
          <a:xfrm>
            <a:off x="60324" y="6425727"/>
            <a:ext cx="201027" cy="2819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000000"/>
                </a:solidFill>
                <a:effectLst/>
                <a:uLnTx/>
                <a:uFillTx/>
                <a:latin typeface="Segoe UI"/>
                <a:cs typeface="Segoe UI"/>
                <a:sym typeface="Segoe UI"/>
              </a:rPr>
              <a:pPr marL="0" marR="0" lvl="0" indent="0" algn="l" defTabSz="914400" rtl="0" eaLnBrk="1" fontAlgn="auto" latinLnBrk="0" hangingPunct="0">
                <a:lnSpc>
                  <a:spcPct val="100000"/>
                </a:lnSpc>
                <a:spcBef>
                  <a:spcPts val="0"/>
                </a:spcBef>
                <a:spcAft>
                  <a:spcPts val="0"/>
                </a:spcAft>
                <a:buClrTx/>
                <a:buSzTx/>
                <a:buFontTx/>
                <a:buNone/>
                <a:tabLst/>
                <a:defRPr/>
              </a:pPr>
              <a:t>57</a:t>
            </a:fld>
            <a:endParaRPr kumimoji="0" sz="1200" b="0" i="0" u="none" strike="noStrike" kern="0" cap="none" spc="0" normalizeH="0" baseline="0" noProof="0">
              <a:ln>
                <a:noFill/>
              </a:ln>
              <a:solidFill>
                <a:srgbClr val="000000"/>
              </a:solidFill>
              <a:effectLst/>
              <a:uLnTx/>
              <a:uFillTx/>
              <a:latin typeface="Segoe UI"/>
              <a:cs typeface="Segoe UI"/>
              <a:sym typeface="Segoe UI"/>
            </a:endParaRPr>
          </a:p>
        </p:txBody>
      </p:sp>
      <p:sp>
        <p:nvSpPr>
          <p:cNvPr id="312" name="Rectangle 83"/>
          <p:cNvSpPr/>
          <p:nvPr/>
        </p:nvSpPr>
        <p:spPr>
          <a:xfrm>
            <a:off x="0" y="-1"/>
            <a:ext cx="12192000" cy="836332"/>
          </a:xfrm>
          <a:prstGeom prst="rect">
            <a:avLst/>
          </a:prstGeom>
          <a:gradFill>
            <a:gsLst>
              <a:gs pos="0">
                <a:srgbClr val="001F56"/>
              </a:gs>
              <a:gs pos="50000">
                <a:srgbClr val="002C7D"/>
              </a:gs>
              <a:gs pos="100000">
                <a:schemeClr val="accent1"/>
              </a:gs>
            </a:gsLst>
            <a:lin ang="10800000"/>
          </a:gradFill>
          <a:ln w="12700">
            <a:solidFill>
              <a:srgbClr val="00276D"/>
            </a:solidFill>
            <a:miter/>
          </a:ln>
        </p:spPr>
        <p:txBody>
          <a:bodyPr lIns="45718" tIns="45718" rIns="45718" bIns="45718" anchor="ctr"/>
          <a:lstStyle/>
          <a:p>
            <a:pPr marL="0" marR="0" lvl="0" indent="0" algn="ctr" defTabSz="914421" rtl="0" eaLnBrk="1" fontAlgn="auto" latinLnBrk="0" hangingPunct="0">
              <a:lnSpc>
                <a:spcPct val="100000"/>
              </a:lnSpc>
              <a:spcBef>
                <a:spcPts val="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grpSp>
        <p:nvGrpSpPr>
          <p:cNvPr id="315" name="Rectangle 20"/>
          <p:cNvGrpSpPr/>
          <p:nvPr/>
        </p:nvGrpSpPr>
        <p:grpSpPr>
          <a:xfrm>
            <a:off x="14991" y="854416"/>
            <a:ext cx="12177010" cy="486429"/>
            <a:chOff x="0" y="-1"/>
            <a:chExt cx="12177009" cy="486428"/>
          </a:xfrm>
        </p:grpSpPr>
        <p:sp>
          <p:nvSpPr>
            <p:cNvPr id="313" name="Rectangle"/>
            <p:cNvSpPr/>
            <p:nvPr/>
          </p:nvSpPr>
          <p:spPr>
            <a:xfrm>
              <a:off x="-1" y="-2"/>
              <a:ext cx="12177010" cy="486429"/>
            </a:xfrm>
            <a:prstGeom prst="rect">
              <a:avLst/>
            </a:prstGeom>
            <a:solidFill>
              <a:srgbClr val="F2F2F2"/>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40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sp>
          <p:nvSpPr>
            <p:cNvPr id="314" name="This program is administered by Joe Sumner, Executive Director"/>
            <p:cNvSpPr txBox="1"/>
            <p:nvPr/>
          </p:nvSpPr>
          <p:spPr>
            <a:xfrm>
              <a:off x="45719" y="89542"/>
              <a:ext cx="12085570"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0" marR="0" lvl="0" indent="0" algn="l" defTabSz="914400" rtl="0" eaLnBrk="1" fontAlgn="auto" latinLnBrk="0" hangingPunct="0">
                <a:lnSpc>
                  <a:spcPct val="100000"/>
                </a:lnSpc>
                <a:spcBef>
                  <a:spcPts val="400"/>
                </a:spcBef>
                <a:spcAft>
                  <a:spcPts val="0"/>
                </a:spcAft>
                <a:buClrTx/>
                <a:buSzTx/>
                <a:buFontTx/>
                <a:buNone/>
                <a:tabLst/>
                <a:defRPr sz="1400">
                  <a:latin typeface="Segoe UI"/>
                  <a:ea typeface="Segoe UI"/>
                  <a:cs typeface="Segoe UI"/>
                  <a:sym typeface="Segoe UI"/>
                </a:defRPr>
              </a:pPr>
              <a:r>
                <a:rPr kumimoji="0" sz="1400" b="0" i="0" u="none" strike="noStrike" kern="0" cap="none" spc="0" normalizeH="0" baseline="0" noProof="0">
                  <a:ln>
                    <a:noFill/>
                  </a:ln>
                  <a:solidFill>
                    <a:srgbClr val="000000"/>
                  </a:solidFill>
                  <a:effectLst/>
                  <a:uLnTx/>
                  <a:uFillTx/>
                  <a:latin typeface="Segoe UI"/>
                  <a:cs typeface="Segoe UI"/>
                  <a:sym typeface="Segoe UI"/>
                </a:rPr>
                <a:t>This program is administered by </a:t>
              </a:r>
              <a:r>
                <a:rPr kumimoji="0" sz="1400" b="0" i="1" u="none" strike="noStrike" kern="0" cap="none" spc="0" normalizeH="0" baseline="0" noProof="0">
                  <a:ln>
                    <a:noFill/>
                  </a:ln>
                  <a:solidFill>
                    <a:srgbClr val="000000"/>
                  </a:solidFill>
                  <a:effectLst/>
                  <a:uLnTx/>
                  <a:uFillTx/>
                  <a:latin typeface="Segoe UI"/>
                  <a:cs typeface="Segoe UI"/>
                  <a:sym typeface="Segoe UI"/>
                </a:rPr>
                <a:t>Joe Sumner, Executive Director </a:t>
              </a:r>
            </a:p>
          </p:txBody>
        </p:sp>
      </p:grpSp>
      <p:sp>
        <p:nvSpPr>
          <p:cNvPr id="316" name="TextBox 22"/>
          <p:cNvSpPr txBox="1"/>
          <p:nvPr/>
        </p:nvSpPr>
        <p:spPr>
          <a:xfrm>
            <a:off x="126285" y="239884"/>
            <a:ext cx="9602951"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b="1">
                <a:solidFill>
                  <a:srgbClr val="FFFFFF"/>
                </a:solidFill>
                <a:latin typeface="Franklin Gothic Demi"/>
                <a:ea typeface="Franklin Gothic Demi"/>
                <a:cs typeface="Franklin Gothic Demi"/>
                <a:sym typeface="Franklin Gothic Dem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Franklin Gothic Demi"/>
                <a:sym typeface="Franklin Gothic Demi"/>
              </a:rPr>
              <a:t>TeleMental Health Services Credentialing| New College Institute</a:t>
            </a:r>
          </a:p>
        </p:txBody>
      </p:sp>
      <p:sp>
        <p:nvSpPr>
          <p:cNvPr id="317" name="Text Placeholder 2"/>
          <p:cNvSpPr txBox="1"/>
          <p:nvPr/>
        </p:nvSpPr>
        <p:spPr>
          <a:xfrm>
            <a:off x="234505" y="131160"/>
            <a:ext cx="5566336" cy="1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spcBef>
                <a:spcPts val="1000"/>
              </a:spcBef>
              <a:defRPr sz="900" b="1" cap="all" spc="197">
                <a:solidFill>
                  <a:srgbClr val="6FA2FF"/>
                </a:solidFill>
                <a:latin typeface="Franklin Gothic Demi"/>
                <a:ea typeface="Franklin Gothic Demi"/>
                <a:cs typeface="Franklin Gothic Demi"/>
                <a:sym typeface="Franklin Gothic Demi"/>
              </a:defRPr>
            </a:lvl1pPr>
          </a:lstStyle>
          <a:p>
            <a:pPr marL="0" marR="0" lvl="0" indent="0" algn="l" defTabSz="914400" rtl="0" eaLnBrk="1" fontAlgn="auto" latinLnBrk="0" hangingPunct="0">
              <a:lnSpc>
                <a:spcPct val="90000"/>
              </a:lnSpc>
              <a:spcBef>
                <a:spcPts val="1000"/>
              </a:spcBef>
              <a:spcAft>
                <a:spcPts val="0"/>
              </a:spcAft>
              <a:buClrTx/>
              <a:buSzTx/>
              <a:buFontTx/>
              <a:buNone/>
              <a:tabLst/>
              <a:defRPr/>
            </a:pPr>
            <a:r>
              <a:rPr kumimoji="0" sz="900" b="1" i="0" u="none" strike="noStrike" kern="0" cap="all" spc="197" normalizeH="0" baseline="0" noProof="0">
                <a:ln>
                  <a:noFill/>
                </a:ln>
                <a:solidFill>
                  <a:srgbClr val="6FA2FF"/>
                </a:solidFill>
                <a:effectLst/>
                <a:uLnTx/>
                <a:uFillTx/>
                <a:latin typeface="Franklin Gothic Demi"/>
                <a:sym typeface="Franklin Gothic Demi"/>
              </a:rPr>
              <a:t>Secretary of education</a:t>
            </a:r>
          </a:p>
        </p:txBody>
      </p:sp>
      <p:grpSp>
        <p:nvGrpSpPr>
          <p:cNvPr id="320" name="Rectangle: Rounded Corners 12"/>
          <p:cNvGrpSpPr/>
          <p:nvPr/>
        </p:nvGrpSpPr>
        <p:grpSpPr>
          <a:xfrm>
            <a:off x="285864" y="1506325"/>
            <a:ext cx="3861309" cy="2395550"/>
            <a:chOff x="0" y="0"/>
            <a:chExt cx="3861307" cy="2395549"/>
          </a:xfrm>
        </p:grpSpPr>
        <p:sp>
          <p:nvSpPr>
            <p:cNvPr id="318" name="Rounded Rectangle"/>
            <p:cNvSpPr/>
            <p:nvPr/>
          </p:nvSpPr>
          <p:spPr>
            <a:xfrm>
              <a:off x="0" y="0"/>
              <a:ext cx="3861307" cy="2395549"/>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sz="1600">
                  <a:latin typeface="Segoe UI"/>
                  <a:ea typeface="Segoe UI"/>
                  <a:cs typeface="Segoe UI"/>
                  <a:sym typeface="Segoe UI"/>
                </a:defRPr>
              </a:pPr>
              <a:endParaRPr kumimoji="0" sz="1600" b="0" i="0" u="none" strike="noStrike" kern="0" cap="none" spc="0" normalizeH="0" baseline="0" noProof="0">
                <a:ln>
                  <a:noFill/>
                </a:ln>
                <a:solidFill>
                  <a:srgbClr val="000000"/>
                </a:solidFill>
                <a:effectLst/>
                <a:uLnTx/>
                <a:uFillTx/>
                <a:latin typeface="Segoe UI"/>
                <a:cs typeface="Segoe UI"/>
                <a:sym typeface="Segoe UI"/>
              </a:endParaRPr>
            </a:p>
          </p:txBody>
        </p:sp>
        <p:sp>
          <p:nvSpPr>
            <p:cNvPr id="319" name="What it Does…"/>
            <p:cNvSpPr/>
            <p:nvPr/>
          </p:nvSpPr>
          <p:spPr>
            <a:xfrm>
              <a:off x="68642" y="55559"/>
              <a:ext cx="3724022" cy="187294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i="0" u="none" strike="noStrike" kern="0" cap="none" spc="0" normalizeH="0" baseline="0" noProof="0" dirty="0">
                  <a:ln>
                    <a:noFill/>
                  </a:ln>
                  <a:solidFill>
                    <a:srgbClr val="000000"/>
                  </a:solidFill>
                  <a:effectLst/>
                  <a:uLnTx/>
                  <a:uFillTx/>
                  <a:latin typeface="Segoe UI"/>
                  <a:cs typeface="Segoe UI"/>
                  <a:sym typeface="Segoe UI"/>
                </a:rPr>
                <a:t>What it Does</a:t>
              </a:r>
              <a:endParaRPr kumimoji="0" sz="1400" b="1" i="1"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1219168" rtl="0" eaLnBrk="1" fontAlgn="auto" latinLnBrk="0" hangingPunct="0">
                <a:lnSpc>
                  <a:spcPct val="100000"/>
                </a:lnSpc>
                <a:spcBef>
                  <a:spcPts val="400"/>
                </a:spcBef>
                <a:spcAft>
                  <a:spcPts val="0"/>
                </a:spcAft>
                <a:buClrTx/>
                <a:buSzTx/>
                <a:buFontTx/>
                <a:buNone/>
                <a:tabLst/>
                <a:defRPr sz="1200" i="1">
                  <a:latin typeface="Segoe UI"/>
                  <a:ea typeface="Segoe UI"/>
                  <a:cs typeface="Segoe UI"/>
                  <a:sym typeface="Segoe UI"/>
                </a:defRPr>
              </a:pPr>
              <a:r>
                <a:rPr kumimoji="0" sz="1200" b="0" u="none" strike="noStrike" kern="0" cap="none" spc="0" normalizeH="0" baseline="0" noProof="0" dirty="0">
                  <a:ln>
                    <a:noFill/>
                  </a:ln>
                  <a:solidFill>
                    <a:srgbClr val="000000"/>
                  </a:solidFill>
                  <a:effectLst/>
                  <a:uLnTx/>
                  <a:uFillTx/>
                  <a:latin typeface="Segoe UI"/>
                  <a:cs typeface="Segoe UI"/>
                  <a:sym typeface="Segoe UI"/>
                </a:rPr>
                <a:t>The Board Certified-</a:t>
              </a:r>
              <a:r>
                <a:rPr kumimoji="0" sz="1200" b="0" u="none" strike="noStrike" kern="0" cap="none" spc="0" normalizeH="0" baseline="0" noProof="0" dirty="0" err="1">
                  <a:ln>
                    <a:noFill/>
                  </a:ln>
                  <a:solidFill>
                    <a:srgbClr val="000000"/>
                  </a:solidFill>
                  <a:effectLst/>
                  <a:uLnTx/>
                  <a:uFillTx/>
                  <a:latin typeface="Segoe UI"/>
                  <a:cs typeface="Segoe UI"/>
                  <a:sym typeface="Segoe UI"/>
                </a:rPr>
                <a:t>TeleMental</a:t>
              </a:r>
              <a:r>
                <a:rPr kumimoji="0" sz="1200" b="0" u="none" strike="noStrike" kern="0" cap="none" spc="0" normalizeH="0" baseline="0" noProof="0" dirty="0">
                  <a:ln>
                    <a:noFill/>
                  </a:ln>
                  <a:solidFill>
                    <a:srgbClr val="000000"/>
                  </a:solidFill>
                  <a:effectLst/>
                  <a:uLnTx/>
                  <a:uFillTx/>
                  <a:latin typeface="Segoe UI"/>
                  <a:cs typeface="Segoe UI"/>
                  <a:sym typeface="Segoe UI"/>
                </a:rPr>
                <a:t> Health credential (BC-TMH) provides licensed behavioral health professionals with the ability to offer alternative treatment methods aside from traditional office visits. </a:t>
              </a:r>
              <a:endParaRPr kumimoji="0" sz="1400" b="0"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1219168" rtl="0" eaLnBrk="1" fontAlgn="auto" latinLnBrk="0" hangingPunct="0">
                <a:lnSpc>
                  <a:spcPct val="100000"/>
                </a:lnSpc>
                <a:spcBef>
                  <a:spcPts val="400"/>
                </a:spcBef>
                <a:spcAft>
                  <a:spcPts val="0"/>
                </a:spcAft>
                <a:buClrTx/>
                <a:buSzTx/>
                <a:buFontTx/>
                <a:buNone/>
                <a:tabLst/>
                <a:defRPr sz="1400" b="1">
                  <a:latin typeface="Segoe UI"/>
                  <a:ea typeface="Segoe UI"/>
                  <a:cs typeface="Segoe UI"/>
                  <a:sym typeface="Segoe UI"/>
                </a:defRPr>
              </a:pPr>
              <a:r>
                <a:rPr kumimoji="0" sz="1400" b="1" u="none" strike="noStrike" kern="0" cap="none" spc="0" normalizeH="0" baseline="0" noProof="0" dirty="0">
                  <a:ln>
                    <a:noFill/>
                  </a:ln>
                  <a:solidFill>
                    <a:srgbClr val="000000"/>
                  </a:solidFill>
                  <a:effectLst/>
                  <a:uLnTx/>
                  <a:uFillTx/>
                  <a:latin typeface="Segoe UI"/>
                  <a:cs typeface="Segoe UI"/>
                  <a:sym typeface="Segoe UI"/>
                </a:rPr>
                <a:t>Mission:</a:t>
              </a:r>
              <a:endParaRPr kumimoji="0" sz="1400" b="1"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1219168" rtl="0" eaLnBrk="1" fontAlgn="auto" latinLnBrk="0" hangingPunct="0">
                <a:lnSpc>
                  <a:spcPct val="100000"/>
                </a:lnSpc>
                <a:spcBef>
                  <a:spcPts val="400"/>
                </a:spcBef>
                <a:spcAft>
                  <a:spcPts val="0"/>
                </a:spcAft>
                <a:buClrTx/>
                <a:buSzTx/>
                <a:buFontTx/>
                <a:buNone/>
                <a:tabLst/>
                <a:defRPr sz="1200" i="1">
                  <a:latin typeface="Segoe UI"/>
                  <a:ea typeface="Segoe UI"/>
                  <a:cs typeface="Segoe UI"/>
                  <a:sym typeface="Segoe UI"/>
                </a:defRPr>
              </a:pPr>
              <a:r>
                <a:rPr kumimoji="0" sz="1200" b="0" u="none" strike="noStrike" kern="0" cap="none" spc="0" normalizeH="0" baseline="0" noProof="0" dirty="0">
                  <a:ln>
                    <a:noFill/>
                  </a:ln>
                  <a:solidFill>
                    <a:srgbClr val="000000"/>
                  </a:solidFill>
                  <a:effectLst/>
                  <a:uLnTx/>
                  <a:uFillTx/>
                  <a:latin typeface="Segoe UI"/>
                  <a:cs typeface="Segoe UI"/>
                  <a:sym typeface="Segoe UI"/>
                </a:rPr>
                <a:t>To equip existing behavioral health professionals with new tools to meet clients’ mental health needs.</a:t>
              </a:r>
              <a:endParaRPr kumimoji="0" sz="1200" b="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grpSp>
      <p:grpSp>
        <p:nvGrpSpPr>
          <p:cNvPr id="323" name="Rectangle: Rounded Corners 13"/>
          <p:cNvGrpSpPr/>
          <p:nvPr/>
        </p:nvGrpSpPr>
        <p:grpSpPr>
          <a:xfrm>
            <a:off x="285864" y="4175445"/>
            <a:ext cx="3861310" cy="2096975"/>
            <a:chOff x="0" y="0"/>
            <a:chExt cx="3861308" cy="2096973"/>
          </a:xfrm>
        </p:grpSpPr>
        <p:sp>
          <p:nvSpPr>
            <p:cNvPr id="321" name="Rounded Rectangle"/>
            <p:cNvSpPr/>
            <p:nvPr/>
          </p:nvSpPr>
          <p:spPr>
            <a:xfrm>
              <a:off x="0" y="27739"/>
              <a:ext cx="3861308" cy="2069234"/>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sz="1100" i="1">
                  <a:latin typeface="Segoe UI"/>
                  <a:ea typeface="Segoe UI"/>
                  <a:cs typeface="Segoe UI"/>
                  <a:sym typeface="Segoe UI"/>
                </a:defRPr>
              </a:pPr>
              <a:endParaRPr kumimoji="0" sz="1100" b="0" i="1" u="none" strike="noStrike" kern="0" cap="none" spc="0" normalizeH="0" baseline="0" noProof="0">
                <a:ln>
                  <a:noFill/>
                </a:ln>
                <a:solidFill>
                  <a:srgbClr val="000000"/>
                </a:solidFill>
                <a:effectLst/>
                <a:uLnTx/>
                <a:uFillTx/>
                <a:latin typeface="Segoe UI"/>
                <a:cs typeface="Segoe UI"/>
                <a:sym typeface="Segoe UI"/>
              </a:endParaRPr>
            </a:p>
          </p:txBody>
        </p:sp>
        <p:sp>
          <p:nvSpPr>
            <p:cNvPr id="322" name="Who it Serves…"/>
            <p:cNvSpPr txBox="1"/>
            <p:nvPr/>
          </p:nvSpPr>
          <p:spPr>
            <a:xfrm>
              <a:off x="61238" y="0"/>
              <a:ext cx="3738831" cy="17854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100" b="1">
                  <a:latin typeface="Segoe UI"/>
                  <a:ea typeface="Segoe UI"/>
                  <a:cs typeface="Segoe UI"/>
                  <a:sym typeface="Segoe UI"/>
                </a:defRPr>
              </a:pPr>
              <a:r>
                <a:rPr kumimoji="0" sz="1400" b="1" u="none" strike="noStrike" kern="0" cap="none" spc="0" normalizeH="0" baseline="0" noProof="0" dirty="0">
                  <a:ln>
                    <a:noFill/>
                  </a:ln>
                  <a:solidFill>
                    <a:srgbClr val="000000"/>
                  </a:solidFill>
                  <a:effectLst/>
                  <a:uLnTx/>
                  <a:uFillTx/>
                  <a:latin typeface="Segoe UI"/>
                  <a:cs typeface="Segoe UI"/>
                  <a:sym typeface="Segoe UI"/>
                </a:rPr>
                <a:t>Who it Serves</a:t>
              </a:r>
              <a:endParaRPr kumimoji="0" sz="1400" b="1"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100" i="1">
                  <a:latin typeface="Segoe UI"/>
                  <a:ea typeface="Segoe UI"/>
                  <a:cs typeface="Segoe UI"/>
                  <a:sym typeface="Segoe UI"/>
                </a:defRPr>
              </a:pPr>
              <a:r>
                <a:rPr kumimoji="0" sz="1100" b="0" u="none" strike="noStrike" kern="0" cap="none" spc="0" normalizeH="0" baseline="0" noProof="0" dirty="0">
                  <a:ln>
                    <a:noFill/>
                  </a:ln>
                  <a:solidFill>
                    <a:srgbClr val="000000"/>
                  </a:solidFill>
                  <a:effectLst/>
                  <a:uLnTx/>
                  <a:uFillTx/>
                  <a:latin typeface="Segoe UI"/>
                  <a:cs typeface="Segoe UI"/>
                  <a:sym typeface="Segoe UI"/>
                </a:rPr>
                <a:t>Professionals in the behavioral health field.</a:t>
              </a:r>
              <a:endParaRPr kumimoji="0" sz="1100" b="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100" b="1">
                  <a:latin typeface="Segoe UI"/>
                  <a:ea typeface="Segoe UI"/>
                  <a:cs typeface="Segoe UI"/>
                  <a:sym typeface="Segoe UI"/>
                </a:defRPr>
              </a:pPr>
              <a:r>
                <a:rPr kumimoji="0" sz="1100" b="1" u="none" strike="noStrike" kern="0" cap="none" spc="0" normalizeH="0" baseline="0" noProof="0" dirty="0">
                  <a:ln>
                    <a:noFill/>
                  </a:ln>
                  <a:solidFill>
                    <a:srgbClr val="000000"/>
                  </a:solidFill>
                  <a:effectLst/>
                  <a:uLnTx/>
                  <a:uFillTx/>
                  <a:latin typeface="Segoe UI"/>
                  <a:cs typeface="Segoe UI"/>
                  <a:sym typeface="Segoe UI"/>
                </a:rPr>
                <a:t>Eligibility Requirements:</a:t>
              </a:r>
              <a:endParaRPr kumimoji="0" sz="1100" b="1"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100" i="1">
                  <a:latin typeface="Segoe UI"/>
                  <a:ea typeface="Segoe UI"/>
                  <a:cs typeface="Segoe UI"/>
                  <a:sym typeface="Segoe UI"/>
                </a:defRPr>
              </a:pPr>
              <a:r>
                <a:rPr kumimoji="0" sz="1100" b="0" u="none" strike="noStrike" kern="0" cap="none" spc="0" normalizeH="0" baseline="0" noProof="0" dirty="0">
                  <a:ln>
                    <a:noFill/>
                  </a:ln>
                  <a:solidFill>
                    <a:srgbClr val="000000"/>
                  </a:solidFill>
                  <a:effectLst/>
                  <a:uLnTx/>
                  <a:uFillTx/>
                  <a:latin typeface="Segoe UI"/>
                  <a:cs typeface="Segoe UI"/>
                  <a:sym typeface="Segoe UI"/>
                </a:rPr>
                <a:t>Currently and actively licensed to practice in behavioral health fields within state of residence. Associates, interns, or those under supervised practice qualify if they are within compliance of their practice limitations. Practitioners with a current, active National Certified Counselor (NCC) certification also eligible. </a:t>
              </a:r>
            </a:p>
          </p:txBody>
        </p:sp>
      </p:grpSp>
      <p:grpSp>
        <p:nvGrpSpPr>
          <p:cNvPr id="326" name="Rectangle: Rounded Corners 18"/>
          <p:cNvGrpSpPr/>
          <p:nvPr/>
        </p:nvGrpSpPr>
        <p:grpSpPr>
          <a:xfrm>
            <a:off x="4526936" y="4208174"/>
            <a:ext cx="3861308" cy="2069234"/>
            <a:chOff x="0" y="0"/>
            <a:chExt cx="3861306" cy="2069232"/>
          </a:xfrm>
        </p:grpSpPr>
        <p:sp>
          <p:nvSpPr>
            <p:cNvPr id="324" name="Rounded Rectangle"/>
            <p:cNvSpPr/>
            <p:nvPr/>
          </p:nvSpPr>
          <p:spPr>
            <a:xfrm>
              <a:off x="0" y="0"/>
              <a:ext cx="3861308" cy="2069234"/>
            </a:xfrm>
            <a:prstGeom prst="roundRect">
              <a:avLst>
                <a:gd name="adj" fmla="val 7747"/>
              </a:avLst>
            </a:prstGeom>
            <a:solidFill>
              <a:srgbClr val="F2F2F2"/>
            </a:solidFill>
            <a:ln w="28575" cap="flat">
              <a:noFill/>
              <a:prstDash val="solid"/>
              <a:miter lim="8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685800" rtl="0" eaLnBrk="1" fontAlgn="auto" latinLnBrk="0" hangingPunct="0">
                <a:lnSpc>
                  <a:spcPct val="105999"/>
                </a:lnSpc>
                <a:spcBef>
                  <a:spcPts val="0"/>
                </a:spcBef>
                <a:spcAft>
                  <a:spcPts val="0"/>
                </a:spcAft>
                <a:buClrTx/>
                <a:buSzTx/>
                <a:buFontTx/>
                <a:buNone/>
                <a:tabLst/>
                <a:defRPr>
                  <a:latin typeface="Open Sans"/>
                  <a:ea typeface="Open Sans"/>
                  <a:cs typeface="Open Sans"/>
                  <a:sym typeface="Open Sans"/>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325" name="How it Achieves Results…"/>
            <p:cNvSpPr txBox="1"/>
            <p:nvPr/>
          </p:nvSpPr>
          <p:spPr>
            <a:xfrm>
              <a:off x="61238" y="61238"/>
              <a:ext cx="3738831" cy="17492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i="0" u="none" strike="noStrike" kern="0" cap="none" spc="0" normalizeH="0" baseline="0" noProof="0" dirty="0">
                  <a:ln>
                    <a:noFill/>
                  </a:ln>
                  <a:solidFill>
                    <a:srgbClr val="000000"/>
                  </a:solidFill>
                  <a:effectLst/>
                  <a:uLnTx/>
                  <a:uFillTx/>
                  <a:latin typeface="Segoe UI"/>
                  <a:cs typeface="Segoe UI"/>
                  <a:sym typeface="Segoe UI"/>
                </a:rPr>
                <a:t>How it Achieves Results</a:t>
              </a:r>
              <a:endParaRPr kumimoji="0" sz="16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685800" rtl="0" eaLnBrk="1" fontAlgn="auto" latinLnBrk="0" hangingPunct="0">
                <a:lnSpc>
                  <a:spcPct val="105999"/>
                </a:lnSpc>
                <a:spcBef>
                  <a:spcPts val="0"/>
                </a:spcBef>
                <a:spcAft>
                  <a:spcPts val="0"/>
                </a:spcAft>
                <a:buClrTx/>
                <a:buSzTx/>
                <a:buFontTx/>
                <a:buNone/>
                <a:tabLst/>
                <a:defRPr sz="1400" i="1">
                  <a:latin typeface="Segoe UI"/>
                  <a:ea typeface="Segoe UI"/>
                  <a:cs typeface="Segoe UI"/>
                  <a:sym typeface="Segoe UI"/>
                </a:defRPr>
              </a:pPr>
              <a:r>
                <a:rPr kumimoji="0" sz="1400" b="0" u="none" strike="noStrike" kern="0" cap="none" spc="0" normalizeH="0" baseline="0" noProof="0" dirty="0">
                  <a:ln>
                    <a:noFill/>
                  </a:ln>
                  <a:solidFill>
                    <a:srgbClr val="000000"/>
                  </a:solidFill>
                  <a:effectLst/>
                  <a:uLnTx/>
                  <a:uFillTx/>
                  <a:latin typeface="Segoe UI"/>
                  <a:cs typeface="Segoe UI"/>
                  <a:sym typeface="Segoe UI"/>
                </a:rPr>
                <a:t>NCI is qualified through the Center for Credentialing and Education, Inc. (CCE) as a Registered Credential Training Provider. NCI offers a nine-module course to prepare providers to test and obtain the BC-TMH credential.</a:t>
              </a:r>
            </a:p>
          </p:txBody>
        </p:sp>
      </p:grpSp>
      <p:sp>
        <p:nvSpPr>
          <p:cNvPr id="327" name="TextBox 19"/>
          <p:cNvSpPr txBox="1"/>
          <p:nvPr/>
        </p:nvSpPr>
        <p:spPr>
          <a:xfrm>
            <a:off x="5537370" y="1569293"/>
            <a:ext cx="2184557" cy="332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600" b="1">
                <a:latin typeface="Segoe UI"/>
                <a:ea typeface="Segoe UI"/>
                <a:cs typeface="Segoe UI"/>
                <a:sym typeface="Segoe U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600" b="1" i="0" u="none" strike="noStrike" kern="0" cap="none" spc="0" normalizeH="0" baseline="0" noProof="0">
                <a:ln>
                  <a:noFill/>
                </a:ln>
                <a:solidFill>
                  <a:srgbClr val="000000"/>
                </a:solidFill>
                <a:effectLst/>
                <a:uLnTx/>
                <a:uFillTx/>
                <a:latin typeface="Segoe UI"/>
                <a:cs typeface="Segoe UI"/>
                <a:sym typeface="Segoe UI"/>
              </a:rPr>
              <a:t>Where it Operates</a:t>
            </a:r>
          </a:p>
        </p:txBody>
      </p:sp>
      <p:grpSp>
        <p:nvGrpSpPr>
          <p:cNvPr id="330" name="Rectangle: Rounded Corners 28"/>
          <p:cNvGrpSpPr/>
          <p:nvPr/>
        </p:nvGrpSpPr>
        <p:grpSpPr>
          <a:xfrm>
            <a:off x="8782146" y="1506325"/>
            <a:ext cx="3236981" cy="4766094"/>
            <a:chOff x="0" y="0"/>
            <a:chExt cx="3236979" cy="4766093"/>
          </a:xfrm>
        </p:grpSpPr>
        <p:sp>
          <p:nvSpPr>
            <p:cNvPr id="328" name="Rounded Rectangle"/>
            <p:cNvSpPr/>
            <p:nvPr/>
          </p:nvSpPr>
          <p:spPr>
            <a:xfrm>
              <a:off x="0" y="0"/>
              <a:ext cx="3236979" cy="4766093"/>
            </a:xfrm>
            <a:prstGeom prst="roundRect">
              <a:avLst>
                <a:gd name="adj" fmla="val 7747"/>
              </a:avLst>
            </a:prstGeom>
            <a:solidFill>
              <a:srgbClr val="F2F2F2"/>
            </a:solidFill>
            <a:ln w="12700" cap="flat">
              <a:noFill/>
              <a:miter lim="400000"/>
            </a:ln>
            <a:effectLst>
              <a:outerShdw blurRad="50800" dist="38100" dir="2700000" rotWithShape="0">
                <a:srgbClr val="000000">
                  <a:alpha val="40000"/>
                </a:srgbClr>
              </a:outerShdw>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600">
                  <a:latin typeface="Segoe UI"/>
                  <a:ea typeface="Segoe UI"/>
                  <a:cs typeface="Segoe UI"/>
                  <a:sym typeface="Segoe UI"/>
                </a:defRPr>
              </a:pPr>
              <a:endParaRPr kumimoji="0" sz="1600" b="0" i="0" u="none" strike="noStrike" kern="0" cap="none" spc="0" normalizeH="0" baseline="0" noProof="0">
                <a:ln>
                  <a:noFill/>
                </a:ln>
                <a:solidFill>
                  <a:srgbClr val="000000"/>
                </a:solidFill>
                <a:effectLst/>
                <a:uLnTx/>
                <a:uFillTx/>
                <a:latin typeface="Segoe UI"/>
                <a:cs typeface="Segoe UI"/>
                <a:sym typeface="Segoe UI"/>
              </a:endParaRPr>
            </a:p>
          </p:txBody>
        </p:sp>
        <p:sp>
          <p:nvSpPr>
            <p:cNvPr id="329" name="Why it Matters…"/>
            <p:cNvSpPr txBox="1"/>
            <p:nvPr/>
          </p:nvSpPr>
          <p:spPr>
            <a:xfrm>
              <a:off x="73448" y="73447"/>
              <a:ext cx="3090082" cy="40581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6675" tIns="66675" rIns="66675" bIns="66675" numCol="1" anchor="t">
              <a:spAutoFit/>
            </a:bodyPr>
            <a:lstStyle/>
            <a:p>
              <a:pPr marL="0" marR="0" lvl="0" indent="0" algn="ctr" defTabSz="685800" rtl="0" eaLnBrk="1" fontAlgn="auto" latinLnBrk="0" hangingPunct="0">
                <a:lnSpc>
                  <a:spcPct val="105999"/>
                </a:lnSpc>
                <a:spcBef>
                  <a:spcPts val="600"/>
                </a:spcBef>
                <a:spcAft>
                  <a:spcPts val="0"/>
                </a:spcAft>
                <a:buClrTx/>
                <a:buSzTx/>
                <a:buFontTx/>
                <a:buNone/>
                <a:tabLst/>
                <a:defRPr sz="1600" b="1">
                  <a:latin typeface="Segoe UI"/>
                  <a:ea typeface="Segoe UI"/>
                  <a:cs typeface="Segoe UI"/>
                  <a:sym typeface="Segoe UI"/>
                </a:defRPr>
              </a:pPr>
              <a:r>
                <a:rPr kumimoji="0" sz="1600" b="1" i="0" u="none" strike="noStrike" kern="0" cap="none" spc="0" normalizeH="0" baseline="0" noProof="0" dirty="0">
                  <a:ln>
                    <a:noFill/>
                  </a:ln>
                  <a:solidFill>
                    <a:srgbClr val="000000"/>
                  </a:solidFill>
                  <a:effectLst/>
                  <a:uLnTx/>
                  <a:uFillTx/>
                  <a:latin typeface="Segoe UI"/>
                  <a:cs typeface="Segoe UI"/>
                  <a:sym typeface="Segoe UI"/>
                </a:rPr>
                <a:t>Why it Matters</a:t>
              </a:r>
              <a:endParaRPr kumimoji="0" sz="16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0">
                <a:lnSpc>
                  <a:spcPct val="100000"/>
                </a:lnSpc>
                <a:spcBef>
                  <a:spcPts val="0"/>
                </a:spcBef>
                <a:spcAft>
                  <a:spcPts val="0"/>
                </a:spcAft>
                <a:buClrTx/>
                <a:buSzTx/>
                <a:buFontTx/>
                <a:buNone/>
                <a:tabLst/>
                <a:defRPr sz="1400" i="1">
                  <a:latin typeface="Segoe UI"/>
                  <a:ea typeface="Segoe UI"/>
                  <a:cs typeface="Segoe UI"/>
                  <a:sym typeface="Segoe UI"/>
                </a:defRPr>
              </a:pPr>
              <a:endParaRPr kumimoji="0" lang="en-US" sz="1400" b="0" u="none" strike="noStrike" kern="0" cap="none" spc="0" normalizeH="0" baseline="0" noProof="0" dirty="0">
                <a:ln>
                  <a:noFill/>
                </a:ln>
                <a:solidFill>
                  <a:srgbClr val="000000"/>
                </a:solidFill>
                <a:effectLst/>
                <a:uLnTx/>
                <a:uFillTx/>
                <a:latin typeface="Segoe UI"/>
                <a:cs typeface="Segoe UI"/>
                <a:sym typeface="Segoe UI"/>
              </a:endParaRPr>
            </a:p>
            <a:p>
              <a:pPr marL="0" marR="0" lvl="0" indent="0" algn="l" defTabSz="914400" rtl="0" eaLnBrk="1" fontAlgn="auto" latinLnBrk="0" hangingPunct="0">
                <a:lnSpc>
                  <a:spcPct val="100000"/>
                </a:lnSpc>
                <a:spcBef>
                  <a:spcPts val="0"/>
                </a:spcBef>
                <a:spcAft>
                  <a:spcPts val="0"/>
                </a:spcAft>
                <a:buClrTx/>
                <a:buSzTx/>
                <a:buFontTx/>
                <a:buNone/>
                <a:tabLst/>
                <a:defRPr sz="1400" i="1">
                  <a:latin typeface="Segoe UI"/>
                  <a:ea typeface="Segoe UI"/>
                  <a:cs typeface="Segoe UI"/>
                  <a:sym typeface="Segoe UI"/>
                </a:defRPr>
              </a:pPr>
              <a:r>
                <a:rPr kumimoji="0" sz="1400" b="0" u="none" strike="noStrike" kern="0" cap="none" spc="0" normalizeH="0" baseline="0" noProof="0" dirty="0">
                  <a:ln>
                    <a:noFill/>
                  </a:ln>
                  <a:solidFill>
                    <a:srgbClr val="000000"/>
                  </a:solidFill>
                  <a:effectLst/>
                  <a:uLnTx/>
                  <a:uFillTx/>
                  <a:latin typeface="Segoe UI"/>
                  <a:cs typeface="Segoe UI"/>
                  <a:sym typeface="Segoe UI"/>
                </a:rPr>
                <a:t>The field of </a:t>
              </a:r>
              <a:r>
                <a:rPr kumimoji="0" sz="1400" b="0" u="none" strike="noStrike" kern="0" cap="none" spc="0" normalizeH="0" baseline="0" noProof="0" dirty="0" err="1">
                  <a:ln>
                    <a:noFill/>
                  </a:ln>
                  <a:solidFill>
                    <a:srgbClr val="000000"/>
                  </a:solidFill>
                  <a:effectLst/>
                  <a:uLnTx/>
                  <a:uFillTx/>
                  <a:latin typeface="Segoe UI"/>
                  <a:cs typeface="Segoe UI"/>
                  <a:sym typeface="Segoe UI"/>
                </a:rPr>
                <a:t>telemental</a:t>
              </a:r>
              <a:r>
                <a:rPr kumimoji="0" sz="1400" b="0" u="none" strike="noStrike" kern="0" cap="none" spc="0" normalizeH="0" baseline="0" noProof="0" dirty="0">
                  <a:ln>
                    <a:noFill/>
                  </a:ln>
                  <a:solidFill>
                    <a:srgbClr val="000000"/>
                  </a:solidFill>
                  <a:effectLst/>
                  <a:uLnTx/>
                  <a:uFillTx/>
                  <a:latin typeface="Segoe UI"/>
                  <a:cs typeface="Segoe UI"/>
                  <a:sym typeface="Segoe UI"/>
                </a:rPr>
                <a:t> health is growing rapidly as people’s lives become busier and they seek alternative treatment methods aside from traditional office visits. The Board Certified-</a:t>
              </a:r>
              <a:r>
                <a:rPr kumimoji="0" sz="1400" b="0" u="none" strike="noStrike" kern="0" cap="none" spc="0" normalizeH="0" baseline="0" noProof="0" dirty="0" err="1">
                  <a:ln>
                    <a:noFill/>
                  </a:ln>
                  <a:solidFill>
                    <a:srgbClr val="000000"/>
                  </a:solidFill>
                  <a:effectLst/>
                  <a:uLnTx/>
                  <a:uFillTx/>
                  <a:latin typeface="Segoe UI"/>
                  <a:cs typeface="Segoe UI"/>
                  <a:sym typeface="Segoe UI"/>
                </a:rPr>
                <a:t>TeleMental</a:t>
              </a:r>
              <a:r>
                <a:rPr kumimoji="0" sz="1400" b="0" u="none" strike="noStrike" kern="0" cap="none" spc="0" normalizeH="0" baseline="0" noProof="0" dirty="0">
                  <a:ln>
                    <a:noFill/>
                  </a:ln>
                  <a:solidFill>
                    <a:srgbClr val="000000"/>
                  </a:solidFill>
                  <a:effectLst/>
                  <a:uLnTx/>
                  <a:uFillTx/>
                  <a:latin typeface="Segoe UI"/>
                  <a:cs typeface="Segoe UI"/>
                  <a:sym typeface="Segoe UI"/>
                </a:rPr>
                <a:t> Health (BC-TMH) credential was created to fill this need, ensuring safe and effective practices for mental health professionals working in a variety of disciplines. </a:t>
              </a:r>
              <a:endParaRPr kumimoji="0" sz="1400" b="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0">
                <a:lnSpc>
                  <a:spcPct val="100000"/>
                </a:lnSpc>
                <a:spcBef>
                  <a:spcPts val="0"/>
                </a:spcBef>
                <a:spcAft>
                  <a:spcPts val="0"/>
                </a:spcAft>
                <a:buClrTx/>
                <a:buSzTx/>
                <a:buFontTx/>
                <a:buNone/>
                <a:tabLst/>
                <a:defRPr sz="1400" i="1">
                  <a:latin typeface="Segoe UI"/>
                  <a:ea typeface="Segoe UI"/>
                  <a:cs typeface="Segoe UI"/>
                  <a:sym typeface="Segoe UI"/>
                </a:defRPr>
              </a:pPr>
              <a:endParaRPr kumimoji="0" sz="1400" b="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0">
                <a:lnSpc>
                  <a:spcPct val="100000"/>
                </a:lnSpc>
                <a:spcBef>
                  <a:spcPts val="0"/>
                </a:spcBef>
                <a:spcAft>
                  <a:spcPts val="0"/>
                </a:spcAft>
                <a:buClrTx/>
                <a:buSzTx/>
                <a:buFontTx/>
                <a:buNone/>
                <a:tabLst/>
                <a:defRPr sz="1400" i="1">
                  <a:latin typeface="Segoe UI"/>
                  <a:ea typeface="Segoe UI"/>
                  <a:cs typeface="Segoe UI"/>
                  <a:sym typeface="Segoe UI"/>
                </a:defRPr>
              </a:pPr>
              <a:r>
                <a:rPr kumimoji="0" sz="1400" b="0" u="none" strike="noStrike" kern="0" cap="none" spc="0" normalizeH="0" baseline="0" noProof="0" dirty="0">
                  <a:ln>
                    <a:noFill/>
                  </a:ln>
                  <a:solidFill>
                    <a:srgbClr val="000000"/>
                  </a:solidFill>
                  <a:effectLst/>
                  <a:uLnTx/>
                  <a:uFillTx/>
                  <a:latin typeface="Segoe UI"/>
                  <a:cs typeface="Segoe UI"/>
                  <a:sym typeface="Segoe UI"/>
                </a:rPr>
                <a:t>Since 2014, 11,795 </a:t>
              </a:r>
              <a:r>
                <a:rPr kumimoji="0" sz="1400" b="0" u="none" strike="noStrike" kern="0" cap="none" spc="0" normalizeH="0" baseline="0" noProof="0" dirty="0" err="1">
                  <a:ln>
                    <a:noFill/>
                  </a:ln>
                  <a:solidFill>
                    <a:srgbClr val="000000"/>
                  </a:solidFill>
                  <a:effectLst/>
                  <a:uLnTx/>
                  <a:uFillTx/>
                  <a:latin typeface="Segoe UI"/>
                  <a:cs typeface="Segoe UI"/>
                  <a:sym typeface="Segoe UI"/>
                </a:rPr>
                <a:t>telemental</a:t>
              </a:r>
              <a:r>
                <a:rPr kumimoji="0" sz="1400" b="0" u="none" strike="noStrike" kern="0" cap="none" spc="0" normalizeH="0" baseline="0" noProof="0" dirty="0">
                  <a:ln>
                    <a:noFill/>
                  </a:ln>
                  <a:solidFill>
                    <a:srgbClr val="000000"/>
                  </a:solidFill>
                  <a:effectLst/>
                  <a:uLnTx/>
                  <a:uFillTx/>
                  <a:latin typeface="Segoe UI"/>
                  <a:cs typeface="Segoe UI"/>
                  <a:sym typeface="Segoe UI"/>
                </a:rPr>
                <a:t> health certificates have been issued through NCI as a Registered Credential Training Provider. </a:t>
              </a:r>
            </a:p>
          </p:txBody>
        </p:sp>
      </p:grpSp>
      <p:sp>
        <p:nvSpPr>
          <p:cNvPr id="331" name="Text Placeholder 5"/>
          <p:cNvSpPr txBox="1"/>
          <p:nvPr/>
        </p:nvSpPr>
        <p:spPr>
          <a:xfrm>
            <a:off x="2685225" y="6427211"/>
            <a:ext cx="7682953"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0" algn="l" defTabSz="914400" rtl="0" eaLnBrk="1" fontAlgn="auto" latinLnBrk="0" hangingPunct="0">
              <a:lnSpc>
                <a:spcPct val="85000"/>
              </a:lnSpc>
              <a:spcBef>
                <a:spcPts val="500"/>
              </a:spcBef>
              <a:spcAft>
                <a:spcPts val="0"/>
              </a:spcAft>
              <a:buClrTx/>
              <a:buSzTx/>
              <a:buFontTx/>
              <a:buNone/>
              <a:tabLst/>
              <a:defRPr sz="1600" b="1" spc="-30">
                <a:latin typeface="Segoe UI"/>
                <a:ea typeface="Segoe UI"/>
                <a:cs typeface="Segoe UI"/>
                <a:sym typeface="Segoe UI"/>
              </a:defRPr>
            </a:pPr>
            <a:r>
              <a:rPr kumimoji="0" sz="1600" b="1" i="0" u="none" strike="noStrike" kern="0" cap="none" spc="-30" normalizeH="0" baseline="0" noProof="0">
                <a:ln>
                  <a:noFill/>
                </a:ln>
                <a:solidFill>
                  <a:srgbClr val="000000"/>
                </a:solidFill>
                <a:effectLst/>
                <a:uLnTx/>
                <a:uFillTx/>
                <a:latin typeface="Segoe UI"/>
                <a:cs typeface="Segoe UI"/>
                <a:sym typeface="Segoe UI"/>
              </a:rPr>
              <a:t>Learn more about the program here: </a:t>
            </a:r>
            <a:r>
              <a:rPr kumimoji="0" sz="1600" b="0" i="0" u="sng" strike="noStrike" kern="0" cap="none" spc="-30" normalizeH="0" baseline="0" noProof="0">
                <a:ln>
                  <a:noFill/>
                </a:ln>
                <a:solidFill>
                  <a:srgbClr val="0000FF"/>
                </a:solidFill>
                <a:effectLst/>
                <a:uLnTx/>
                <a:uFill>
                  <a:solidFill>
                    <a:srgbClr val="0000FF"/>
                  </a:solidFill>
                </a:uFill>
                <a:latin typeface="Segoe UI"/>
                <a:cs typeface="Segoe UI"/>
                <a:sym typeface="Segoe UI"/>
                <a:hlinkClick r:id="rId2"/>
              </a:rPr>
              <a:t>www.newcollegeinstitute.org</a:t>
            </a:r>
            <a:r>
              <a:rPr kumimoji="0" sz="1600" b="0" i="0" u="none" strike="noStrike" kern="0" cap="none" spc="-30" normalizeH="0" baseline="0" noProof="0">
                <a:ln>
                  <a:noFill/>
                </a:ln>
                <a:solidFill>
                  <a:srgbClr val="000000"/>
                </a:solidFill>
                <a:effectLst/>
                <a:uLnTx/>
                <a:uFillTx/>
                <a:latin typeface="Segoe UI"/>
                <a:cs typeface="Segoe UI"/>
                <a:sym typeface="Segoe UI"/>
              </a:rPr>
              <a:t> </a:t>
            </a:r>
          </a:p>
        </p:txBody>
      </p:sp>
      <p:pic>
        <p:nvPicPr>
          <p:cNvPr id="332" name="Picture 4" descr="Picture 4"/>
          <p:cNvPicPr>
            <a:picLocks noChangeAspect="1"/>
          </p:cNvPicPr>
          <p:nvPr/>
        </p:nvPicPr>
        <p:blipFill>
          <a:blip r:embed="rId3">
            <a:alphaModFix amt="70000"/>
          </a:blip>
          <a:stretch>
            <a:fillRect/>
          </a:stretch>
        </p:blipFill>
        <p:spPr>
          <a:xfrm>
            <a:off x="4539636" y="2427159"/>
            <a:ext cx="3974132" cy="1529381"/>
          </a:xfrm>
          <a:prstGeom prst="rect">
            <a:avLst/>
          </a:prstGeom>
          <a:ln w="12700">
            <a:miter lim="400000"/>
          </a:ln>
        </p:spPr>
      </p:pic>
      <p:sp>
        <p:nvSpPr>
          <p:cNvPr id="333" name="TextBox 6"/>
          <p:cNvSpPr txBox="1"/>
          <p:nvPr/>
        </p:nvSpPr>
        <p:spPr>
          <a:xfrm>
            <a:off x="4865613" y="1909211"/>
            <a:ext cx="3445270" cy="739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i="1">
                <a:latin typeface="Segoe UI"/>
                <a:ea typeface="Segoe UI"/>
                <a:cs typeface="Segoe UI"/>
                <a:sym typeface="Segoe U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400" b="0" i="1" u="none" strike="noStrike" kern="0" cap="none" spc="0" normalizeH="0" baseline="0" noProof="0">
                <a:ln>
                  <a:noFill/>
                </a:ln>
                <a:solidFill>
                  <a:srgbClr val="000000"/>
                </a:solidFill>
                <a:effectLst/>
                <a:uLnTx/>
                <a:uFillTx/>
                <a:latin typeface="Segoe UI"/>
                <a:cs typeface="Segoe UI"/>
                <a:sym typeface="Segoe UI"/>
              </a:rPr>
              <a:t>This training is provided online and available to all in the Commonwealth.</a:t>
            </a:r>
          </a:p>
        </p:txBody>
      </p:sp>
      <p:sp>
        <p:nvSpPr>
          <p:cNvPr id="334" name="Oval 1"/>
          <p:cNvSpPr/>
          <p:nvPr/>
        </p:nvSpPr>
        <p:spPr>
          <a:xfrm>
            <a:off x="6303145" y="3808519"/>
            <a:ext cx="91443" cy="91443"/>
          </a:xfrm>
          <a:prstGeom prst="ellipse">
            <a:avLst/>
          </a:prstGeom>
          <a:solidFill>
            <a:srgbClr val="92D050"/>
          </a:solidFill>
          <a:ln w="12700">
            <a:solidFill>
              <a:srgbClr val="00163F"/>
            </a:solidFill>
            <a:miter/>
          </a:ln>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latin typeface="Segoe UI"/>
                <a:ea typeface="Segoe UI"/>
                <a:cs typeface="Segoe UI"/>
                <a:sym typeface="Segoe UI"/>
              </a:defRPr>
            </a:pPr>
            <a:endParaRPr kumimoji="0" sz="1800" b="0" i="0" u="none" strike="noStrike" kern="0" cap="none" spc="0" normalizeH="0" baseline="0" noProof="0">
              <a:ln>
                <a:noFill/>
              </a:ln>
              <a:solidFill>
                <a:srgbClr val="FFFFFF"/>
              </a:solidFill>
              <a:effectLst/>
              <a:uLnTx/>
              <a:uFillTx/>
              <a:latin typeface="Segoe UI"/>
              <a:cs typeface="Segoe UI"/>
              <a:sym typeface="Segoe UI"/>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7EF90-0FC4-D360-3079-AA8C0147AC40}"/>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C28DF562-7AC4-5269-45E6-C347118B47C9}"/>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2426B16-5352-AF40-E6F2-8E41B844A5C5}"/>
              </a:ext>
            </a:extLst>
          </p:cNvPr>
          <p:cNvSpPr txBox="1"/>
          <p:nvPr/>
        </p:nvSpPr>
        <p:spPr>
          <a:xfrm>
            <a:off x="80567" y="239884"/>
            <a:ext cx="11016924" cy="400110"/>
          </a:xfrm>
          <a:prstGeom prst="rect">
            <a:avLst/>
          </a:prstGeom>
          <a:noFill/>
        </p:spPr>
        <p:txBody>
          <a:bodyPr wrap="square" lIns="91440" tIns="45720" rIns="91440" bIns="45720" rtlCol="0" anchor="t">
            <a:spAutoFit/>
          </a:bodyPr>
          <a:lstStyle/>
          <a:p>
            <a:pPr>
              <a:defRPr/>
            </a:pPr>
            <a:r>
              <a:rPr lang="en-US" sz="2000" b="1" dirty="0">
                <a:solidFill>
                  <a:prstClr val="white"/>
                </a:solidFill>
                <a:latin typeface="Franklin Gothic Demi"/>
                <a:cs typeface="Segoe UI"/>
              </a:rPr>
              <a:t>Trade Adjustment Assistance (TAA) </a:t>
            </a: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 Virginia Works</a:t>
            </a:r>
            <a:endParaRPr kumimoji="0" lang="en-US" sz="20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74A4E2EF-197A-F627-C364-569EFFD5D6D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a:solidFill>
                  <a:srgbClr val="003595">
                    <a:lumMod val="40000"/>
                    <a:lumOff val="60000"/>
                  </a:srgbClr>
                </a:solidFill>
              </a:rPr>
              <a:t>Labor</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2" name="Rectangle 1">
            <a:extLst>
              <a:ext uri="{FF2B5EF4-FFF2-40B4-BE49-F238E27FC236}">
                <a16:creationId xmlns:a16="http://schemas.microsoft.com/office/drawing/2014/main" id="{29E5B18A-F05B-3CC1-0FAB-0395265F22E7}"/>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300" b="0" i="1" u="none" strike="noStrike" kern="1200" cap="none" spc="0" normalizeH="0" baseline="0" noProof="0" dirty="0">
                <a:ln>
                  <a:noFill/>
                </a:ln>
                <a:solidFill>
                  <a:prstClr val="black"/>
                </a:solidFill>
                <a:effectLst/>
                <a:uLnTx/>
                <a:uFillTx/>
                <a:latin typeface="Segoe UI"/>
                <a:ea typeface="+mn-ea"/>
                <a:cs typeface="+mn-cs"/>
              </a:rPr>
              <a:t>Melinda Castle and Nicole Overley, Virginia Works Commissioner</a:t>
            </a:r>
          </a:p>
        </p:txBody>
      </p:sp>
      <p:sp>
        <p:nvSpPr>
          <p:cNvPr id="3" name="Rectangle: Rounded Corners 2">
            <a:extLst>
              <a:ext uri="{FF2B5EF4-FFF2-40B4-BE49-F238E27FC236}">
                <a16:creationId xmlns:a16="http://schemas.microsoft.com/office/drawing/2014/main" id="{25B145E5-9DF3-6041-EAAD-7F9A9D4726AF}"/>
              </a:ext>
            </a:extLst>
          </p:cNvPr>
          <p:cNvSpPr/>
          <p:nvPr/>
        </p:nvSpPr>
        <p:spPr bwMode="gray">
          <a:xfrm>
            <a:off x="285865" y="1506326"/>
            <a:ext cx="3960210" cy="2352225"/>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just" defTabSz="1219170" rtl="0" eaLnBrk="1" fontAlgn="auto" latinLnBrk="0" hangingPunct="1">
              <a:lnSpc>
                <a:spcPct val="100000"/>
              </a:lnSpc>
              <a:spcBef>
                <a:spcPts val="0"/>
              </a:spcBef>
              <a:spcAft>
                <a:spcPts val="600"/>
              </a:spcAft>
              <a:buClrTx/>
              <a:buSzPct val="100000"/>
              <a:buFontTx/>
              <a:buNone/>
              <a:tabLst/>
              <a:defRPr/>
            </a:pPr>
            <a:r>
              <a:rPr lang="en-US" sz="1200" i="1">
                <a:solidFill>
                  <a:prstClr val="black"/>
                </a:solidFill>
                <a:latin typeface="Segoe UI" panose="020B0502040204020203" pitchFamily="34" charset="0"/>
                <a:cs typeface="Segoe UI" panose="020B0502040204020203" pitchFamily="34" charset="0"/>
              </a:rPr>
              <a:t>TAA </a:t>
            </a:r>
            <a:r>
              <a:rPr kumimoji="0" lang="en-US" sz="12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provides aid to workers who lose their jobs or whose hours of work and wages are reduced as a result of increased imports or jobs shifting overseas.</a:t>
            </a:r>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200"/>
              </a:spcAft>
              <a:buClrTx/>
              <a:buSzPct val="100000"/>
              <a:buFontTx/>
              <a:buNone/>
              <a:tabLst/>
              <a:defRPr/>
            </a:pPr>
            <a:r>
              <a:rPr kumimoji="0" lang="en-US" sz="14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just" defTabSz="1219170" rtl="0" eaLnBrk="1" fontAlgn="auto" latinLnBrk="0" hangingPunct="1">
              <a:lnSpc>
                <a:spcPct val="100000"/>
              </a:lnSpc>
              <a:spcBef>
                <a:spcPts val="0"/>
              </a:spcBef>
              <a:spcAft>
                <a:spcPts val="400"/>
              </a:spcAft>
              <a:buClrTx/>
              <a:buSzPct val="100000"/>
              <a:buFontTx/>
              <a:buNone/>
              <a:tabLst/>
              <a:defRPr/>
            </a:pPr>
            <a:r>
              <a:rPr kumimoji="0" lang="en-US" sz="12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The goal is to help trade–impacted workers return to suitable employment by providing a variety of benefits and reemployment services</a:t>
            </a:r>
            <a:r>
              <a:rPr lang="en-US" sz="1200" i="1">
                <a:solidFill>
                  <a:prstClr val="black"/>
                </a:solidFill>
                <a:latin typeface="Segoe UI" panose="020B0502040204020203" pitchFamily="34" charset="0"/>
                <a:cs typeface="Segoe UI" panose="020B0502040204020203" pitchFamily="34" charset="0"/>
              </a:rPr>
              <a:t>. </a:t>
            </a:r>
            <a:r>
              <a:rPr kumimoji="0" lang="en-US" sz="12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Workers may be eligible for training, job search assistance, relocation allowances, income support and other reemployment services.</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4" name="Rectangle: Rounded Corners 3">
            <a:extLst>
              <a:ext uri="{FF2B5EF4-FFF2-40B4-BE49-F238E27FC236}">
                <a16:creationId xmlns:a16="http://schemas.microsoft.com/office/drawing/2014/main" id="{62D2D6F9-0104-96C3-A257-E7809DDFDD5A}"/>
              </a:ext>
            </a:extLst>
          </p:cNvPr>
          <p:cNvSpPr/>
          <p:nvPr/>
        </p:nvSpPr>
        <p:spPr bwMode="gray">
          <a:xfrm>
            <a:off x="253555" y="4094987"/>
            <a:ext cx="4011570" cy="220506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Who it Serves</a:t>
            </a:r>
          </a:p>
          <a:p>
            <a:pPr marL="0" marR="0" lvl="0" indent="0" algn="just" defTabSz="685800" rtl="0" eaLnBrk="1" fontAlgn="auto" latinLnBrk="0" hangingPunct="1">
              <a:spcBef>
                <a:spcPts val="0"/>
              </a:spcBef>
              <a:spcAft>
                <a:spcPts val="600"/>
              </a:spcAft>
              <a:buClrTx/>
              <a:buSzTx/>
              <a:buFontTx/>
              <a:buNone/>
              <a:tabLst/>
              <a:defRPr/>
            </a:pPr>
            <a:r>
              <a:rPr lang="en-US" sz="1200" i="1">
                <a:solidFill>
                  <a:prstClr val="black"/>
                </a:solidFill>
                <a:latin typeface="Segoe UI"/>
              </a:rPr>
              <a:t>Trade-impacted </a:t>
            </a:r>
            <a:r>
              <a:rPr kumimoji="0" lang="en-US" sz="1200" b="0" i="1" u="none" strike="noStrike" kern="1200" cap="none" spc="0" normalizeH="0" baseline="0" noProof="0">
                <a:ln>
                  <a:noFill/>
                </a:ln>
                <a:solidFill>
                  <a:prstClr val="black"/>
                </a:solidFill>
                <a:effectLst/>
                <a:uLnTx/>
                <a:uFillTx/>
                <a:latin typeface="Segoe UI"/>
                <a:ea typeface="+mn-ea"/>
                <a:cs typeface="+mn-cs"/>
              </a:rPr>
              <a:t>worker groups who are determined to be eligible by the U.S. Department of Labor through submission of a TAA petition.</a:t>
            </a:r>
          </a:p>
          <a:p>
            <a:pPr marL="0" marR="0" lvl="0" indent="0" algn="l" defTabSz="685800" rtl="0" eaLnBrk="1" fontAlgn="auto" latinLnBrk="0" hangingPunct="1">
              <a:lnSpc>
                <a:spcPct val="106000"/>
              </a:lnSpc>
              <a:spcBef>
                <a:spcPts val="0"/>
              </a:spcBef>
              <a:spcAft>
                <a:spcPts val="2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Eligibility Requirements:</a:t>
            </a:r>
          </a:p>
          <a:p>
            <a:pPr marL="0" marR="0" lvl="0" indent="0" algn="just" defTabSz="685800" rtl="0" eaLnBrk="1" fontAlgn="auto" latinLnBrk="0" hangingPunct="1">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Segoe UI"/>
                <a:ea typeface="+mn-ea"/>
                <a:cs typeface="+mn-cs"/>
              </a:rPr>
              <a:t>Once a worker group is </a:t>
            </a:r>
            <a:r>
              <a:rPr lang="en-US" sz="1200" i="1">
                <a:solidFill>
                  <a:prstClr val="black"/>
                </a:solidFill>
                <a:latin typeface="Segoe UI"/>
              </a:rPr>
              <a:t>determined to be eligible, individual workers must then apply for benefits and services through the TAA program in the state of their trade-impacted employment.</a:t>
            </a:r>
            <a:endParaRPr kumimoji="0" lang="en-US" sz="1200" b="0" i="1" u="none" strike="noStrike" kern="1200" cap="none" spc="0" normalizeH="0" baseline="0" noProof="0">
              <a:ln>
                <a:noFill/>
              </a:ln>
              <a:solidFill>
                <a:prstClr val="black"/>
              </a:solidFill>
              <a:effectLst/>
              <a:uLnTx/>
              <a:uFillTx/>
              <a:latin typeface="Segoe UI"/>
              <a:ea typeface="+mn-ea"/>
              <a:cs typeface="+mn-cs"/>
            </a:endParaRPr>
          </a:p>
        </p:txBody>
      </p:sp>
      <p:sp>
        <p:nvSpPr>
          <p:cNvPr id="6" name="Rectangle: Rounded Corners 5">
            <a:extLst>
              <a:ext uri="{FF2B5EF4-FFF2-40B4-BE49-F238E27FC236}">
                <a16:creationId xmlns:a16="http://schemas.microsoft.com/office/drawing/2014/main" id="{3CE96B7D-AE06-5760-CBAE-E0731F1188A6}"/>
              </a:ext>
            </a:extLst>
          </p:cNvPr>
          <p:cNvSpPr/>
          <p:nvPr/>
        </p:nvSpPr>
        <p:spPr bwMode="gray">
          <a:xfrm>
            <a:off x="4577656" y="4193661"/>
            <a:ext cx="4119122"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How it Achieves Results</a:t>
            </a:r>
          </a:p>
          <a:p>
            <a:pPr marL="0" marR="0" lvl="0" indent="0" algn="just" defTabSz="685800" rtl="0" eaLnBrk="1" fontAlgn="auto" latinLnBrk="0" hangingPunct="1">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Segoe UI"/>
                <a:ea typeface="+mn-ea"/>
                <a:cs typeface="+mn-cs"/>
              </a:rPr>
              <a:t>Trade Navigators research layoffs and file TAA petitions on behalf of trade-impacted workers and employers. Once a worker group is certified as eligible for TAA, the Trade team provides outreach to individuals about </a:t>
            </a:r>
            <a:r>
              <a:rPr lang="en-US" sz="1200" i="1">
                <a:solidFill>
                  <a:prstClr val="black"/>
                </a:solidFill>
                <a:latin typeface="Segoe UI"/>
              </a:rPr>
              <a:t>TAA benefits and services. Trade </a:t>
            </a:r>
            <a:r>
              <a:rPr kumimoji="0" lang="en-US" sz="1200" b="0" i="1" u="none" strike="noStrike" kern="1200" cap="none" spc="0" normalizeH="0" baseline="0" noProof="0">
                <a:ln>
                  <a:noFill/>
                </a:ln>
                <a:solidFill>
                  <a:prstClr val="black"/>
                </a:solidFill>
                <a:effectLst/>
                <a:uLnTx/>
                <a:uFillTx/>
                <a:latin typeface="Segoe UI"/>
                <a:ea typeface="+mn-ea"/>
                <a:cs typeface="+mn-cs"/>
              </a:rPr>
              <a:t>Case Managers then work with individual trade-affected workers to help apply for </a:t>
            </a:r>
            <a:r>
              <a:rPr lang="en-US" sz="1200" i="1">
                <a:solidFill>
                  <a:prstClr val="black"/>
                </a:solidFill>
                <a:latin typeface="Segoe UI"/>
              </a:rPr>
              <a:t>benefits, enroll in training, and provide job search to find suitable employment.</a:t>
            </a:r>
            <a:endParaRPr kumimoji="0" lang="en-US" sz="1200" b="0" i="1" u="none" strike="noStrike" kern="1200" cap="none" spc="0" normalizeH="0" baseline="0" noProof="0">
              <a:ln>
                <a:noFill/>
              </a:ln>
              <a:solidFill>
                <a:prstClr val="black"/>
              </a:solidFill>
              <a:effectLst/>
              <a:uLnTx/>
              <a:uFillTx/>
              <a:latin typeface="Segoe UI"/>
              <a:ea typeface="+mn-ea"/>
              <a:cs typeface="+mn-cs"/>
            </a:endParaRPr>
          </a:p>
        </p:txBody>
      </p:sp>
      <p:sp>
        <p:nvSpPr>
          <p:cNvPr id="8" name="TextBox 7">
            <a:extLst>
              <a:ext uri="{FF2B5EF4-FFF2-40B4-BE49-F238E27FC236}">
                <a16:creationId xmlns:a16="http://schemas.microsoft.com/office/drawing/2014/main" id="{A0D49749-5A3A-3E08-9595-48C575094105}"/>
              </a:ext>
            </a:extLst>
          </p:cNvPr>
          <p:cNvSpPr txBox="1"/>
          <p:nvPr/>
        </p:nvSpPr>
        <p:spPr>
          <a:xfrm>
            <a:off x="5549774" y="1569293"/>
            <a:ext cx="20370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9" name="Rectangle: Rounded Corners 8">
            <a:extLst>
              <a:ext uri="{FF2B5EF4-FFF2-40B4-BE49-F238E27FC236}">
                <a16:creationId xmlns:a16="http://schemas.microsoft.com/office/drawing/2014/main" id="{F0E6BCD0-AB97-BDF8-7025-67EF490C2C72}"/>
              </a:ext>
            </a:extLst>
          </p:cNvPr>
          <p:cNvSpPr/>
          <p:nvPr/>
        </p:nvSpPr>
        <p:spPr bwMode="gray">
          <a:xfrm>
            <a:off x="9028360" y="1506326"/>
            <a:ext cx="2732091"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Why it Matters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Since 2010, there have been over 37,000 workers in Virginia determined by the Department of Labor to be trade-impacted and eligible for TAA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a:solidFill>
                <a:prstClr val="black"/>
              </a:solidFill>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In FY 2022 </a:t>
            </a:r>
            <a:r>
              <a:rPr kumimoji="0" lang="en-US" sz="12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(most recent DOL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solidFill>
                  <a:prstClr val="black"/>
                </a:solidFill>
                <a:latin typeface="Segoe UI" panose="020B0502040204020203" pitchFamily="34" charset="0"/>
                <a:ea typeface="Open Sans" panose="020B0606030504020204" pitchFamily="34" charset="0"/>
                <a:cs typeface="Segoe UI" panose="020B0502040204020203" pitchFamily="34" charset="0"/>
              </a:rPr>
              <a:t>Virginia had </a:t>
            </a:r>
            <a:r>
              <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725 TAA program participants.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i="1">
              <a:solidFill>
                <a:prstClr val="black"/>
              </a:solidFill>
              <a:latin typeface="Segoe UI" panose="020B0502040204020203" pitchFamily="34" charset="0"/>
              <a:ea typeface="Open Sans" panose="020B0606030504020204"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76.3% of participants attained a credential through TAA training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i="1">
              <a:solidFill>
                <a:prstClr val="black"/>
              </a:solidFill>
              <a:latin typeface="Segoe UI" panose="020B0502040204020203" pitchFamily="34" charset="0"/>
              <a:ea typeface="Open Sans" panose="020B0606030504020204"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99% of pre-participation wages were replaced in post-participation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27" name="Text Placeholder 5">
            <a:extLst>
              <a:ext uri="{FF2B5EF4-FFF2-40B4-BE49-F238E27FC236}">
                <a16:creationId xmlns:a16="http://schemas.microsoft.com/office/drawing/2014/main" id="{798E7CD5-3203-A3C1-FD83-F0998AFB0FED}"/>
              </a:ext>
            </a:extLst>
          </p:cNvPr>
          <p:cNvSpPr txBox="1">
            <a:spLocks/>
          </p:cNvSpPr>
          <p:nvPr/>
        </p:nvSpPr>
        <p:spPr>
          <a:xfrm>
            <a:off x="2677729" y="6574911"/>
            <a:ext cx="7299189"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hlinkClick r:id="rId3"/>
              </a:rPr>
              <a:t>https://www.virginiaworks.gov/</a:t>
            </a:r>
            <a:r>
              <a:rPr kumimoji="0" lang="en-US" sz="1400" b="1" i="0" u="none" strike="noStrike" kern="1200" cap="none" spc="-30" normalizeH="0" baseline="0" noProof="0" dirty="0">
                <a:ln>
                  <a:noFill/>
                </a:ln>
                <a:solidFill>
                  <a:srgbClr val="000000"/>
                </a:solidFill>
                <a:effectLst/>
                <a:uLnTx/>
                <a:uFillTx/>
                <a:latin typeface="Segoe UI"/>
                <a:ea typeface="Open Sans" charset="0"/>
                <a:cs typeface="Open Sans" charset="0"/>
              </a:rPr>
              <a:t> </a:t>
            </a:r>
            <a:r>
              <a:rPr kumimoji="0" lang="en-US" sz="1400" b="0" i="0" u="none" strike="noStrike" kern="1200" cap="none" spc="-30" normalizeH="0" baseline="0" noProof="0" dirty="0">
                <a:ln>
                  <a:noFill/>
                </a:ln>
                <a:solidFill>
                  <a:srgbClr val="000000"/>
                </a:solidFill>
                <a:effectLst/>
                <a:uLnTx/>
                <a:uFillTx/>
                <a:latin typeface="Segoe UI"/>
                <a:ea typeface="Open Sans" charset="0"/>
                <a:cs typeface="Open Sans" charset="0"/>
              </a:rPr>
              <a:t> </a:t>
            </a:r>
          </a:p>
        </p:txBody>
      </p:sp>
      <p:pic>
        <p:nvPicPr>
          <p:cNvPr id="28" name="Picture 27">
            <a:extLst>
              <a:ext uri="{FF2B5EF4-FFF2-40B4-BE49-F238E27FC236}">
                <a16:creationId xmlns:a16="http://schemas.microsoft.com/office/drawing/2014/main" id="{22D36F68-D89C-A45E-F509-EE68CFBB0917}"/>
              </a:ext>
            </a:extLst>
          </p:cNvPr>
          <p:cNvPicPr>
            <a:picLocks noChangeAspect="1"/>
          </p:cNvPicPr>
          <p:nvPr/>
        </p:nvPicPr>
        <p:blipFill>
          <a:blip r:embed="rId4">
            <a:alphaModFix amt="70000"/>
          </a:blip>
          <a:stretch>
            <a:fillRect/>
          </a:stretch>
        </p:blipFill>
        <p:spPr>
          <a:xfrm>
            <a:off x="4601182" y="2437550"/>
            <a:ext cx="3974130" cy="1529379"/>
          </a:xfrm>
          <a:prstGeom prst="rect">
            <a:avLst/>
          </a:prstGeom>
        </p:spPr>
      </p:pic>
      <p:sp>
        <p:nvSpPr>
          <p:cNvPr id="30" name="TextBox 29">
            <a:extLst>
              <a:ext uri="{FF2B5EF4-FFF2-40B4-BE49-F238E27FC236}">
                <a16:creationId xmlns:a16="http://schemas.microsoft.com/office/drawing/2014/main" id="{D8F1932D-BB6F-FF19-11BC-5709094318A4}"/>
              </a:ext>
            </a:extLst>
          </p:cNvPr>
          <p:cNvSpPr txBox="1"/>
          <p:nvPr/>
        </p:nvSpPr>
        <p:spPr>
          <a:xfrm>
            <a:off x="4943192" y="1909210"/>
            <a:ext cx="34134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Segoe UI"/>
              </a:rPr>
              <a:t>The Virginia Trade Team covers the entire state and staff are located in Virginia Works offices throughout the state.</a:t>
            </a:r>
            <a:endParaRPr kumimoji="0" lang="en-US" sz="1200" b="0" i="1" u="none" strike="noStrike" kern="1200" cap="none" spc="0" normalizeH="0" baseline="0" noProof="0" dirty="0">
              <a:ln>
                <a:noFill/>
              </a:ln>
              <a:solidFill>
                <a:prstClr val="black"/>
              </a:solidFill>
              <a:effectLst/>
              <a:uLnTx/>
              <a:uFillTx/>
              <a:latin typeface="Segoe UI"/>
              <a:ea typeface="+mn-ea"/>
              <a:cs typeface="+mn-cs"/>
            </a:endParaRPr>
          </a:p>
        </p:txBody>
      </p:sp>
      <p:sp>
        <p:nvSpPr>
          <p:cNvPr id="31" name="Oval 30">
            <a:extLst>
              <a:ext uri="{FF2B5EF4-FFF2-40B4-BE49-F238E27FC236}">
                <a16:creationId xmlns:a16="http://schemas.microsoft.com/office/drawing/2014/main" id="{B48660AA-8103-AF4C-E783-2DA27B66DE15}"/>
              </a:ext>
            </a:extLst>
          </p:cNvPr>
          <p:cNvSpPr/>
          <p:nvPr/>
        </p:nvSpPr>
        <p:spPr>
          <a:xfrm flipH="1">
            <a:off x="5079091" y="3730683"/>
            <a:ext cx="45719" cy="45719"/>
          </a:xfrm>
          <a:prstGeom prst="ellipse">
            <a:avLst/>
          </a:prstGeom>
          <a:solidFill>
            <a:srgbClr val="00B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8C58019C-741C-369E-DA57-127384C0F867}"/>
              </a:ext>
            </a:extLst>
          </p:cNvPr>
          <p:cNvPicPr>
            <a:picLocks noChangeAspect="1"/>
          </p:cNvPicPr>
          <p:nvPr/>
        </p:nvPicPr>
        <p:blipFill>
          <a:blip r:embed="rId5"/>
          <a:stretch>
            <a:fillRect/>
          </a:stretch>
        </p:blipFill>
        <p:spPr>
          <a:xfrm>
            <a:off x="5323233" y="3827806"/>
            <a:ext cx="54869" cy="54869"/>
          </a:xfrm>
          <a:prstGeom prst="rect">
            <a:avLst/>
          </a:prstGeom>
        </p:spPr>
      </p:pic>
      <p:pic>
        <p:nvPicPr>
          <p:cNvPr id="34" name="Picture 33">
            <a:extLst>
              <a:ext uri="{FF2B5EF4-FFF2-40B4-BE49-F238E27FC236}">
                <a16:creationId xmlns:a16="http://schemas.microsoft.com/office/drawing/2014/main" id="{88E25B64-0E9B-5670-DF75-D0AEC4FD2AF3}"/>
              </a:ext>
            </a:extLst>
          </p:cNvPr>
          <p:cNvPicPr>
            <a:picLocks noChangeAspect="1"/>
          </p:cNvPicPr>
          <p:nvPr/>
        </p:nvPicPr>
        <p:blipFill>
          <a:blip r:embed="rId5"/>
          <a:stretch>
            <a:fillRect/>
          </a:stretch>
        </p:blipFill>
        <p:spPr>
          <a:xfrm>
            <a:off x="5802349" y="3698674"/>
            <a:ext cx="54869" cy="54869"/>
          </a:xfrm>
          <a:prstGeom prst="rect">
            <a:avLst/>
          </a:prstGeom>
        </p:spPr>
      </p:pic>
      <p:pic>
        <p:nvPicPr>
          <p:cNvPr id="35" name="Picture 34">
            <a:extLst>
              <a:ext uri="{FF2B5EF4-FFF2-40B4-BE49-F238E27FC236}">
                <a16:creationId xmlns:a16="http://schemas.microsoft.com/office/drawing/2014/main" id="{7FA0478C-B0C9-A577-AA27-12160E435032}"/>
              </a:ext>
            </a:extLst>
          </p:cNvPr>
          <p:cNvPicPr>
            <a:picLocks noChangeAspect="1"/>
          </p:cNvPicPr>
          <p:nvPr/>
        </p:nvPicPr>
        <p:blipFill>
          <a:blip r:embed="rId5"/>
          <a:stretch>
            <a:fillRect/>
          </a:stretch>
        </p:blipFill>
        <p:spPr>
          <a:xfrm>
            <a:off x="5869629" y="3840267"/>
            <a:ext cx="54869" cy="54869"/>
          </a:xfrm>
          <a:prstGeom prst="rect">
            <a:avLst/>
          </a:prstGeom>
        </p:spPr>
      </p:pic>
      <p:pic>
        <p:nvPicPr>
          <p:cNvPr id="36" name="Picture 35">
            <a:extLst>
              <a:ext uri="{FF2B5EF4-FFF2-40B4-BE49-F238E27FC236}">
                <a16:creationId xmlns:a16="http://schemas.microsoft.com/office/drawing/2014/main" id="{F5564832-6441-79DA-0566-6A3FFD0F4098}"/>
              </a:ext>
            </a:extLst>
          </p:cNvPr>
          <p:cNvPicPr>
            <a:picLocks noChangeAspect="1"/>
          </p:cNvPicPr>
          <p:nvPr/>
        </p:nvPicPr>
        <p:blipFill>
          <a:blip r:embed="rId5"/>
          <a:stretch>
            <a:fillRect/>
          </a:stretch>
        </p:blipFill>
        <p:spPr>
          <a:xfrm>
            <a:off x="6361566" y="3812832"/>
            <a:ext cx="45719" cy="45719"/>
          </a:xfrm>
          <a:prstGeom prst="rect">
            <a:avLst/>
          </a:prstGeom>
        </p:spPr>
      </p:pic>
      <p:pic>
        <p:nvPicPr>
          <p:cNvPr id="37" name="Picture 36">
            <a:extLst>
              <a:ext uri="{FF2B5EF4-FFF2-40B4-BE49-F238E27FC236}">
                <a16:creationId xmlns:a16="http://schemas.microsoft.com/office/drawing/2014/main" id="{C03E49C6-6E0D-0FA9-1177-29C2E7456B5D}"/>
              </a:ext>
            </a:extLst>
          </p:cNvPr>
          <p:cNvPicPr>
            <a:picLocks noChangeAspect="1"/>
          </p:cNvPicPr>
          <p:nvPr/>
        </p:nvPicPr>
        <p:blipFill>
          <a:blip r:embed="rId5"/>
          <a:stretch>
            <a:fillRect/>
          </a:stretch>
        </p:blipFill>
        <p:spPr>
          <a:xfrm>
            <a:off x="6677057" y="3475483"/>
            <a:ext cx="48863" cy="48863"/>
          </a:xfrm>
          <a:prstGeom prst="rect">
            <a:avLst/>
          </a:prstGeom>
        </p:spPr>
      </p:pic>
      <p:pic>
        <p:nvPicPr>
          <p:cNvPr id="38" name="Picture 37">
            <a:extLst>
              <a:ext uri="{FF2B5EF4-FFF2-40B4-BE49-F238E27FC236}">
                <a16:creationId xmlns:a16="http://schemas.microsoft.com/office/drawing/2014/main" id="{CC3E99A3-C7FB-12BA-AC94-26D95F6B3E3F}"/>
              </a:ext>
            </a:extLst>
          </p:cNvPr>
          <p:cNvPicPr>
            <a:picLocks noChangeAspect="1"/>
          </p:cNvPicPr>
          <p:nvPr/>
        </p:nvPicPr>
        <p:blipFill>
          <a:blip r:embed="rId5"/>
          <a:stretch>
            <a:fillRect/>
          </a:stretch>
        </p:blipFill>
        <p:spPr>
          <a:xfrm>
            <a:off x="7462799" y="3044804"/>
            <a:ext cx="54869" cy="54869"/>
          </a:xfrm>
          <a:prstGeom prst="rect">
            <a:avLst/>
          </a:prstGeom>
        </p:spPr>
      </p:pic>
      <p:pic>
        <p:nvPicPr>
          <p:cNvPr id="39" name="Picture 38">
            <a:extLst>
              <a:ext uri="{FF2B5EF4-FFF2-40B4-BE49-F238E27FC236}">
                <a16:creationId xmlns:a16="http://schemas.microsoft.com/office/drawing/2014/main" id="{30BA6881-57B8-8518-1BC4-737AD22784F6}"/>
              </a:ext>
            </a:extLst>
          </p:cNvPr>
          <p:cNvPicPr>
            <a:picLocks noChangeAspect="1"/>
          </p:cNvPicPr>
          <p:nvPr/>
        </p:nvPicPr>
        <p:blipFill>
          <a:blip r:embed="rId5"/>
          <a:stretch>
            <a:fillRect/>
          </a:stretch>
        </p:blipFill>
        <p:spPr>
          <a:xfrm>
            <a:off x="7520686" y="3563892"/>
            <a:ext cx="54869" cy="54869"/>
          </a:xfrm>
          <a:prstGeom prst="rect">
            <a:avLst/>
          </a:prstGeom>
        </p:spPr>
      </p:pic>
      <p:pic>
        <p:nvPicPr>
          <p:cNvPr id="40" name="Picture 39">
            <a:extLst>
              <a:ext uri="{FF2B5EF4-FFF2-40B4-BE49-F238E27FC236}">
                <a16:creationId xmlns:a16="http://schemas.microsoft.com/office/drawing/2014/main" id="{3A2E55D8-4F9A-554D-A79C-3C14686F45E2}"/>
              </a:ext>
            </a:extLst>
          </p:cNvPr>
          <p:cNvPicPr>
            <a:picLocks noChangeAspect="1"/>
          </p:cNvPicPr>
          <p:nvPr/>
        </p:nvPicPr>
        <p:blipFill>
          <a:blip r:embed="rId5"/>
          <a:stretch>
            <a:fillRect/>
          </a:stretch>
        </p:blipFill>
        <p:spPr>
          <a:xfrm>
            <a:off x="8067629" y="3748967"/>
            <a:ext cx="54869" cy="54869"/>
          </a:xfrm>
          <a:prstGeom prst="rect">
            <a:avLst/>
          </a:prstGeom>
        </p:spPr>
      </p:pic>
      <p:pic>
        <p:nvPicPr>
          <p:cNvPr id="41" name="Picture 40">
            <a:extLst>
              <a:ext uri="{FF2B5EF4-FFF2-40B4-BE49-F238E27FC236}">
                <a16:creationId xmlns:a16="http://schemas.microsoft.com/office/drawing/2014/main" id="{845B948B-AEE0-CF9B-570B-1A50B4271C62}"/>
              </a:ext>
            </a:extLst>
          </p:cNvPr>
          <p:cNvPicPr>
            <a:picLocks noChangeAspect="1"/>
          </p:cNvPicPr>
          <p:nvPr/>
        </p:nvPicPr>
        <p:blipFill>
          <a:blip r:embed="rId5"/>
          <a:stretch>
            <a:fillRect/>
          </a:stretch>
        </p:blipFill>
        <p:spPr>
          <a:xfrm>
            <a:off x="8033884" y="3757963"/>
            <a:ext cx="54869" cy="54869"/>
          </a:xfrm>
          <a:prstGeom prst="rect">
            <a:avLst/>
          </a:prstGeom>
        </p:spPr>
      </p:pic>
      <p:sp>
        <p:nvSpPr>
          <p:cNvPr id="42" name="Oval 41">
            <a:extLst>
              <a:ext uri="{FF2B5EF4-FFF2-40B4-BE49-F238E27FC236}">
                <a16:creationId xmlns:a16="http://schemas.microsoft.com/office/drawing/2014/main" id="{54378D7C-238D-49C7-FE33-399A04A939AF}"/>
              </a:ext>
            </a:extLst>
          </p:cNvPr>
          <p:cNvSpPr/>
          <p:nvPr/>
        </p:nvSpPr>
        <p:spPr>
          <a:xfrm>
            <a:off x="7431962" y="3018450"/>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3" name="Oval 42">
            <a:extLst>
              <a:ext uri="{FF2B5EF4-FFF2-40B4-BE49-F238E27FC236}">
                <a16:creationId xmlns:a16="http://schemas.microsoft.com/office/drawing/2014/main" id="{5F6A96E9-21BB-8F05-8777-5DA245FCBBA1}"/>
              </a:ext>
            </a:extLst>
          </p:cNvPr>
          <p:cNvSpPr/>
          <p:nvPr/>
        </p:nvSpPr>
        <p:spPr>
          <a:xfrm>
            <a:off x="7489849" y="3537539"/>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4" name="Oval 43">
            <a:extLst>
              <a:ext uri="{FF2B5EF4-FFF2-40B4-BE49-F238E27FC236}">
                <a16:creationId xmlns:a16="http://schemas.microsoft.com/office/drawing/2014/main" id="{24E36B91-9A81-1E57-7D1F-601E481793BB}"/>
              </a:ext>
            </a:extLst>
          </p:cNvPr>
          <p:cNvSpPr/>
          <p:nvPr/>
        </p:nvSpPr>
        <p:spPr>
          <a:xfrm>
            <a:off x="8003047" y="3728115"/>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5" name="Oval 44">
            <a:extLst>
              <a:ext uri="{FF2B5EF4-FFF2-40B4-BE49-F238E27FC236}">
                <a16:creationId xmlns:a16="http://schemas.microsoft.com/office/drawing/2014/main" id="{3C1B2002-6FD4-F5CC-2579-CA8EF4E410A6}"/>
              </a:ext>
            </a:extLst>
          </p:cNvPr>
          <p:cNvSpPr/>
          <p:nvPr/>
        </p:nvSpPr>
        <p:spPr>
          <a:xfrm>
            <a:off x="6637217" y="3469555"/>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6" name="Oval 45">
            <a:extLst>
              <a:ext uri="{FF2B5EF4-FFF2-40B4-BE49-F238E27FC236}">
                <a16:creationId xmlns:a16="http://schemas.microsoft.com/office/drawing/2014/main" id="{A6E47856-AEC6-22F4-DFDD-3826F369D40B}"/>
              </a:ext>
            </a:extLst>
          </p:cNvPr>
          <p:cNvSpPr/>
          <p:nvPr/>
        </p:nvSpPr>
        <p:spPr>
          <a:xfrm>
            <a:off x="6333633" y="3767518"/>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7" name="Oval 46">
            <a:extLst>
              <a:ext uri="{FF2B5EF4-FFF2-40B4-BE49-F238E27FC236}">
                <a16:creationId xmlns:a16="http://schemas.microsoft.com/office/drawing/2014/main" id="{CE97C7C6-3C33-D011-B0D9-5EE8A5ED50B9}"/>
              </a:ext>
            </a:extLst>
          </p:cNvPr>
          <p:cNvSpPr/>
          <p:nvPr/>
        </p:nvSpPr>
        <p:spPr>
          <a:xfrm>
            <a:off x="5771512" y="3667761"/>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8" name="Oval 47">
            <a:extLst>
              <a:ext uri="{FF2B5EF4-FFF2-40B4-BE49-F238E27FC236}">
                <a16:creationId xmlns:a16="http://schemas.microsoft.com/office/drawing/2014/main" id="{60FE7F37-2D78-F3C9-3DA2-2C367C7A8308}"/>
              </a:ext>
            </a:extLst>
          </p:cNvPr>
          <p:cNvSpPr/>
          <p:nvPr/>
        </p:nvSpPr>
        <p:spPr>
          <a:xfrm>
            <a:off x="5838792" y="3816462"/>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9" name="Oval 48">
            <a:extLst>
              <a:ext uri="{FF2B5EF4-FFF2-40B4-BE49-F238E27FC236}">
                <a16:creationId xmlns:a16="http://schemas.microsoft.com/office/drawing/2014/main" id="{131F50AC-1970-D9E3-B5BA-E5DE4508B27D}"/>
              </a:ext>
            </a:extLst>
          </p:cNvPr>
          <p:cNvSpPr/>
          <p:nvPr/>
        </p:nvSpPr>
        <p:spPr>
          <a:xfrm>
            <a:off x="5291617" y="3783635"/>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0" name="Oval 49">
            <a:extLst>
              <a:ext uri="{FF2B5EF4-FFF2-40B4-BE49-F238E27FC236}">
                <a16:creationId xmlns:a16="http://schemas.microsoft.com/office/drawing/2014/main" id="{0E23AD72-6D73-1648-797A-E3FDF0E2BA45}"/>
              </a:ext>
            </a:extLst>
          </p:cNvPr>
          <p:cNvSpPr/>
          <p:nvPr/>
        </p:nvSpPr>
        <p:spPr>
          <a:xfrm>
            <a:off x="5049646" y="3705256"/>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 name="Parallelogram 4">
            <a:extLst>
              <a:ext uri="{FF2B5EF4-FFF2-40B4-BE49-F238E27FC236}">
                <a16:creationId xmlns:a16="http://schemas.microsoft.com/office/drawing/2014/main" id="{38693C88-1001-C9E7-0525-71E2E2B85B10}"/>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TextBox 6">
            <a:extLst>
              <a:ext uri="{FF2B5EF4-FFF2-40B4-BE49-F238E27FC236}">
                <a16:creationId xmlns:a16="http://schemas.microsoft.com/office/drawing/2014/main" id="{DBE6E33D-8C92-B88D-1C97-F82F54B251E9}"/>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87151"/>
                </a:solidFill>
                <a:effectLst/>
                <a:uLnTx/>
                <a:uFillTx/>
                <a:latin typeface="Segoe UI"/>
                <a:ea typeface="+mn-ea"/>
                <a:cs typeface="+mn-cs"/>
              </a:rPr>
              <a:t>Workforce Education &amp; Training</a:t>
            </a:r>
          </a:p>
        </p:txBody>
      </p:sp>
      <p:sp>
        <p:nvSpPr>
          <p:cNvPr id="10" name="Circle: Hollow 9">
            <a:extLst>
              <a:ext uri="{FF2B5EF4-FFF2-40B4-BE49-F238E27FC236}">
                <a16:creationId xmlns:a16="http://schemas.microsoft.com/office/drawing/2014/main" id="{B0967BB2-A8C4-4CB6-C799-EC7A2D5ADF96}"/>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1" name="Graphic 10" descr="Teacher with solid fill">
            <a:extLst>
              <a:ext uri="{FF2B5EF4-FFF2-40B4-BE49-F238E27FC236}">
                <a16:creationId xmlns:a16="http://schemas.microsoft.com/office/drawing/2014/main" id="{B59C7464-A60E-6E8E-8A4E-A6B499FF67C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0251" y="287972"/>
            <a:ext cx="280778" cy="280778"/>
          </a:xfrm>
          <a:prstGeom prst="rect">
            <a:avLst/>
          </a:prstGeom>
        </p:spPr>
      </p:pic>
    </p:spTree>
    <p:extLst>
      <p:ext uri="{BB962C8B-B14F-4D97-AF65-F5344CB8AC3E}">
        <p14:creationId xmlns:p14="http://schemas.microsoft.com/office/powerpoint/2010/main" val="3059090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9D3CE-D840-3312-09D3-0C1D6A72B55C}"/>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4562E0B6-1910-05E4-01D8-B4B2DBA895D2}"/>
              </a:ext>
            </a:extLst>
          </p:cNvPr>
          <p:cNvSpPr/>
          <p:nvPr/>
        </p:nvSpPr>
        <p:spPr>
          <a:xfrm>
            <a:off x="7496" y="-48634"/>
            <a:ext cx="12192000" cy="100367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832E3699-2F5C-03BF-B932-19BEF2978C7C}"/>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Segoe UI"/>
                <a:ea typeface="+mn-ea"/>
                <a:cs typeface="+mn-cs"/>
              </a:rPr>
              <a:t>This program is administered by Commissioner James Williams and Economic Assistance and Employment Manager Mark Golden. </a:t>
            </a:r>
          </a:p>
        </p:txBody>
      </p:sp>
      <p:sp>
        <p:nvSpPr>
          <p:cNvPr id="23" name="TextBox 22">
            <a:extLst>
              <a:ext uri="{FF2B5EF4-FFF2-40B4-BE49-F238E27FC236}">
                <a16:creationId xmlns:a16="http://schemas.microsoft.com/office/drawing/2014/main" id="{F097E597-0A98-00CA-1CF2-E8C77F61B7F6}"/>
              </a:ext>
            </a:extLst>
          </p:cNvPr>
          <p:cNvSpPr txBox="1"/>
          <p:nvPr/>
        </p:nvSpPr>
        <p:spPr>
          <a:xfrm>
            <a:off x="96411" y="289405"/>
            <a:ext cx="9627433"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Franklin Gothic Demi"/>
                <a:ea typeface="+mn-ea"/>
                <a:cs typeface="Segoe UI"/>
              </a:rPr>
              <a:t>Virginia Initiative for Education and Work (VIEW) | Department of Social Services </a:t>
            </a:r>
          </a:p>
        </p:txBody>
      </p:sp>
      <p:sp>
        <p:nvSpPr>
          <p:cNvPr id="24" name="Text Placeholder 2">
            <a:extLst>
              <a:ext uri="{FF2B5EF4-FFF2-40B4-BE49-F238E27FC236}">
                <a16:creationId xmlns:a16="http://schemas.microsoft.com/office/drawing/2014/main" id="{E9C182F7-6B0C-8A65-179A-7AA723E2098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Health and Human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1E783F69-59E9-8406-1FA6-F9FAE534847B}"/>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VIEW provides employment and training services such as job readiness training, job search assistance, and job skills training. The program also provides supportive services such as transportation and childcare. </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VIEW assists families living in poverty to achieve the goal of self-sufficiency. </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C1DA61E3-3F73-44EF-A5EE-517FA1097F95}"/>
              </a:ext>
            </a:extLst>
          </p:cNvPr>
          <p:cNvSpPr/>
          <p:nvPr/>
        </p:nvSpPr>
        <p:spPr bwMode="gray">
          <a:xfrm>
            <a:off x="285865" y="4203186"/>
            <a:ext cx="3861305" cy="226071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300" b="0" u="none" strike="noStrike" kern="1200" cap="none" spc="0" normalizeH="0" baseline="0" noProof="0" dirty="0">
                <a:ln>
                  <a:noFill/>
                </a:ln>
                <a:solidFill>
                  <a:prstClr val="black"/>
                </a:solidFill>
                <a:effectLst/>
                <a:uLnTx/>
                <a:uFillTx/>
                <a:latin typeface="Segoe UI"/>
                <a:ea typeface="+mn-ea"/>
                <a:cs typeface="+mn-cs"/>
              </a:rPr>
              <a:t>The VIEW program serves individuals who are receiving Temporary Assistance for Needy Families (TANF).</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3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300" b="0" u="none" strike="noStrike" kern="1200" cap="none" spc="0" normalizeH="0" baseline="0" noProof="0" dirty="0">
                <a:ln>
                  <a:noFill/>
                </a:ln>
                <a:solidFill>
                  <a:prstClr val="black"/>
                </a:solidFill>
                <a:effectLst/>
                <a:uLnTx/>
                <a:uFillTx/>
                <a:latin typeface="Segoe UI"/>
                <a:ea typeface="+mn-ea"/>
                <a:cs typeface="+mn-cs"/>
              </a:rPr>
              <a:t>All adult recipients of TANF must participate unless disabled, caring for a child under one or incapacitated adult, over 60, or in college full-time.</a:t>
            </a:r>
          </a:p>
        </p:txBody>
      </p:sp>
      <p:sp>
        <p:nvSpPr>
          <p:cNvPr id="19" name="Rectangle: Rounded Corners 18">
            <a:extLst>
              <a:ext uri="{FF2B5EF4-FFF2-40B4-BE49-F238E27FC236}">
                <a16:creationId xmlns:a16="http://schemas.microsoft.com/office/drawing/2014/main" id="{E13E214F-32A7-A151-282E-B45DF5CB94FE}"/>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Each VIEW case manager develops an individualized plan for a client with a goal of obtaining employment with family-sustaining income. Barrier removal is combined with employment and training activities to assist participants. Partners include community colleges, other state agencies, and nonprofits.</a:t>
            </a:r>
          </a:p>
        </p:txBody>
      </p:sp>
      <p:sp>
        <p:nvSpPr>
          <p:cNvPr id="20" name="TextBox 19">
            <a:extLst>
              <a:ext uri="{FF2B5EF4-FFF2-40B4-BE49-F238E27FC236}">
                <a16:creationId xmlns:a16="http://schemas.microsoft.com/office/drawing/2014/main" id="{B0521FA4-0FAC-4060-FF6F-957888B0B535}"/>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DC543C2D-2488-82FE-DB93-CAA3EE39ECE8}"/>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The families served in VIEW have income below 50% of the federal poverty level. They lack the income necessary to meet basic needs. VIEW helps these families obtain employment income, reduces the need for public assistance, and reduce the likelihood of involvement in the child welfare system. </a:t>
            </a:r>
          </a:p>
        </p:txBody>
      </p:sp>
      <p:sp>
        <p:nvSpPr>
          <p:cNvPr id="32" name="Text Placeholder 5">
            <a:extLst>
              <a:ext uri="{FF2B5EF4-FFF2-40B4-BE49-F238E27FC236}">
                <a16:creationId xmlns:a16="http://schemas.microsoft.com/office/drawing/2014/main" id="{350A1416-3239-FB05-C4BC-B8B9954817F9}"/>
              </a:ext>
            </a:extLst>
          </p:cNvPr>
          <p:cNvSpPr txBox="1">
            <a:spLocks/>
          </p:cNvSpPr>
          <p:nvPr/>
        </p:nvSpPr>
        <p:spPr>
          <a:xfrm>
            <a:off x="3791064" y="6463904"/>
            <a:ext cx="6064459"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0" normalizeH="0" baseline="0" noProof="0">
                <a:ln>
                  <a:noFill/>
                </a:ln>
                <a:solidFill>
                  <a:srgbClr val="3D7CC9"/>
                </a:solidFill>
                <a:effectLst/>
                <a:uLnTx/>
                <a:uFillTx/>
                <a:latin typeface="Segoe UI"/>
                <a:ea typeface="+mn-ea"/>
                <a:cs typeface="+mn-cs"/>
              </a:rPr>
              <a:t>dss.virginia.gov/benefit/tanf</a:t>
            </a:r>
            <a:endParaRPr kumimoji="0" lang="en-US" sz="1600" b="0" i="0" u="none" strike="noStrike" kern="1200" cap="none" spc="-30" normalizeH="0" baseline="0" noProof="0">
              <a:ln>
                <a:noFill/>
              </a:ln>
              <a:solidFill>
                <a:srgbClr val="3D7CC9"/>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5C3645E4-FF46-F2CE-C0E3-C7580113D418}"/>
              </a:ext>
            </a:extLst>
          </p:cNvPr>
          <p:cNvPicPr>
            <a:picLocks noChangeAspect="1"/>
          </p:cNvPicPr>
          <p:nvPr/>
        </p:nvPicPr>
        <p:blipFill>
          <a:blip r:embed="rId3">
            <a:alphaModFix amt="70000"/>
          </a:blip>
          <a:stretch>
            <a:fillRect/>
          </a:stretch>
        </p:blipFill>
        <p:spPr>
          <a:xfrm>
            <a:off x="4526937" y="2570431"/>
            <a:ext cx="3974130" cy="1529379"/>
          </a:xfrm>
          <a:prstGeom prst="rect">
            <a:avLst/>
          </a:prstGeom>
        </p:spPr>
      </p:pic>
      <p:sp>
        <p:nvSpPr>
          <p:cNvPr id="7" name="TextBox 6">
            <a:extLst>
              <a:ext uri="{FF2B5EF4-FFF2-40B4-BE49-F238E27FC236}">
                <a16:creationId xmlns:a16="http://schemas.microsoft.com/office/drawing/2014/main" id="{132519B7-038A-A476-7178-A4947A46549E}"/>
              </a:ext>
            </a:extLst>
          </p:cNvPr>
          <p:cNvSpPr txBox="1"/>
          <p:nvPr/>
        </p:nvSpPr>
        <p:spPr>
          <a:xfrm>
            <a:off x="4819893" y="1909210"/>
            <a:ext cx="353670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VIEW is operated at the 120 local departments of social services, which represent every city and county in the Commonwealth. </a:t>
            </a:r>
          </a:p>
        </p:txBody>
      </p:sp>
      <p:sp>
        <p:nvSpPr>
          <p:cNvPr id="2" name="Parallelogram 1">
            <a:extLst>
              <a:ext uri="{FF2B5EF4-FFF2-40B4-BE49-F238E27FC236}">
                <a16:creationId xmlns:a16="http://schemas.microsoft.com/office/drawing/2014/main" id="{337DAAB3-63A9-BB37-C8E9-153680CBB031}"/>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Circle: Hollow 2">
            <a:extLst>
              <a:ext uri="{FF2B5EF4-FFF2-40B4-BE49-F238E27FC236}">
                <a16:creationId xmlns:a16="http://schemas.microsoft.com/office/drawing/2014/main" id="{CBE3276F-6E95-51FD-A50F-0831B2C1D882}"/>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4" name="Graphic 3" descr="Teacher with solid fill">
            <a:extLst>
              <a:ext uri="{FF2B5EF4-FFF2-40B4-BE49-F238E27FC236}">
                <a16:creationId xmlns:a16="http://schemas.microsoft.com/office/drawing/2014/main" id="{AA51C68A-6B8F-37AF-61D5-59C5017E51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0251" y="287972"/>
            <a:ext cx="280778" cy="280778"/>
          </a:xfrm>
          <a:prstGeom prst="rect">
            <a:avLst/>
          </a:prstGeom>
        </p:spPr>
      </p:pic>
      <p:sp>
        <p:nvSpPr>
          <p:cNvPr id="6" name="TextBox 5">
            <a:extLst>
              <a:ext uri="{FF2B5EF4-FFF2-40B4-BE49-F238E27FC236}">
                <a16:creationId xmlns:a16="http://schemas.microsoft.com/office/drawing/2014/main" id="{1C458FFB-054D-82E5-73A5-362F5C43EE74}"/>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375868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8F81D-59D3-8E1F-7EE2-DB19171A81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7B9281-0C53-589F-23E9-64006518A8E1}"/>
              </a:ext>
            </a:extLst>
          </p:cNvPr>
          <p:cNvSpPr txBox="1">
            <a:spLocks/>
          </p:cNvSpPr>
          <p:nvPr/>
        </p:nvSpPr>
        <p:spPr>
          <a:xfrm>
            <a:off x="367181" y="57300"/>
            <a:ext cx="10515600" cy="46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spc="100" baseline="0">
                <a:solidFill>
                  <a:schemeClr val="tx1"/>
                </a:solidFill>
                <a:latin typeface="Franklin Gothic Demi" panose="020B0703020102020204"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1800" b="1" i="0" u="none" strike="noStrike" kern="1200" cap="none" spc="100" normalizeH="0" baseline="0" noProof="0">
                <a:ln>
                  <a:noFill/>
                </a:ln>
                <a:solidFill>
                  <a:sysClr val="window" lastClr="FFFFFF"/>
                </a:solidFill>
                <a:effectLst/>
                <a:uLnTx/>
                <a:uFillTx/>
                <a:latin typeface="Franklin Gothic Demi"/>
                <a:cs typeface="Segoe UI"/>
              </a:rPr>
              <a:t> Table of Contents (2/2)</a:t>
            </a:r>
          </a:p>
        </p:txBody>
      </p:sp>
      <p:graphicFrame>
        <p:nvGraphicFramePr>
          <p:cNvPr id="32" name="Table 31">
            <a:extLst>
              <a:ext uri="{FF2B5EF4-FFF2-40B4-BE49-F238E27FC236}">
                <a16:creationId xmlns:a16="http://schemas.microsoft.com/office/drawing/2014/main" id="{BF715DBA-2373-AD08-154F-A8EAED5A2E25}"/>
              </a:ext>
            </a:extLst>
          </p:cNvPr>
          <p:cNvGraphicFramePr>
            <a:graphicFrameLocks noGrp="1"/>
          </p:cNvGraphicFramePr>
          <p:nvPr>
            <p:extLst>
              <p:ext uri="{D42A27DB-BD31-4B8C-83A1-F6EECF244321}">
                <p14:modId xmlns:p14="http://schemas.microsoft.com/office/powerpoint/2010/main" val="3640814749"/>
              </p:ext>
            </p:extLst>
          </p:nvPr>
        </p:nvGraphicFramePr>
        <p:xfrm>
          <a:off x="307458" y="773986"/>
          <a:ext cx="5317523" cy="5340422"/>
        </p:xfrm>
        <a:graphic>
          <a:graphicData uri="http://schemas.openxmlformats.org/drawingml/2006/table">
            <a:tbl>
              <a:tblPr>
                <a:tableStyleId>{5C22544A-7EE6-4342-B048-85BDC9FD1C3A}</a:tableStyleId>
              </a:tblPr>
              <a:tblGrid>
                <a:gridCol w="4586687">
                  <a:extLst>
                    <a:ext uri="{9D8B030D-6E8A-4147-A177-3AD203B41FA5}">
                      <a16:colId xmlns:a16="http://schemas.microsoft.com/office/drawing/2014/main" val="3317029824"/>
                    </a:ext>
                  </a:extLst>
                </a:gridCol>
                <a:gridCol w="730836">
                  <a:extLst>
                    <a:ext uri="{9D8B030D-6E8A-4147-A177-3AD203B41FA5}">
                      <a16:colId xmlns:a16="http://schemas.microsoft.com/office/drawing/2014/main" val="1716893735"/>
                    </a:ext>
                  </a:extLst>
                </a:gridCol>
              </a:tblGrid>
              <a:tr h="266351">
                <a:tc>
                  <a:txBody>
                    <a:bodyPr/>
                    <a:lstStyle/>
                    <a:p>
                      <a:pPr algn="ctr" rtl="0" fontAlgn="ctr"/>
                      <a:r>
                        <a:rPr lang="en-US" sz="980" b="1" i="0" u="none" strike="noStrike" dirty="0">
                          <a:solidFill>
                            <a:schemeClr val="tx1"/>
                          </a:solidFill>
                          <a:effectLst/>
                          <a:latin typeface="Segoe UI" panose="020B0502040204020203" pitchFamily="34" charset="0"/>
                        </a:rPr>
                        <a:t>Program 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805C"/>
                    </a:solidFill>
                  </a:tcPr>
                </a:tc>
                <a:tc>
                  <a:txBody>
                    <a:bodyPr/>
                    <a:lstStyle/>
                    <a:p>
                      <a:pPr algn="ctr" rtl="0" fontAlgn="ctr"/>
                      <a:r>
                        <a:rPr lang="en-US" sz="980" b="1" i="0" u="none" strike="noStrike" dirty="0">
                          <a:solidFill>
                            <a:schemeClr val="tx1"/>
                          </a:solidFill>
                          <a:effectLst/>
                          <a:latin typeface="Segoe UI" panose="020B0502040204020203" pitchFamily="34" charset="0"/>
                        </a:rPr>
                        <a:t>Page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805C"/>
                    </a:solidFill>
                  </a:tcPr>
                </a:tc>
                <a:extLst>
                  <a:ext uri="{0D108BD9-81ED-4DB2-BD59-A6C34878D82A}">
                    <a16:rowId xmlns:a16="http://schemas.microsoft.com/office/drawing/2014/main" val="1028820683"/>
                  </a:ext>
                </a:extLst>
              </a:tr>
              <a:tr h="158911">
                <a:tc>
                  <a:txBody>
                    <a:bodyPr/>
                    <a:lstStyle/>
                    <a:p>
                      <a:pPr marL="0" marR="0" lvl="0" indent="0" algn="l" defTabSz="457185"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STEM Camps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97478464"/>
                  </a:ext>
                </a:extLst>
              </a:tr>
              <a:tr h="158911">
                <a:tc>
                  <a:txBody>
                    <a:bodyPr/>
                    <a:lstStyle/>
                    <a:p>
                      <a:pPr algn="l" fontAlgn="b"/>
                      <a:r>
                        <a:rPr lang="en-US" sz="1100" b="0" i="0" u="none" strike="noStrike" dirty="0">
                          <a:solidFill>
                            <a:srgbClr val="000000"/>
                          </a:solidFill>
                          <a:effectLst/>
                          <a:latin typeface="Calibri" panose="020F0502020204030204" pitchFamily="34" charset="0"/>
                        </a:rPr>
                        <a:t>Supplemental Nutrition Assistance  Program Employment and Training (DSS)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54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13644280"/>
                  </a:ext>
                </a:extLst>
              </a:tr>
              <a:tr h="158911">
                <a:tc>
                  <a:txBody>
                    <a:bodyPr/>
                    <a:lstStyle/>
                    <a:p>
                      <a:pPr algn="l" fontAlgn="b"/>
                      <a:r>
                        <a:rPr lang="en-US" sz="1100" b="0" i="0" u="none" strike="noStrike" dirty="0">
                          <a:solidFill>
                            <a:srgbClr val="000000"/>
                          </a:solidFill>
                          <a:effectLst/>
                          <a:latin typeface="Calibri" panose="020F0502020204030204" pitchFamily="34" charset="0"/>
                        </a:rPr>
                        <a:t>Talent Accelerator Program (VEDP)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2193504"/>
                  </a:ext>
                </a:extLst>
              </a:tr>
              <a:tr h="158911">
                <a:tc>
                  <a:txBody>
                    <a:bodyPr/>
                    <a:lstStyle/>
                    <a:p>
                      <a:pPr algn="l" fontAlgn="b"/>
                      <a:r>
                        <a:rPr lang="en-US" sz="1100" b="0" i="0" u="none" strike="noStrike">
                          <a:solidFill>
                            <a:srgbClr val="000000"/>
                          </a:solidFill>
                          <a:effectLst/>
                          <a:latin typeface="Calibri" panose="020F0502020204030204" pitchFamily="34" charset="0"/>
                        </a:rPr>
                        <a:t>Tech Talent Investment (VEDP)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65156718"/>
                  </a:ext>
                </a:extLst>
              </a:tr>
              <a:tr h="158911">
                <a:tc>
                  <a:txBody>
                    <a:bodyPr/>
                    <a:lstStyle/>
                    <a:p>
                      <a:pPr algn="l" fontAlgn="b"/>
                      <a:r>
                        <a:rPr lang="en-US" sz="1100" b="0" i="0" u="none" strike="noStrike">
                          <a:solidFill>
                            <a:srgbClr val="000000"/>
                          </a:solidFill>
                          <a:effectLst/>
                          <a:latin typeface="Calibri" panose="020F0502020204030204" pitchFamily="34" charset="0"/>
                        </a:rPr>
                        <a:t>TeleMental Health Services Credentialing (NCI)</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6496046"/>
                  </a:ext>
                </a:extLst>
              </a:tr>
              <a:tr h="158911">
                <a:tc>
                  <a:txBody>
                    <a:bodyPr/>
                    <a:lstStyle/>
                    <a:p>
                      <a:pPr algn="l" fontAlgn="b"/>
                      <a:r>
                        <a:rPr lang="en-US" sz="1100" b="0" i="0" u="none" strike="noStrike" dirty="0">
                          <a:solidFill>
                            <a:srgbClr val="000000"/>
                          </a:solidFill>
                          <a:effectLst/>
                          <a:latin typeface="Calibri" panose="020F0502020204030204" pitchFamily="34" charset="0"/>
                        </a:rPr>
                        <a:t>Trade Adjustment Assistance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5552111"/>
                  </a:ext>
                </a:extLst>
              </a:tr>
              <a:tr h="158911">
                <a:tc>
                  <a:txBody>
                    <a:bodyPr/>
                    <a:lstStyle/>
                    <a:p>
                      <a:pPr algn="l" fontAlgn="b"/>
                      <a:r>
                        <a:rPr lang="en-US" sz="1100" b="0" i="0" u="none" strike="noStrike" dirty="0">
                          <a:solidFill>
                            <a:srgbClr val="000000"/>
                          </a:solidFill>
                          <a:effectLst/>
                          <a:latin typeface="Calibri" panose="020F0502020204030204" pitchFamily="34" charset="0"/>
                        </a:rPr>
                        <a:t>Virginia Initiative for Education and Work (DSS)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59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54814079"/>
                  </a:ext>
                </a:extLst>
              </a:tr>
              <a:tr h="158911">
                <a:tc>
                  <a:txBody>
                    <a:bodyPr/>
                    <a:lstStyle/>
                    <a:p>
                      <a:pPr algn="l" fontAlgn="b"/>
                      <a:r>
                        <a:rPr lang="en-US" sz="1100" b="0" i="0" u="none" strike="noStrike" dirty="0">
                          <a:solidFill>
                            <a:srgbClr val="000000"/>
                          </a:solidFill>
                          <a:effectLst/>
                          <a:latin typeface="Calibri" panose="020F0502020204030204" pitchFamily="34" charset="0"/>
                        </a:rPr>
                        <a:t>Virginia J-1 Waiver Programs (VDH)</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13364513"/>
                  </a:ext>
                </a:extLst>
              </a:tr>
              <a:tr h="158911">
                <a:tc>
                  <a:txBody>
                    <a:bodyPr/>
                    <a:lstStyle/>
                    <a:p>
                      <a:pPr algn="l" fontAlgn="b"/>
                      <a:r>
                        <a:rPr lang="en-US" sz="1100" b="0" i="0" u="none" strike="noStrike">
                          <a:solidFill>
                            <a:srgbClr val="000000"/>
                          </a:solidFill>
                          <a:effectLst/>
                          <a:latin typeface="Calibri" panose="020F0502020204030204" pitchFamily="34" charset="0"/>
                        </a:rPr>
                        <a:t>Virginia Jobs Investment Program (VEDP)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61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51934048"/>
                  </a:ext>
                </a:extLst>
              </a:tr>
              <a:tr h="158911">
                <a:tc>
                  <a:txBody>
                    <a:bodyPr/>
                    <a:lstStyle/>
                    <a:p>
                      <a:pPr algn="l" fontAlgn="b"/>
                      <a:r>
                        <a:rPr lang="en-US" sz="1100" b="0" i="0" u="none" strike="noStrike">
                          <a:solidFill>
                            <a:srgbClr val="000000"/>
                          </a:solidFill>
                          <a:effectLst/>
                          <a:latin typeface="Calibri" panose="020F0502020204030204" pitchFamily="34" charset="0"/>
                        </a:rPr>
                        <a:t>Virginia Loan Repayment Programs for Healthcare Jobs (VDH)</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62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07170467"/>
                  </a:ext>
                </a:extLst>
              </a:tr>
              <a:tr h="158911">
                <a:tc>
                  <a:txBody>
                    <a:bodyPr/>
                    <a:lstStyle/>
                    <a:p>
                      <a:pPr algn="l" fontAlgn="b"/>
                      <a:r>
                        <a:rPr lang="en-US" sz="1100" b="0" i="0" u="none" strike="noStrike">
                          <a:solidFill>
                            <a:srgbClr val="000000"/>
                          </a:solidFill>
                          <a:effectLst/>
                          <a:latin typeface="Calibri" panose="020F0502020204030204" pitchFamily="34" charset="0"/>
                        </a:rPr>
                        <a:t>Virginia Nursing Scholarship Programs (CNA, Nurse Educators, LPN, RN, NP) (VDH)</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63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12554159"/>
                  </a:ext>
                </a:extLst>
              </a:tr>
              <a:tr h="158911">
                <a:tc>
                  <a:txBody>
                    <a:bodyPr/>
                    <a:lstStyle/>
                    <a:p>
                      <a:pPr algn="l" fontAlgn="b"/>
                      <a:r>
                        <a:rPr lang="en-US" sz="1100" b="0" i="0" u="none" strike="noStrike">
                          <a:solidFill>
                            <a:srgbClr val="000000"/>
                          </a:solidFill>
                          <a:effectLst/>
                          <a:latin typeface="Calibri" panose="020F0502020204030204" pitchFamily="34" charset="0"/>
                        </a:rPr>
                        <a:t>Virginia Rural Information Technology Apprenticeship Grant Fund and Program (SWVHEC)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64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78300234"/>
                  </a:ext>
                </a:extLst>
              </a:tr>
              <a:tr h="158911">
                <a:tc>
                  <a:txBody>
                    <a:bodyPr/>
                    <a:lstStyle/>
                    <a:p>
                      <a:pPr algn="l" fontAlgn="b"/>
                      <a:r>
                        <a:rPr lang="en-US" sz="1100" b="0" i="0" u="none" strike="noStrike">
                          <a:solidFill>
                            <a:srgbClr val="000000"/>
                          </a:solidFill>
                          <a:effectLst/>
                          <a:latin typeface="Calibri" panose="020F0502020204030204" pitchFamily="34" charset="0"/>
                        </a:rPr>
                        <a:t>Virginia Space Grant Consortium Internship Programs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65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31364850"/>
                  </a:ext>
                </a:extLst>
              </a:tr>
              <a:tr h="158911">
                <a:tc>
                  <a:txBody>
                    <a:bodyPr/>
                    <a:lstStyle/>
                    <a:p>
                      <a:pPr algn="l" fontAlgn="b"/>
                      <a:r>
                        <a:rPr lang="en-US" sz="1100" b="0" i="0" u="none" strike="noStrike">
                          <a:solidFill>
                            <a:srgbClr val="000000"/>
                          </a:solidFill>
                          <a:effectLst/>
                          <a:latin typeface="Calibri" panose="020F0502020204030204" pitchFamily="34" charset="0"/>
                        </a:rPr>
                        <a:t>Virginia Talent + Opportunity Program (SCHEV)</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66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422465"/>
                  </a:ext>
                </a:extLst>
              </a:tr>
              <a:tr h="158911">
                <a:tc>
                  <a:txBody>
                    <a:bodyPr/>
                    <a:lstStyle/>
                    <a:p>
                      <a:pPr algn="l" fontAlgn="b"/>
                      <a:r>
                        <a:rPr lang="en-US" sz="1100" b="0" i="0" u="none" strike="noStrike">
                          <a:solidFill>
                            <a:srgbClr val="000000"/>
                          </a:solidFill>
                          <a:effectLst/>
                          <a:latin typeface="Calibri" panose="020F0502020204030204" pitchFamily="34" charset="0"/>
                        </a:rPr>
                        <a:t>Virginia Values Veterans (DVS)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67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11559626"/>
                  </a:ext>
                </a:extLst>
              </a:tr>
              <a:tr h="158911">
                <a:tc>
                  <a:txBody>
                    <a:bodyPr/>
                    <a:lstStyle/>
                    <a:p>
                      <a:pPr algn="l" fontAlgn="b"/>
                      <a:r>
                        <a:rPr lang="en-US" sz="1100" b="0" i="0" u="none" strike="noStrike">
                          <a:solidFill>
                            <a:srgbClr val="000000"/>
                          </a:solidFill>
                          <a:effectLst/>
                          <a:latin typeface="Calibri" panose="020F0502020204030204" pitchFamily="34" charset="0"/>
                        </a:rPr>
                        <a:t>Vocational Rehabilitation Program (DARS)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68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5152803"/>
                  </a:ext>
                </a:extLst>
              </a:tr>
              <a:tr h="258231">
                <a:tc>
                  <a:txBody>
                    <a:bodyPr/>
                    <a:lstStyle/>
                    <a:p>
                      <a:pPr algn="l" fontAlgn="b"/>
                      <a:r>
                        <a:rPr lang="en-US" sz="1100" b="0" i="0" u="none" strike="noStrike">
                          <a:solidFill>
                            <a:srgbClr val="000000"/>
                          </a:solidFill>
                          <a:effectLst/>
                          <a:latin typeface="Calibri" panose="020F0502020204030204" pitchFamily="34" charset="0"/>
                        </a:rPr>
                        <a:t>Vocational Rehabilitation Program (DBVI)</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69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78267925"/>
                  </a:ext>
                </a:extLst>
              </a:tr>
              <a:tr h="158911">
                <a:tc>
                  <a:txBody>
                    <a:bodyPr/>
                    <a:lstStyle/>
                    <a:p>
                      <a:pPr algn="l" fontAlgn="b"/>
                      <a:r>
                        <a:rPr lang="en-US" sz="1100" b="0" i="0" u="none" strike="noStrike" dirty="0">
                          <a:solidFill>
                            <a:srgbClr val="000000"/>
                          </a:solidFill>
                          <a:effectLst/>
                          <a:latin typeface="Calibri" panose="020F0502020204030204" pitchFamily="34" charset="0"/>
                        </a:rPr>
                        <a:t>Waterman's Apprentice Program (VMRC)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70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82431118"/>
                  </a:ext>
                </a:extLst>
              </a:tr>
              <a:tr h="158911">
                <a:tc>
                  <a:txBody>
                    <a:bodyPr/>
                    <a:lstStyle/>
                    <a:p>
                      <a:pPr algn="l" fontAlgn="b"/>
                      <a:r>
                        <a:rPr lang="en-US" sz="1100" b="0" i="0" u="none" strike="noStrike">
                          <a:solidFill>
                            <a:srgbClr val="000000"/>
                          </a:solidFill>
                          <a:effectLst/>
                          <a:latin typeface="Calibri" panose="020F0502020204030204" pitchFamily="34" charset="0"/>
                        </a:rPr>
                        <a:t>Wonder Community (IALR)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89702824"/>
                  </a:ext>
                </a:extLst>
              </a:tr>
              <a:tr h="158911">
                <a:tc>
                  <a:txBody>
                    <a:bodyPr/>
                    <a:lstStyle/>
                    <a:p>
                      <a:pPr algn="l" fontAlgn="b"/>
                      <a:r>
                        <a:rPr lang="en-US" sz="1100" b="0" i="0" u="none" strike="noStrike" dirty="0">
                          <a:solidFill>
                            <a:srgbClr val="000000"/>
                          </a:solidFill>
                          <a:effectLst/>
                          <a:latin typeface="Calibri" panose="020F0502020204030204" pitchFamily="34" charset="0"/>
                        </a:rPr>
                        <a:t>Work Certifications (DOC)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22916432"/>
                  </a:ext>
                </a:extLst>
              </a:tr>
            </a:tbl>
          </a:graphicData>
        </a:graphic>
      </p:graphicFrame>
      <p:sp>
        <p:nvSpPr>
          <p:cNvPr id="2" name="TextBox 1">
            <a:extLst>
              <a:ext uri="{FF2B5EF4-FFF2-40B4-BE49-F238E27FC236}">
                <a16:creationId xmlns:a16="http://schemas.microsoft.com/office/drawing/2014/main" id="{C64129D2-CE6B-F58A-3FB2-A84A08BE1A4B}"/>
              </a:ext>
            </a:extLst>
          </p:cNvPr>
          <p:cNvSpPr txBox="1"/>
          <p:nvPr/>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6</a:t>
            </a:fld>
            <a:endParaRPr lang="en-US" sz="1200" b="0">
              <a:solidFill>
                <a:schemeClr val="bg1"/>
              </a:solidFill>
            </a:endParaRPr>
          </a:p>
        </p:txBody>
      </p:sp>
      <p:graphicFrame>
        <p:nvGraphicFramePr>
          <p:cNvPr id="3" name="Table 2">
            <a:extLst>
              <a:ext uri="{FF2B5EF4-FFF2-40B4-BE49-F238E27FC236}">
                <a16:creationId xmlns:a16="http://schemas.microsoft.com/office/drawing/2014/main" id="{27DB5F7D-5C57-1BDF-D1A3-8FF2D2E2E437}"/>
              </a:ext>
            </a:extLst>
          </p:cNvPr>
          <p:cNvGraphicFramePr>
            <a:graphicFrameLocks noGrp="1"/>
          </p:cNvGraphicFramePr>
          <p:nvPr>
            <p:extLst>
              <p:ext uri="{D42A27DB-BD31-4B8C-83A1-F6EECF244321}">
                <p14:modId xmlns:p14="http://schemas.microsoft.com/office/powerpoint/2010/main" val="273994634"/>
              </p:ext>
            </p:extLst>
          </p:nvPr>
        </p:nvGraphicFramePr>
        <p:xfrm>
          <a:off x="6096000" y="751203"/>
          <a:ext cx="5317523" cy="3768781"/>
        </p:xfrm>
        <a:graphic>
          <a:graphicData uri="http://schemas.openxmlformats.org/drawingml/2006/table">
            <a:tbl>
              <a:tblPr>
                <a:tableStyleId>{5C22544A-7EE6-4342-B048-85BDC9FD1C3A}</a:tableStyleId>
              </a:tblPr>
              <a:tblGrid>
                <a:gridCol w="4586687">
                  <a:extLst>
                    <a:ext uri="{9D8B030D-6E8A-4147-A177-3AD203B41FA5}">
                      <a16:colId xmlns:a16="http://schemas.microsoft.com/office/drawing/2014/main" val="3125941932"/>
                    </a:ext>
                  </a:extLst>
                </a:gridCol>
                <a:gridCol w="730836">
                  <a:extLst>
                    <a:ext uri="{9D8B030D-6E8A-4147-A177-3AD203B41FA5}">
                      <a16:colId xmlns:a16="http://schemas.microsoft.com/office/drawing/2014/main" val="2481985428"/>
                    </a:ext>
                  </a:extLst>
                </a:gridCol>
              </a:tblGrid>
              <a:tr h="305367">
                <a:tc>
                  <a:txBody>
                    <a:bodyPr/>
                    <a:lstStyle/>
                    <a:p>
                      <a:pPr marL="0" marR="0" lvl="0" indent="0" algn="ctr" defTabSz="457185"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Segoe UI" panose="020B0502040204020203" pitchFamily="34" charset="0"/>
                        </a:rPr>
                        <a:t>Program Name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805C"/>
                    </a:solidFill>
                  </a:tcPr>
                </a:tc>
                <a:tc>
                  <a:txBody>
                    <a:bodyPr/>
                    <a:lstStyle/>
                    <a:p>
                      <a:pPr marL="0" marR="0" lvl="0" indent="0" algn="ctr" defTabSz="457185"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Segoe UI" panose="020B0502040204020203" pitchFamily="34" charset="0"/>
                        </a:rPr>
                        <a:t>Page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805C"/>
                    </a:solidFill>
                  </a:tcPr>
                </a:tc>
                <a:extLst>
                  <a:ext uri="{0D108BD9-81ED-4DB2-BD59-A6C34878D82A}">
                    <a16:rowId xmlns:a16="http://schemas.microsoft.com/office/drawing/2014/main" val="1471145538"/>
                  </a:ext>
                </a:extLst>
              </a:tr>
              <a:tr h="158911">
                <a:tc>
                  <a:txBody>
                    <a:bodyPr/>
                    <a:lstStyle/>
                    <a:p>
                      <a:pPr algn="l" fontAlgn="b"/>
                      <a:r>
                        <a:rPr lang="en-US" sz="1100" b="0" i="0" u="none" strike="noStrike" dirty="0">
                          <a:solidFill>
                            <a:srgbClr val="000000"/>
                          </a:solidFill>
                          <a:effectLst/>
                          <a:latin typeface="Calibri" panose="020F0502020204030204" pitchFamily="34" charset="0"/>
                        </a:rPr>
                        <a:t>Work Opportunity Tax Credit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73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9417202"/>
                  </a:ext>
                </a:extLst>
              </a:tr>
              <a:tr h="158911">
                <a:tc>
                  <a:txBody>
                    <a:bodyPr/>
                    <a:lstStyle/>
                    <a:p>
                      <a:pPr algn="l" fontAlgn="b"/>
                      <a:r>
                        <a:rPr lang="en-US" sz="1100" b="0" i="0" u="none" strike="noStrike">
                          <a:solidFill>
                            <a:srgbClr val="000000"/>
                          </a:solidFill>
                          <a:effectLst/>
                          <a:latin typeface="Calibri" panose="020F0502020204030204" pitchFamily="34" charset="0"/>
                        </a:rPr>
                        <a:t>Workforce Development &amp; Training Fund (VA Coalfield EDA)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71489718"/>
                  </a:ext>
                </a:extLst>
              </a:tr>
              <a:tr h="158911">
                <a:tc>
                  <a:txBody>
                    <a:bodyPr/>
                    <a:lstStyle/>
                    <a:p>
                      <a:pPr algn="l" fontAlgn="b"/>
                      <a:r>
                        <a:rPr lang="en-US" sz="1100" b="0" i="0" u="none" strike="noStrike">
                          <a:solidFill>
                            <a:srgbClr val="000000"/>
                          </a:solidFill>
                          <a:effectLst/>
                          <a:latin typeface="Calibri" panose="020F0502020204030204" pitchFamily="34" charset="0"/>
                        </a:rPr>
                        <a:t>Workforce Development Grant Program (DRPT)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75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93449469"/>
                  </a:ext>
                </a:extLst>
              </a:tr>
              <a:tr h="158911">
                <a:tc>
                  <a:txBody>
                    <a:bodyPr/>
                    <a:lstStyle/>
                    <a:p>
                      <a:pPr algn="l" fontAlgn="b"/>
                      <a:r>
                        <a:rPr lang="en-US" sz="1100" b="0" i="0" u="none" strike="noStrike">
                          <a:solidFill>
                            <a:srgbClr val="000000"/>
                          </a:solidFill>
                          <a:effectLst/>
                          <a:latin typeface="Calibri" panose="020F0502020204030204" pitchFamily="34" charset="0"/>
                        </a:rPr>
                        <a:t>Workforce Development Initiative (DJJ)</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5330473"/>
                  </a:ext>
                </a:extLst>
              </a:tr>
              <a:tr h="158911">
                <a:tc>
                  <a:txBody>
                    <a:bodyPr/>
                    <a:lstStyle/>
                    <a:p>
                      <a:pPr algn="l" fontAlgn="b"/>
                      <a:r>
                        <a:rPr lang="en-US" sz="1100" b="0" i="0" u="none" strike="noStrike" dirty="0">
                          <a:solidFill>
                            <a:srgbClr val="000000"/>
                          </a:solidFill>
                          <a:effectLst/>
                          <a:latin typeface="Calibri" panose="020F0502020204030204" pitchFamily="34" charset="0"/>
                        </a:rPr>
                        <a:t>Workforce Innovation and Opportunity Act Adult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77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26125966"/>
                  </a:ext>
                </a:extLst>
              </a:tr>
              <a:tr h="158911">
                <a:tc>
                  <a:txBody>
                    <a:bodyPr/>
                    <a:lstStyle/>
                    <a:p>
                      <a:pPr algn="l" fontAlgn="b"/>
                      <a:r>
                        <a:rPr lang="en-US" sz="1100" b="0" i="0" u="none" strike="noStrike" dirty="0">
                          <a:solidFill>
                            <a:srgbClr val="000000"/>
                          </a:solidFill>
                          <a:effectLst/>
                          <a:latin typeface="Calibri" panose="020F0502020204030204" pitchFamily="34" charset="0"/>
                        </a:rPr>
                        <a:t>Workforce Innovation and Opportunity Act Dislocated Worker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28021297"/>
                  </a:ext>
                </a:extLst>
              </a:tr>
              <a:tr h="158911">
                <a:tc>
                  <a:txBody>
                    <a:bodyPr/>
                    <a:lstStyle/>
                    <a:p>
                      <a:pPr algn="l" fontAlgn="b"/>
                      <a:r>
                        <a:rPr lang="en-US" sz="1100" b="0" i="0" u="none" strike="noStrike" dirty="0">
                          <a:solidFill>
                            <a:srgbClr val="000000"/>
                          </a:solidFill>
                          <a:effectLst/>
                          <a:latin typeface="Calibri" panose="020F0502020204030204" pitchFamily="34" charset="0"/>
                        </a:rPr>
                        <a:t>Workforce Innovation and Opportunity Act Youth (Virginia Works)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79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67362714"/>
                  </a:ext>
                </a:extLst>
              </a:tr>
              <a:tr h="158911">
                <a:tc>
                  <a:txBody>
                    <a:bodyPr/>
                    <a:lstStyle/>
                    <a:p>
                      <a:pPr algn="l" fontAlgn="b"/>
                      <a:r>
                        <a:rPr lang="en-US" sz="1100" b="0" i="0" u="none" strike="noStrike" dirty="0">
                          <a:solidFill>
                            <a:srgbClr val="000000"/>
                          </a:solidFill>
                          <a:effectLst/>
                          <a:latin typeface="Calibri" panose="020F0502020204030204" pitchFamily="34" charset="0"/>
                        </a:rPr>
                        <a:t>Workforce Training Programs (SVHEC)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r>
                        <a:rPr lang="en-US" sz="1000" b="0" i="0" u="none" strike="noStrike" dirty="0">
                          <a:solidFill>
                            <a:srgbClr val="000000"/>
                          </a:solidFill>
                          <a:effectLst/>
                          <a:latin typeface="Segoe UI" panose="020B0502040204020203" pitchFamily="34" charset="0"/>
                        </a:rPr>
                        <a:t>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70955645"/>
                  </a:ext>
                </a:extLst>
              </a:tr>
              <a:tr h="0">
                <a:tc gridSpan="2">
                  <a:txBody>
                    <a:bodyPr/>
                    <a:lstStyle/>
                    <a:p>
                      <a:pPr marL="0" marR="0" lvl="0" indent="0" algn="ctr" defTabSz="457185" rtl="0" eaLnBrk="1" fontAlgn="ctr" latinLnBrk="0" hangingPunct="1">
                        <a:lnSpc>
                          <a:spcPct val="100000"/>
                        </a:lnSpc>
                        <a:spcBef>
                          <a:spcPts val="0"/>
                        </a:spcBef>
                        <a:spcAft>
                          <a:spcPts val="0"/>
                        </a:spcAft>
                        <a:buClrTx/>
                        <a:buSzTx/>
                        <a:buFontTx/>
                        <a:buNone/>
                        <a:tabLst/>
                        <a:defRPr/>
                      </a:pPr>
                      <a:r>
                        <a:rPr lang="en-US" sz="1200" b="1" i="0" u="none" strike="noStrike" kern="1200" spc="100" baseline="0" dirty="0">
                          <a:solidFill>
                            <a:schemeClr val="tx1"/>
                          </a:solidFill>
                          <a:effectLst/>
                          <a:latin typeface="Segoe UI" panose="020B0502040204020203" pitchFamily="34" charset="0"/>
                          <a:ea typeface="+mn-ea"/>
                          <a:cs typeface="+mn-cs"/>
                        </a:rPr>
                        <a:t>Local Area Views– Page 81</a:t>
                      </a:r>
                      <a:endParaRPr lang="en-US" sz="1000" b="0" i="0" u="none" strike="noStrike" dirty="0">
                        <a:solidFill>
                          <a:srgbClr val="000000"/>
                        </a:solidFill>
                        <a:effectLst/>
                        <a:latin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schemeClr>
                    </a:solidFill>
                  </a:tcPr>
                </a:tc>
                <a:tc hMerge="1">
                  <a:txBody>
                    <a:bodyPr/>
                    <a:lstStyle/>
                    <a:p>
                      <a:pPr algn="ctr" rtl="0" fontAlgn="ctr"/>
                      <a:endParaRPr lang="en-US" sz="1000" b="0" i="0" u="none" strike="noStrike" dirty="0">
                        <a:solidFill>
                          <a:srgbClr val="000000"/>
                        </a:solidFill>
                        <a:effectLst/>
                        <a:latin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44099503"/>
                  </a:ext>
                </a:extLst>
              </a:tr>
              <a:tr h="158911">
                <a:tc>
                  <a:txBody>
                    <a:bodyPr/>
                    <a:lstStyle/>
                    <a:p>
                      <a:pPr algn="l" rtl="0" fontAlgn="ctr"/>
                      <a:endParaRPr lang="en-US" sz="1000" b="0" i="0" u="none" strike="noStrike" dirty="0">
                        <a:solidFill>
                          <a:srgbClr val="000000"/>
                        </a:solidFill>
                        <a:effectLst/>
                        <a:latin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endParaRPr lang="en-US" sz="1000" b="0" i="0" u="none" strike="noStrike">
                        <a:solidFill>
                          <a:srgbClr val="000000"/>
                        </a:solidFill>
                        <a:effectLst/>
                        <a:latin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3065848"/>
                  </a:ext>
                </a:extLst>
              </a:tr>
              <a:tr h="158911">
                <a:tc gridSpan="2">
                  <a:txBody>
                    <a:bodyPr/>
                    <a:lstStyle/>
                    <a:p>
                      <a:pPr algn="ctr" rtl="0" fontAlgn="base"/>
                      <a:r>
                        <a:rPr lang="en-US" sz="1200" b="1" i="0" u="none" strike="noStrike" kern="1200" spc="100" baseline="0" dirty="0">
                          <a:solidFill>
                            <a:schemeClr val="tx1"/>
                          </a:solidFill>
                          <a:effectLst/>
                          <a:latin typeface="Segoe UI" panose="020B0502040204020203" pitchFamily="34" charset="0"/>
                          <a:ea typeface="+mn-ea"/>
                          <a:cs typeface="+mn-cs"/>
                        </a:rPr>
                        <a:t>Organized Views </a:t>
                      </a:r>
                    </a:p>
                  </a:txBody>
                  <a:tcPr marL="6982" marR="6982" marT="698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schemeClr>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56471075"/>
                  </a:ext>
                </a:extLst>
              </a:tr>
              <a:tr h="158911">
                <a:tc>
                  <a:txBody>
                    <a:bodyPr/>
                    <a:lstStyle/>
                    <a:p>
                      <a:pPr rtl="0" fontAlgn="base"/>
                      <a:r>
                        <a:rPr lang="en-US" sz="1000" b="1" i="0" u="none" strike="noStrike" kern="1200" dirty="0">
                          <a:solidFill>
                            <a:srgbClr val="000000"/>
                          </a:solidFill>
                          <a:effectLst/>
                          <a:latin typeface="Segoe UI" panose="020B0502040204020203" pitchFamily="34" charset="0"/>
                          <a:ea typeface="+mn-ea"/>
                          <a:cs typeface="+mn-cs"/>
                        </a:rPr>
                        <a:t>Workforce Metrics Programs Organized By…</a:t>
                      </a:r>
                    </a:p>
                  </a:txBody>
                  <a:tcPr marL="100584" marR="100584" marT="50292" marB="502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r>
                        <a:rPr lang="en-US" sz="1000" b="1" i="0" u="none" strike="noStrike" kern="1200">
                          <a:solidFill>
                            <a:srgbClr val="000000"/>
                          </a:solidFill>
                          <a:effectLst/>
                          <a:latin typeface="Segoe UI" panose="020B0502040204020203" pitchFamily="34" charset="0"/>
                          <a:ea typeface="+mn-ea"/>
                          <a:cs typeface="+mn-cs"/>
                        </a:rPr>
                        <a:t>Page #</a:t>
                      </a:r>
                    </a:p>
                  </a:txBody>
                  <a:tcPr marL="100584" marR="100584" marT="50292" marB="502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9339027"/>
                  </a:ext>
                </a:extLst>
              </a:tr>
              <a:tr h="158911">
                <a:tc>
                  <a:txBody>
                    <a:bodyPr/>
                    <a:lstStyle/>
                    <a:p>
                      <a:pPr rtl="0" fontAlgn="base"/>
                      <a:r>
                        <a:rPr lang="en-US" sz="1000" b="0" i="0" u="none" strike="noStrike" kern="1200" dirty="0">
                          <a:solidFill>
                            <a:srgbClr val="000000"/>
                          </a:solidFill>
                          <a:effectLst/>
                          <a:latin typeface="Segoe UI" panose="020B0502040204020203" pitchFamily="34" charset="0"/>
                          <a:ea typeface="+mn-ea"/>
                          <a:cs typeface="+mn-cs"/>
                        </a:rPr>
                        <a:t>Service Type</a:t>
                      </a:r>
                    </a:p>
                  </a:txBody>
                  <a:tcPr marL="100584" marR="100584" marT="50292" marB="502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r>
                        <a:rPr lang="en-US" sz="1000" b="0" i="0" u="none" strike="noStrike" kern="1200" dirty="0">
                          <a:solidFill>
                            <a:srgbClr val="000000"/>
                          </a:solidFill>
                          <a:effectLst/>
                          <a:latin typeface="Segoe UI" panose="020B0502040204020203" pitchFamily="34" charset="0"/>
                          <a:ea typeface="+mn-ea"/>
                          <a:cs typeface="+mn-cs"/>
                        </a:rPr>
                        <a:t>97</a:t>
                      </a:r>
                    </a:p>
                  </a:txBody>
                  <a:tcPr marL="100584" marR="100584" marT="50292" marB="502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11572762"/>
                  </a:ext>
                </a:extLst>
              </a:tr>
              <a:tr h="158911">
                <a:tc>
                  <a:txBody>
                    <a:bodyPr/>
                    <a:lstStyle/>
                    <a:p>
                      <a:pPr rtl="0" fontAlgn="base"/>
                      <a:r>
                        <a:rPr lang="en-US" sz="1000" b="0" i="0" u="none" strike="noStrike" kern="1200" dirty="0">
                          <a:solidFill>
                            <a:srgbClr val="000000"/>
                          </a:solidFill>
                          <a:effectLst/>
                          <a:latin typeface="Segoe UI" panose="020B0502040204020203" pitchFamily="34" charset="0"/>
                          <a:ea typeface="+mn-ea"/>
                          <a:cs typeface="+mn-cs"/>
                        </a:rPr>
                        <a:t>Secretariat</a:t>
                      </a:r>
                    </a:p>
                  </a:txBody>
                  <a:tcPr marL="100584" marR="100584" marT="50292" marB="502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r>
                        <a:rPr lang="en-US" sz="1000" b="0" i="0" u="none" strike="noStrike" kern="1200" dirty="0">
                          <a:solidFill>
                            <a:srgbClr val="000000"/>
                          </a:solidFill>
                          <a:effectLst/>
                          <a:latin typeface="Segoe UI" panose="020B0502040204020203" pitchFamily="34" charset="0"/>
                          <a:ea typeface="+mn-ea"/>
                          <a:cs typeface="+mn-cs"/>
                        </a:rPr>
                        <a:t>98</a:t>
                      </a:r>
                    </a:p>
                  </a:txBody>
                  <a:tcPr marL="100584" marR="100584" marT="50292" marB="502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43398842"/>
                  </a:ext>
                </a:extLst>
              </a:tr>
            </a:tbl>
          </a:graphicData>
        </a:graphic>
      </p:graphicFrame>
    </p:spTree>
    <p:extLst>
      <p:ext uri="{BB962C8B-B14F-4D97-AF65-F5344CB8AC3E}">
        <p14:creationId xmlns:p14="http://schemas.microsoft.com/office/powerpoint/2010/main" val="1718158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6E532-CE2B-1442-D775-2F61ECA7D2AC}"/>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95B24D14-4C8D-5A49-1EC1-F0CA54C01DB3}"/>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21B32EEC-AAA6-EFDC-DD63-92891EC6802A}"/>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Program Owner: </a:t>
            </a:r>
            <a:r>
              <a:rPr kumimoji="0" lang="en-US" sz="1400" b="0" i="0" u="none" strike="noStrike" kern="1200" cap="none" spc="0" normalizeH="0" baseline="0" noProof="0" dirty="0">
                <a:ln>
                  <a:noFill/>
                </a:ln>
                <a:solidFill>
                  <a:prstClr val="black"/>
                </a:solidFill>
                <a:effectLst/>
                <a:uLnTx/>
                <a:uFillTx/>
                <a:latin typeface="Segoe UI"/>
                <a:ea typeface="+mn-ea"/>
                <a:cs typeface="+mn-cs"/>
              </a:rPr>
              <a:t>Sandra Serna, Rexford Anson-Dwamena </a:t>
            </a:r>
            <a:r>
              <a:rPr kumimoji="0" lang="en-US" sz="1400" b="1" i="0" u="none" strike="noStrike" kern="1200" cap="none" spc="0" normalizeH="0" baseline="0" noProof="0" dirty="0">
                <a:ln>
                  <a:noFill/>
                </a:ln>
                <a:solidFill>
                  <a:prstClr val="black"/>
                </a:solidFill>
                <a:effectLst/>
                <a:uLnTx/>
                <a:uFillTx/>
                <a:latin typeface="Segoe UI"/>
                <a:ea typeface="+mn-ea"/>
                <a:cs typeface="+mn-cs"/>
              </a:rPr>
              <a:t>Agency Head: </a:t>
            </a:r>
            <a:r>
              <a:rPr kumimoji="0" lang="en-US" sz="1400" b="0" i="0" u="none" strike="noStrike" kern="1200" cap="none" spc="0" normalizeH="0" baseline="0" noProof="0" dirty="0">
                <a:ln>
                  <a:noFill/>
                </a:ln>
                <a:solidFill>
                  <a:prstClr val="black"/>
                </a:solidFill>
                <a:effectLst/>
                <a:uLnTx/>
                <a:uFillTx/>
                <a:latin typeface="Segoe UI"/>
                <a:ea typeface="+mn-ea"/>
                <a:cs typeface="+mn-cs"/>
              </a:rPr>
              <a:t>Dr. Karen Shelton</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16A8E816-F3D4-416F-0655-4F117B53274D}"/>
              </a:ext>
            </a:extLst>
          </p:cNvPr>
          <p:cNvSpPr txBox="1"/>
          <p:nvPr/>
        </p:nvSpPr>
        <p:spPr>
          <a:xfrm>
            <a:off x="120988" y="288824"/>
            <a:ext cx="12319590" cy="584775"/>
          </a:xfrm>
          <a:prstGeom prst="rect">
            <a:avLst/>
          </a:prstGeom>
          <a:noFill/>
        </p:spPr>
        <p:txBody>
          <a:bodyPr wrap="square" lIns="91440" tIns="45720" rIns="91440" bIns="45720" rtlCol="0" anchor="t">
            <a:spAutoFit/>
          </a:bodyPr>
          <a:lstStyle/>
          <a:p>
            <a:pPr>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Virginia J-1 Waiver Programs</a:t>
            </a:r>
            <a:r>
              <a:rPr lang="en-US" sz="2000" b="1" dirty="0">
                <a:solidFill>
                  <a:prstClr val="white"/>
                </a:solidFill>
                <a:latin typeface="Franklin Gothic Demi"/>
                <a:cs typeface="Segoe UI"/>
              </a:rPr>
              <a:t> | Virginia Department of Health </a:t>
            </a: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 Office of Health Equity </a:t>
            </a:r>
          </a:p>
          <a:p>
            <a:pPr>
              <a:defRPr/>
            </a:pPr>
            <a:r>
              <a:rPr lang="en-US" sz="1100" dirty="0">
                <a:solidFill>
                  <a:prstClr val="white"/>
                </a:solidFill>
                <a:latin typeface="Franklin Gothic Demi"/>
                <a:cs typeface="Segoe UI"/>
              </a:rPr>
              <a:t>ARC, Health and Human Services, National Interest Waiver Program, Virginia Conrad 30 Waiver Program</a:t>
            </a:r>
            <a:endParaRPr lang="en-US" sz="2000" dirty="0">
              <a:solidFill>
                <a:prstClr val="white"/>
              </a:solidFill>
              <a:latin typeface="Franklin Gothic Demi"/>
              <a:cs typeface="Segoe UI"/>
            </a:endParaRPr>
          </a:p>
        </p:txBody>
      </p:sp>
      <p:sp>
        <p:nvSpPr>
          <p:cNvPr id="24" name="Text Placeholder 2">
            <a:extLst>
              <a:ext uri="{FF2B5EF4-FFF2-40B4-BE49-F238E27FC236}">
                <a16:creationId xmlns:a16="http://schemas.microsoft.com/office/drawing/2014/main" id="{D167E7B7-6903-8E21-D94B-4713C7738F6E}"/>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HEALTH AND HUMAN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7616CA3-5C78-35A5-DAA7-D8976232F60D}"/>
              </a:ext>
            </a:extLst>
          </p:cNvPr>
          <p:cNvSpPr/>
          <p:nvPr/>
        </p:nvSpPr>
        <p:spPr bwMode="gray">
          <a:xfrm>
            <a:off x="222629" y="1459773"/>
            <a:ext cx="4171717" cy="264324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Virginia provides four waiver programs for foreign national physicians. These programs waive the two-year home country physical presence requirement or the employer sponsorship requirement in exchange for a service obligation of three to five years. The obligation must be fulfilled in a HPSA or MUA of Virginia or HPSA or MUA located in the Appalachian Region of Virginia. Both primary care and specialty disciplines are eligible for these waiver programs.</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To improve and increase access to quality healthcare providers in Virginia's Medically Underserved Areas (MUAs) and Health Professional Shortage Areas (HPSAs).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A9BDBE5E-CD13-732D-4146-EB53688B8547}"/>
              </a:ext>
            </a:extLst>
          </p:cNvPr>
          <p:cNvSpPr/>
          <p:nvPr/>
        </p:nvSpPr>
        <p:spPr bwMode="gray">
          <a:xfrm>
            <a:off x="344593" y="4143153"/>
            <a:ext cx="3985391" cy="221304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 programs are intended for both primary care and specialty physicians. </a:t>
            </a:r>
            <a:endParaRPr kumimoji="0" lang="en-US" sz="1100" b="0"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Eligibility Requirements:</a:t>
            </a: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100" b="1"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sng"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https://www.vdh.virginia.gov/health-equity/hhs-exchange-visitor-program/</a:t>
            </a:r>
            <a:endParaRPr kumimoji="0" lang="en-US" sz="1100" b="0" i="0" u="sng"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sng"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https://www.vdh.virginia.gov/content/uploads/sites/76/2016/06/Guidelines-revised-043013-NIW.doc</a:t>
            </a:r>
            <a:endParaRPr kumimoji="0" lang="en-US" sz="1100" b="0" i="0" u="sng"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VIRGINIA CONRAD 30 WAIVER PROGRAM AND ARC J-1 WAIVER PROGRAM - Health Equity</a:t>
            </a:r>
            <a:endParaRPr kumimoji="0" lang="en-US" sz="8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9" name="Rectangle: Rounded Corners 18">
            <a:extLst>
              <a:ext uri="{FF2B5EF4-FFF2-40B4-BE49-F238E27FC236}">
                <a16:creationId xmlns:a16="http://schemas.microsoft.com/office/drawing/2014/main" id="{5B6821CF-EE0D-6D80-EAC5-A479C3A439DB}"/>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All programs recruit eligible providers to work in underserved areas </a:t>
            </a:r>
            <a:r>
              <a:rPr kumimoji="0" lang="en-US" sz="1100" b="0" i="0" u="none" strike="noStrike" kern="1200" cap="none" spc="0" normalizeH="0" baseline="0" noProof="0">
                <a:ln>
                  <a:noFill/>
                </a:ln>
                <a:solidFill>
                  <a:srgbClr val="000000"/>
                </a:solidFill>
                <a:effectLst/>
                <a:uLnTx/>
                <a:uFillTx/>
                <a:latin typeface="Lato" panose="020F0502020204030203" pitchFamily="34" charset="0"/>
                <a:ea typeface="+mn-ea"/>
                <a:cs typeface="+mn-cs"/>
              </a:rPr>
              <a:t>waive the two-year home country physical presence requirement or the employer sponsorship requirement in exchange for a service obligation of three to five years.</a:t>
            </a:r>
            <a:r>
              <a:rPr kumimoji="0" lang="en-US" sz="11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VDH collaborate with various organizations, such as behavioral, and primary care facilities, health foundations, community health centers, and health-related non-profit organizations, attorneys, serving as advocates, collaborators, sponsors, and support.</a:t>
            </a:r>
          </a:p>
        </p:txBody>
      </p:sp>
      <p:sp>
        <p:nvSpPr>
          <p:cNvPr id="20" name="TextBox 19">
            <a:extLst>
              <a:ext uri="{FF2B5EF4-FFF2-40B4-BE49-F238E27FC236}">
                <a16:creationId xmlns:a16="http://schemas.microsoft.com/office/drawing/2014/main" id="{06A6B728-F862-D7EA-A96D-B67EDD48E29B}"/>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AC1A40C7-1774-A9CB-569D-138D7F911F41}"/>
              </a:ext>
            </a:extLst>
          </p:cNvPr>
          <p:cNvSpPr/>
          <p:nvPr/>
        </p:nvSpPr>
        <p:spPr bwMode="gray">
          <a:xfrm>
            <a:off x="8482415" y="1506326"/>
            <a:ext cx="3536709"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OHE conducted a study to determine whether the Conrad 30 Program met its goal of increasing the number of Physicians working in Virginia’s underserved areas, and to assess retention in such underserved areas following completion of the three years obligation. The program recruits 30 foreign-trained physicians per year in underserved settings. Participating Physicians typically have completed residency training in the United States.  Three Cohorts (2014-2017) of Physicians were studied, of the 82 Physicians in the index study, 36 moved out of Virginia (43.90%) following completion of three years obligation. The average duration they remained with J-1 waiver employers after obligation ended and before leaving Virginia was 26.91months. Additionally, of the 46 Physicians that remained in Virginia, 14 Physicians (30.43%) originally served rural populations (10 remained rural and 4 moved urban at the end of obligation). Conversely, of the 32 Physicians who originally served in urban settings, 31 remained urban and 1 moved rural.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Subsequently, the Health Economist performed an economic impact analysis of OHE programs using IMPLAN software, which is a widely used tool. Results of the analysis showed that placement of 12 Physicians of Conrad 30 program in rural areas, supported 26.4 jobs and $4.8 million in economic activity ($ 3.4 million in Labor income, $3.8 million in Value added and $4.8 million in output).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0EE6FD4F-F6B5-5513-39C3-61B9D898E39F}"/>
              </a:ext>
            </a:extLst>
          </p:cNvPr>
          <p:cNvSpPr txBox="1">
            <a:spLocks/>
          </p:cNvSpPr>
          <p:nvPr/>
        </p:nvSpPr>
        <p:spPr>
          <a:xfrm>
            <a:off x="344594" y="6396335"/>
            <a:ext cx="11531456" cy="461665"/>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00" b="1" i="0" u="none" strike="noStrike" kern="1200" cap="none" spc="-3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Learn more about the program here: </a:t>
            </a:r>
            <a:r>
              <a:rPr kumimoji="0" lang="en-US" sz="1000" b="0" i="0" u="none" strike="noStrike" kern="1200" cap="none" spc="-3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&lt;</a:t>
            </a:r>
            <a:r>
              <a:rPr kumimoji="0" lang="en-US" sz="10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https://www.vdh.virginia.gov/health-equity/division-of-primary-care-and-rural-health/incentive-programs/conrad-30-waiver-program-overview/, https://www.vdh.virginia.gov/health-equity/division-of-primary-care-and-rural-health/incentive-programs/national-interest-waiver-program/, https://www.vdh.virginia.gov/health-equity/hhs-exchange-visitor-program/</a:t>
            </a:r>
            <a:r>
              <a:rPr kumimoji="0" lang="en-US" sz="1100" b="0" i="1" u="none" strike="noStrike" kern="1200" cap="none" spc="-3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r>
              <a:rPr kumimoji="0" lang="en-US" sz="1100" b="0" i="0" u="none" strike="noStrike" kern="1200" cap="none" spc="-3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&gt;</a:t>
            </a:r>
          </a:p>
        </p:txBody>
      </p:sp>
      <p:pic>
        <p:nvPicPr>
          <p:cNvPr id="5" name="Picture 4">
            <a:extLst>
              <a:ext uri="{FF2B5EF4-FFF2-40B4-BE49-F238E27FC236}">
                <a16:creationId xmlns:a16="http://schemas.microsoft.com/office/drawing/2014/main" id="{23277A64-58D0-65D5-F6A4-F59301039693}"/>
              </a:ext>
            </a:extLst>
          </p:cNvPr>
          <p:cNvPicPr>
            <a:picLocks noChangeAspect="1"/>
          </p:cNvPicPr>
          <p:nvPr/>
        </p:nvPicPr>
        <p:blipFill>
          <a:blip r:embed="rId6">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0EF23A31-85EE-2672-F7CA-721B612D5098}"/>
              </a:ext>
            </a:extLst>
          </p:cNvPr>
          <p:cNvSpPr txBox="1"/>
          <p:nvPr/>
        </p:nvSpPr>
        <p:spPr>
          <a:xfrm>
            <a:off x="4819893" y="1909210"/>
            <a:ext cx="353670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 J-1 waiver programs are physically implemented in Richmond, VA, in the Central region, serving the entire Commonwealth of Virginia.</a:t>
            </a:r>
            <a:endParaRPr kumimoji="0" lang="en-US" sz="1100" b="0" i="1"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Parallelogram 1">
            <a:extLst>
              <a:ext uri="{FF2B5EF4-FFF2-40B4-BE49-F238E27FC236}">
                <a16:creationId xmlns:a16="http://schemas.microsoft.com/office/drawing/2014/main" id="{9C57B076-218F-1BBD-8C57-7BA35D5C54F8}"/>
              </a:ext>
            </a:extLst>
          </p:cNvPr>
          <p:cNvSpPr/>
          <p:nvPr/>
        </p:nvSpPr>
        <p:spPr>
          <a:xfrm>
            <a:off x="9708000" y="91191"/>
            <a:ext cx="2403432" cy="667318"/>
          </a:xfrm>
          <a:prstGeom prst="parallelogram">
            <a:avLst/>
          </a:prstGeom>
          <a:solidFill>
            <a:srgbClr val="F6D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5EC8B48-22B0-1514-6073-ABBEE098942F}"/>
              </a:ext>
            </a:extLst>
          </p:cNvPr>
          <p:cNvSpPr txBox="1"/>
          <p:nvPr/>
        </p:nvSpPr>
        <p:spPr>
          <a:xfrm>
            <a:off x="9888382" y="155686"/>
            <a:ext cx="1473778" cy="523220"/>
          </a:xfrm>
          <a:prstGeom prst="rect">
            <a:avLst/>
          </a:prstGeom>
          <a:noFill/>
        </p:spPr>
        <p:txBody>
          <a:bodyPr wrap="square" rtlCol="0">
            <a:spAutoFit/>
          </a:bodyPr>
          <a:lstStyle/>
          <a:p>
            <a:pPr algn="ctr"/>
            <a:r>
              <a:rPr lang="en-US" sz="1400" b="1">
                <a:solidFill>
                  <a:schemeClr val="accent4"/>
                </a:solidFill>
              </a:rPr>
              <a:t>Capacity Building</a:t>
            </a:r>
          </a:p>
        </p:txBody>
      </p:sp>
      <p:grpSp>
        <p:nvGrpSpPr>
          <p:cNvPr id="4" name="Group 3">
            <a:extLst>
              <a:ext uri="{FF2B5EF4-FFF2-40B4-BE49-F238E27FC236}">
                <a16:creationId xmlns:a16="http://schemas.microsoft.com/office/drawing/2014/main" id="{659A1E73-7E38-7F6C-9D5B-C44B8A4FE3D5}"/>
              </a:ext>
            </a:extLst>
          </p:cNvPr>
          <p:cNvGrpSpPr/>
          <p:nvPr/>
        </p:nvGrpSpPr>
        <p:grpSpPr>
          <a:xfrm>
            <a:off x="11273580" y="152809"/>
            <a:ext cx="548640" cy="548640"/>
            <a:chOff x="1722098" y="4746693"/>
            <a:chExt cx="673690" cy="673690"/>
          </a:xfrm>
          <a:solidFill>
            <a:schemeClr val="accent4"/>
          </a:solidFill>
        </p:grpSpPr>
        <p:pic>
          <p:nvPicPr>
            <p:cNvPr id="6" name="Graphic 5" descr="Building Brick Wall with solid fill">
              <a:extLst>
                <a:ext uri="{FF2B5EF4-FFF2-40B4-BE49-F238E27FC236}">
                  <a16:creationId xmlns:a16="http://schemas.microsoft.com/office/drawing/2014/main" id="{75A97B81-00F7-C1C1-087A-208E838167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4397" y="4848451"/>
              <a:ext cx="431026" cy="431026"/>
            </a:xfrm>
            <a:prstGeom prst="rect">
              <a:avLst/>
            </a:prstGeom>
          </p:spPr>
        </p:pic>
        <p:sp>
          <p:nvSpPr>
            <p:cNvPr id="8" name="Circle: Hollow 7">
              <a:extLst>
                <a:ext uri="{FF2B5EF4-FFF2-40B4-BE49-F238E27FC236}">
                  <a16:creationId xmlns:a16="http://schemas.microsoft.com/office/drawing/2014/main" id="{A7A41492-11A0-A02C-E5EC-7489C6629AD9}"/>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1446631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785A7-B900-5E2A-01B3-72F1EBE5772A}"/>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26291001-64E1-FDA6-BDA8-4421EF61AFE9}"/>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AC947057-B134-DF48-8CCA-AAACA104DF49}"/>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Jason El Koubi, President &amp; CEO and Tim Stuller, Vice President of Regional Talent Solutions and Business Outreach</a:t>
            </a:r>
          </a:p>
        </p:txBody>
      </p:sp>
      <p:sp>
        <p:nvSpPr>
          <p:cNvPr id="23" name="TextBox 22">
            <a:extLst>
              <a:ext uri="{FF2B5EF4-FFF2-40B4-BE49-F238E27FC236}">
                <a16:creationId xmlns:a16="http://schemas.microsoft.com/office/drawing/2014/main" id="{F4F567CD-95C3-F2D9-1081-9AE54E554A80}"/>
              </a:ext>
            </a:extLst>
          </p:cNvPr>
          <p:cNvSpPr txBox="1"/>
          <p:nvPr/>
        </p:nvSpPr>
        <p:spPr>
          <a:xfrm>
            <a:off x="80568" y="239884"/>
            <a:ext cx="9647196" cy="400110"/>
          </a:xfrm>
          <a:prstGeom prst="rect">
            <a:avLst/>
          </a:prstGeom>
          <a:noFill/>
        </p:spPr>
        <p:txBody>
          <a:bodyPr wrap="square" lIns="91440" tIns="45720" rIns="91440" bIns="45720" rtlCol="0" anchor="t">
            <a:spAutoFit/>
          </a:bodyPr>
          <a:lstStyle/>
          <a:p>
            <a:pPr>
              <a:defRPr/>
            </a:pPr>
            <a:r>
              <a:rPr lang="en-US" sz="2000" b="1" dirty="0">
                <a:solidFill>
                  <a:prstClr val="white"/>
                </a:solidFill>
                <a:latin typeface="Franklin Gothic Demi"/>
                <a:cs typeface="Segoe UI"/>
              </a:rPr>
              <a:t>Virginia Jobs Investment Program </a:t>
            </a: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 </a:t>
            </a:r>
            <a:r>
              <a:rPr lang="en-US" sz="2000" b="1" dirty="0">
                <a:solidFill>
                  <a:prstClr val="white"/>
                </a:solidFill>
                <a:latin typeface="Franklin Gothic Demi"/>
                <a:cs typeface="Segoe UI"/>
              </a:rPr>
              <a:t>Virginia Economic Development Partnerships</a:t>
            </a:r>
            <a:endParaRPr kumimoji="0" lang="en-US" sz="20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13" name="Rectangle: Rounded Corners 12">
            <a:extLst>
              <a:ext uri="{FF2B5EF4-FFF2-40B4-BE49-F238E27FC236}">
                <a16:creationId xmlns:a16="http://schemas.microsoft.com/office/drawing/2014/main" id="{C507F094-458F-301B-799F-F630CB9180E2}"/>
              </a:ext>
            </a:extLst>
          </p:cNvPr>
          <p:cNvSpPr/>
          <p:nvPr/>
        </p:nvSpPr>
        <p:spPr bwMode="gray">
          <a:xfrm>
            <a:off x="236158" y="1432233"/>
            <a:ext cx="3861305" cy="229845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Pct val="100000"/>
              <a:buFontTx/>
              <a:buNone/>
              <a:tabLst/>
              <a:defRPr/>
            </a:pPr>
            <a:r>
              <a:rPr kumimoji="0" lang="en-US" sz="1100" b="0" i="0" u="none" strike="noStrike" kern="1200" cap="none" spc="0" normalizeH="0" baseline="0" noProof="0">
                <a:ln>
                  <a:noFill/>
                </a:ln>
                <a:solidFill>
                  <a:srgbClr val="1F2525"/>
                </a:solidFill>
                <a:effectLst/>
                <a:uLnTx/>
                <a:uFillTx/>
                <a:latin typeface="Segoe UI" panose="020B0502040204020203" pitchFamily="34" charset="0"/>
                <a:ea typeface="+mn-ea"/>
                <a:cs typeface="Segoe UI" panose="020B0502040204020203" pitchFamily="34" charset="0"/>
              </a:rPr>
              <a:t>The Virginia Jobs Investment Program (VJIP) is a discretionary economic development incentive that provides funding and services to qualifying companies</a:t>
            </a:r>
          </a:p>
          <a:p>
            <a:pPr marL="0" marR="0" lvl="0" indent="0" algn="l" defTabSz="1219170" rtl="0" eaLnBrk="1" fontAlgn="auto" latinLnBrk="0" hangingPunct="1">
              <a:lnSpc>
                <a:spcPct val="100000"/>
              </a:lnSpc>
              <a:spcBef>
                <a:spcPts val="0"/>
              </a:spcBef>
              <a:spcAft>
                <a:spcPts val="0"/>
              </a:spcAft>
              <a:buClrTx/>
              <a:buSzPct val="100000"/>
              <a:buFontTx/>
              <a:buNone/>
              <a:tabLst/>
              <a:defRPr/>
            </a:pPr>
            <a:r>
              <a:rPr kumimoji="0" lang="en-US" sz="1100" b="0" i="0" u="none" strike="noStrike" kern="1200" cap="none" spc="0" normalizeH="0" baseline="0" noProof="0">
                <a:ln>
                  <a:noFill/>
                </a:ln>
                <a:solidFill>
                  <a:srgbClr val="1F2525"/>
                </a:solidFill>
                <a:effectLst/>
                <a:uLnTx/>
                <a:uFillTx/>
                <a:latin typeface="Segoe UI" panose="020B0502040204020203" pitchFamily="34" charset="0"/>
                <a:ea typeface="+mn-ea"/>
                <a:cs typeface="Segoe UI" panose="020B0502040204020203" pitchFamily="34" charset="0"/>
              </a:rPr>
              <a:t>to offset the cost of new job creation or upskilling in conjunction with new or expanding operations.</a:t>
            </a:r>
          </a:p>
          <a:p>
            <a:pPr marL="0" marR="0" lvl="0" indent="0" algn="l" defTabSz="1219170" rtl="0" eaLnBrk="1" fontAlgn="auto" latinLnBrk="0" hangingPunct="1">
              <a:lnSpc>
                <a:spcPct val="100000"/>
              </a:lnSpc>
              <a:spcBef>
                <a:spcPts val="0"/>
              </a:spcBef>
              <a:spcAft>
                <a:spcPts val="0"/>
              </a:spcAft>
              <a:buClrTx/>
              <a:buSzPct val="100000"/>
              <a:buFontTx/>
              <a:buNone/>
              <a:tabLst/>
              <a:defRPr/>
            </a:pPr>
            <a:endParaRPr kumimoji="0" lang="en-US" sz="1100" b="0" i="0" u="none" strike="noStrike" kern="1200" cap="none" spc="0" normalizeH="0" baseline="0" noProof="0">
              <a:ln>
                <a:noFill/>
              </a:ln>
              <a:solidFill>
                <a:srgbClr val="1F2525"/>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6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Foster business and economic growth by incentivizing companies to invest in job creation and upskilling.</a:t>
            </a:r>
          </a:p>
        </p:txBody>
      </p:sp>
      <p:sp>
        <p:nvSpPr>
          <p:cNvPr id="14" name="Rectangle: Rounded Corners 13">
            <a:extLst>
              <a:ext uri="{FF2B5EF4-FFF2-40B4-BE49-F238E27FC236}">
                <a16:creationId xmlns:a16="http://schemas.microsoft.com/office/drawing/2014/main" id="{E8B5AE31-718E-5125-A4EC-2117EC9D1BF6}"/>
              </a:ext>
            </a:extLst>
          </p:cNvPr>
          <p:cNvSpPr/>
          <p:nvPr/>
        </p:nvSpPr>
        <p:spPr bwMode="gray">
          <a:xfrm>
            <a:off x="234505" y="3849481"/>
            <a:ext cx="3861305" cy="265714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a:ea typeface="+mn-ea"/>
                <a:cs typeface="+mn-cs"/>
              </a:rPr>
              <a:t>VJIP serves companies locating or expanding in Virginia that meet the incentive criteria.</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a:ea typeface="+mn-ea"/>
                <a:cs typeface="+mn-cs"/>
              </a:rPr>
              <a:t>Eligibility Requirements:</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Segoe UI"/>
                <a:ea typeface="+mn-ea"/>
                <a:cs typeface="+mn-cs"/>
              </a:rPr>
              <a:t>At least 51% of revenue must be derived from outside of VA</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Segoe UI"/>
                <a:ea typeface="+mn-ea"/>
                <a:cs typeface="+mn-cs"/>
              </a:rPr>
              <a:t>Only full-time jobs supported paid at least 120% of VA minimum wage plus benefits</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Segoe UI"/>
                <a:ea typeface="+mn-ea"/>
                <a:cs typeface="+mn-cs"/>
              </a:rPr>
              <a:t>Depending on company size:</a:t>
            </a:r>
          </a:p>
          <a:p>
            <a:pPr marL="342900" marR="0" lvl="1"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Segoe UI"/>
                <a:ea typeface="+mn-ea"/>
                <a:cs typeface="+mn-cs"/>
              </a:rPr>
              <a:t>Minimum threshold of job creation or jobs retrained</a:t>
            </a:r>
          </a:p>
          <a:p>
            <a:pPr marL="342900" marR="0" lvl="1"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Segoe UI"/>
                <a:ea typeface="+mn-ea"/>
                <a:cs typeface="+mn-cs"/>
              </a:rPr>
              <a:t>Minimum threshold of capital investment </a:t>
            </a:r>
            <a:endParaRPr kumimoji="0" lang="en-US" sz="1200" b="0" i="1" u="none" strike="noStrike" kern="1200" cap="none" spc="0" normalizeH="0" baseline="0" noProof="0" dirty="0">
              <a:ln>
                <a:noFill/>
              </a:ln>
              <a:solidFill>
                <a:prstClr val="black"/>
              </a:solidFill>
              <a:effectLst/>
              <a:uLnTx/>
              <a:uFillTx/>
              <a:latin typeface="Segoe UI"/>
              <a:ea typeface="+mn-ea"/>
              <a:cs typeface="+mn-cs"/>
            </a:endParaRPr>
          </a:p>
          <a:p>
            <a:pPr marL="342900" marR="0" lvl="1"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Segoe UI"/>
                <a:ea typeface="+mn-ea"/>
                <a:cs typeface="+mn-cs"/>
              </a:rPr>
              <a:t>Competitive with another state or country</a:t>
            </a:r>
            <a:endParaRPr kumimoji="0" lang="en-US" sz="9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E40FCFD8-0B3A-85DC-3368-07944EC25489}"/>
              </a:ext>
            </a:extLst>
          </p:cNvPr>
          <p:cNvSpPr/>
          <p:nvPr/>
        </p:nvSpPr>
        <p:spPr bwMode="gray">
          <a:xfrm>
            <a:off x="4425027" y="4208174"/>
            <a:ext cx="3817940" cy="229845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VJIP stimulates business investment and job creation by offsetting a company’s recruitment and training costs. Staff facilitates holistic talent development support in response to the unique needs of each project through partnerships with regional workforce and education providers.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mn-ea"/>
                <a:cs typeface="+mn-cs"/>
              </a:rPr>
              <a:t>Partners include:</a:t>
            </a:r>
          </a:p>
          <a:p>
            <a:pPr marL="285750" marR="0" lvl="0" indent="-2857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Virginia Community College System</a:t>
            </a:r>
          </a:p>
          <a:p>
            <a:pPr marL="285750" marR="0" lvl="0" indent="-2857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4-Year Colleges and Universities</a:t>
            </a:r>
          </a:p>
          <a:p>
            <a:pPr marL="285750" marR="0" lvl="0" indent="-2857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Virginia Works</a:t>
            </a:r>
          </a:p>
          <a:p>
            <a:pPr marL="285750" marR="0" lvl="0" indent="-2857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Virginia Career Works</a:t>
            </a:r>
          </a:p>
          <a:p>
            <a:pPr marL="285750" marR="0" lvl="0" indent="-2857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Career &amp; Technical Education Providers</a:t>
            </a:r>
          </a:p>
          <a:p>
            <a:pPr marL="285750" marR="0" lvl="0" indent="-2857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Segoe UI"/>
                <a:ea typeface="+mn-ea"/>
                <a:cs typeface="+mn-cs"/>
              </a:rPr>
              <a:t>Local and Regional Economic Developers</a:t>
            </a:r>
          </a:p>
        </p:txBody>
      </p:sp>
      <p:sp>
        <p:nvSpPr>
          <p:cNvPr id="29" name="Rectangle: Rounded Corners 28">
            <a:extLst>
              <a:ext uri="{FF2B5EF4-FFF2-40B4-BE49-F238E27FC236}">
                <a16:creationId xmlns:a16="http://schemas.microsoft.com/office/drawing/2014/main" id="{989CC2B2-0FEE-2D2D-1088-63B20FEF6A37}"/>
              </a:ext>
            </a:extLst>
          </p:cNvPr>
          <p:cNvSpPr/>
          <p:nvPr/>
        </p:nvSpPr>
        <p:spPr bwMode="gray">
          <a:xfrm>
            <a:off x="8554412" y="1427141"/>
            <a:ext cx="3243075" cy="507948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rPr>
              <a:t>VJIP is one of Virginia’s most widely used discretionary incentives to support business expansions. The incentive is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rPr>
              <a:t>based with flexible criteria to support large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rPr>
              <a:t>and small traded-sector businesses. VJIP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rPr>
              <a:t>state funded and is paid as a cash grant directly to the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1F252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rPr>
              <a:t>In addition to administering the VJIP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rPr>
              <a:t>incentive, staff provide recruitment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rPr>
              <a:t>training consultative support, including introductions to and coordination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rPr>
              <a:t>regional workforce and education 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rPr>
              <a:t>and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rPr>
              <a:t>During FY2019 to FY2023 the Virginia Jobs Investment Program impact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248 business projects supported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Potential creation of 30,000+ new jobs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Projected capital investment over $4.1B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Projects in 76 Virginia localities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525"/>
              </a:solidFill>
              <a:effectLst/>
              <a:highlight>
                <a:srgbClr val="FFFF00"/>
              </a:highligh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525"/>
              </a:solidFill>
              <a:effectLst/>
              <a:highlight>
                <a:srgbClr val="FFFF00"/>
              </a:highligh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525"/>
              </a:solidFill>
              <a:effectLst/>
              <a:highlight>
                <a:srgbClr val="FFFF00"/>
              </a:highligh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525"/>
              </a:solidFill>
              <a:effectLst/>
              <a:highlight>
                <a:srgbClr val="FFFF00"/>
              </a:highligh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525"/>
              </a:solidFill>
              <a:effectLst/>
              <a:highlight>
                <a:srgbClr val="FFFF00"/>
              </a:highligh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525"/>
              </a:solidFill>
              <a:effectLst/>
              <a:highlight>
                <a:srgbClr val="FFFF00"/>
              </a:highligh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52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extBox 2">
            <a:extLst>
              <a:ext uri="{FF2B5EF4-FFF2-40B4-BE49-F238E27FC236}">
                <a16:creationId xmlns:a16="http://schemas.microsoft.com/office/drawing/2014/main" id="{E7160A51-11B0-4AF2-5C62-5084F9B3E1F7}"/>
              </a:ext>
            </a:extLst>
          </p:cNvPr>
          <p:cNvSpPr txBox="1"/>
          <p:nvPr/>
        </p:nvSpPr>
        <p:spPr>
          <a:xfrm>
            <a:off x="1907620" y="6591424"/>
            <a:ext cx="8376759" cy="275460"/>
          </a:xfrm>
          <a:prstGeom prst="rect">
            <a:avLst/>
          </a:prstGeom>
          <a:noFill/>
        </p:spPr>
        <p:txBody>
          <a:bodyPr wrap="square">
            <a:spAutoFit/>
          </a:bodyPr>
          <a:lstStyle/>
          <a:p>
            <a:pPr marL="0" marR="0" lvl="0" indent="0" algn="l" defTabSz="914400" rtl="0" eaLnBrk="1" fontAlgn="auto" latinLnBrk="0" hangingPunct="1">
              <a:lnSpc>
                <a:spcPct val="85000"/>
              </a:lnSpc>
              <a:spcBef>
                <a:spcPts val="500"/>
              </a:spcBef>
              <a:spcAft>
                <a:spcPts val="0"/>
              </a:spcAft>
              <a:buClr>
                <a:srgbClr val="787878"/>
              </a:buClr>
              <a:buSzPct val="75000"/>
              <a:buFontTx/>
              <a:buNone/>
              <a:tabLst/>
              <a:defRPr/>
            </a:pPr>
            <a:r>
              <a:rPr kumimoji="0" lang="en-US" sz="1400" b="1" i="0" u="none" strike="noStrike" kern="1200" cap="none" spc="-30" normalizeH="0" baseline="0" noProof="0">
                <a:ln>
                  <a:noFill/>
                </a:ln>
                <a:solidFill>
                  <a:srgbClr val="000000"/>
                </a:solidFill>
                <a:effectLst/>
                <a:uLnTx/>
                <a:uFillTx/>
                <a:latin typeface="Segoe UI"/>
                <a:ea typeface="Open Sans"/>
                <a:cs typeface="Open Sans"/>
              </a:rPr>
              <a:t>Learn more about the program here:  </a:t>
            </a:r>
            <a:r>
              <a:rPr kumimoji="0" lang="en-US" sz="1400" b="0" i="1" u="none" strike="noStrike" kern="1200" cap="none" spc="-30" normalizeH="0" baseline="0" noProof="0">
                <a:ln>
                  <a:noFill/>
                </a:ln>
                <a:solidFill>
                  <a:srgbClr val="00B0F0"/>
                </a:solidFill>
                <a:effectLst/>
                <a:uLnTx/>
                <a:uFillTx/>
                <a:latin typeface="Segoe UI"/>
                <a:ea typeface="Open Sans" charset="0"/>
                <a:cs typeface="Open Sans" charset="0"/>
                <a:hlinkClick r:id="rId3"/>
              </a:rPr>
              <a:t>https://www.vedp.org/incentive/virginia-jobs-investment-program-vjip</a:t>
            </a:r>
            <a:r>
              <a:rPr lang="en-US" sz="1400" spc="-30">
                <a:solidFill>
                  <a:srgbClr val="000000"/>
                </a:solidFill>
                <a:latin typeface="Segoe UI"/>
                <a:ea typeface="Open Sans" charset="0"/>
                <a:cs typeface="Open Sans" charset="0"/>
              </a:rPr>
              <a:t> </a:t>
            </a:r>
            <a:endParaRPr kumimoji="0" lang="en-US" sz="1400" b="1" i="0" u="none" strike="noStrike" kern="1200" cap="none" spc="-30" normalizeH="0" baseline="0" noProof="0">
              <a:ln>
                <a:noFill/>
              </a:ln>
              <a:solidFill>
                <a:srgbClr val="000000"/>
              </a:solidFill>
              <a:effectLst/>
              <a:uLnTx/>
              <a:uFillTx/>
              <a:latin typeface="Segoe UI"/>
              <a:ea typeface="Open Sans"/>
              <a:cs typeface="Open Sans"/>
            </a:endParaRPr>
          </a:p>
        </p:txBody>
      </p:sp>
      <p:sp>
        <p:nvSpPr>
          <p:cNvPr id="2" name="Text Placeholder 2">
            <a:extLst>
              <a:ext uri="{FF2B5EF4-FFF2-40B4-BE49-F238E27FC236}">
                <a16:creationId xmlns:a16="http://schemas.microsoft.com/office/drawing/2014/main" id="{B67D72B1-DD6D-D9E6-1C5A-8E6754639FB3}"/>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COMMERCE &amp; TRADE</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5" name="TextBox 4">
            <a:extLst>
              <a:ext uri="{FF2B5EF4-FFF2-40B4-BE49-F238E27FC236}">
                <a16:creationId xmlns:a16="http://schemas.microsoft.com/office/drawing/2014/main" id="{DA1F456E-53D3-E3D6-71A6-B78E5FCB8DAE}"/>
              </a:ext>
            </a:extLst>
          </p:cNvPr>
          <p:cNvSpPr txBox="1"/>
          <p:nvPr/>
        </p:nvSpPr>
        <p:spPr>
          <a:xfrm>
            <a:off x="53773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pic>
        <p:nvPicPr>
          <p:cNvPr id="6" name="Picture 5">
            <a:extLst>
              <a:ext uri="{FF2B5EF4-FFF2-40B4-BE49-F238E27FC236}">
                <a16:creationId xmlns:a16="http://schemas.microsoft.com/office/drawing/2014/main" id="{B500BA31-BFF8-022C-CA57-EF3B3803D38C}"/>
              </a:ext>
            </a:extLst>
          </p:cNvPr>
          <p:cNvPicPr>
            <a:picLocks noChangeAspect="1"/>
          </p:cNvPicPr>
          <p:nvPr/>
        </p:nvPicPr>
        <p:blipFill>
          <a:blip r:embed="rId4">
            <a:alphaModFix amt="70000"/>
          </a:blip>
          <a:stretch>
            <a:fillRect/>
          </a:stretch>
        </p:blipFill>
        <p:spPr>
          <a:xfrm>
            <a:off x="4425337" y="2070083"/>
            <a:ext cx="3974130" cy="1788030"/>
          </a:xfrm>
          <a:prstGeom prst="rect">
            <a:avLst/>
          </a:prstGeom>
        </p:spPr>
      </p:pic>
      <p:sp>
        <p:nvSpPr>
          <p:cNvPr id="8" name="TextBox 7">
            <a:extLst>
              <a:ext uri="{FF2B5EF4-FFF2-40B4-BE49-F238E27FC236}">
                <a16:creationId xmlns:a16="http://schemas.microsoft.com/office/drawing/2014/main" id="{49334890-E6A8-9B3E-20C0-2235ECB793D9}"/>
              </a:ext>
            </a:extLst>
          </p:cNvPr>
          <p:cNvSpPr txBox="1"/>
          <p:nvPr/>
        </p:nvSpPr>
        <p:spPr>
          <a:xfrm>
            <a:off x="4705593" y="1909210"/>
            <a:ext cx="35367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7" name="Oval 6">
            <a:extLst>
              <a:ext uri="{FF2B5EF4-FFF2-40B4-BE49-F238E27FC236}">
                <a16:creationId xmlns:a16="http://schemas.microsoft.com/office/drawing/2014/main" id="{08D2608C-9B1C-28EC-5F26-E6622C0DAA28}"/>
              </a:ext>
            </a:extLst>
          </p:cNvPr>
          <p:cNvSpPr/>
          <p:nvPr/>
        </p:nvSpPr>
        <p:spPr>
          <a:xfrm>
            <a:off x="5368207" y="3550409"/>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FC5A67DB-F109-9D3B-11D9-90036E49E4E7}"/>
              </a:ext>
            </a:extLst>
          </p:cNvPr>
          <p:cNvSpPr/>
          <p:nvPr/>
        </p:nvSpPr>
        <p:spPr>
          <a:xfrm>
            <a:off x="6121801" y="3300283"/>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0" name="Oval 19">
            <a:extLst>
              <a:ext uri="{FF2B5EF4-FFF2-40B4-BE49-F238E27FC236}">
                <a16:creationId xmlns:a16="http://schemas.microsoft.com/office/drawing/2014/main" id="{AF5B72C2-ADD8-BCA5-68C7-38904D396142}"/>
              </a:ext>
            </a:extLst>
          </p:cNvPr>
          <p:cNvSpPr/>
          <p:nvPr/>
        </p:nvSpPr>
        <p:spPr>
          <a:xfrm>
            <a:off x="7216973" y="2373158"/>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4" name="Oval 43">
            <a:extLst>
              <a:ext uri="{FF2B5EF4-FFF2-40B4-BE49-F238E27FC236}">
                <a16:creationId xmlns:a16="http://schemas.microsoft.com/office/drawing/2014/main" id="{22E77EFA-BB0C-FA22-F4E7-4855982A535C}"/>
              </a:ext>
            </a:extLst>
          </p:cNvPr>
          <p:cNvSpPr/>
          <p:nvPr/>
        </p:nvSpPr>
        <p:spPr>
          <a:xfrm>
            <a:off x="6728150" y="3586347"/>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5" name="Oval 44">
            <a:extLst>
              <a:ext uri="{FF2B5EF4-FFF2-40B4-BE49-F238E27FC236}">
                <a16:creationId xmlns:a16="http://schemas.microsoft.com/office/drawing/2014/main" id="{73502F11-19C4-454F-9AB2-5F395FB74983}"/>
              </a:ext>
            </a:extLst>
          </p:cNvPr>
          <p:cNvSpPr/>
          <p:nvPr/>
        </p:nvSpPr>
        <p:spPr>
          <a:xfrm>
            <a:off x="6707913" y="2639337"/>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6" name="Oval 45">
            <a:extLst>
              <a:ext uri="{FF2B5EF4-FFF2-40B4-BE49-F238E27FC236}">
                <a16:creationId xmlns:a16="http://schemas.microsoft.com/office/drawing/2014/main" id="{4650F235-F879-AA24-F6B5-AE756A6FA6CF}"/>
              </a:ext>
            </a:extLst>
          </p:cNvPr>
          <p:cNvSpPr/>
          <p:nvPr/>
        </p:nvSpPr>
        <p:spPr>
          <a:xfrm>
            <a:off x="6900444" y="2917872"/>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7" name="Oval 46">
            <a:extLst>
              <a:ext uri="{FF2B5EF4-FFF2-40B4-BE49-F238E27FC236}">
                <a16:creationId xmlns:a16="http://schemas.microsoft.com/office/drawing/2014/main" id="{3F90F3D0-8C5E-456A-FDCE-BB817C1A71D1}"/>
              </a:ext>
            </a:extLst>
          </p:cNvPr>
          <p:cNvSpPr/>
          <p:nvPr/>
        </p:nvSpPr>
        <p:spPr>
          <a:xfrm>
            <a:off x="7901354" y="3480430"/>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8" name="Oval 47">
            <a:extLst>
              <a:ext uri="{FF2B5EF4-FFF2-40B4-BE49-F238E27FC236}">
                <a16:creationId xmlns:a16="http://schemas.microsoft.com/office/drawing/2014/main" id="{54965FA2-6942-1609-D034-A62C52F6B6A2}"/>
              </a:ext>
            </a:extLst>
          </p:cNvPr>
          <p:cNvSpPr/>
          <p:nvPr/>
        </p:nvSpPr>
        <p:spPr>
          <a:xfrm>
            <a:off x="7400233" y="2946227"/>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9" name="Oval 48">
            <a:extLst>
              <a:ext uri="{FF2B5EF4-FFF2-40B4-BE49-F238E27FC236}">
                <a16:creationId xmlns:a16="http://schemas.microsoft.com/office/drawing/2014/main" id="{33A2316A-5ECF-B6E0-10A6-CD982D393BFD}"/>
              </a:ext>
            </a:extLst>
          </p:cNvPr>
          <p:cNvSpPr/>
          <p:nvPr/>
        </p:nvSpPr>
        <p:spPr>
          <a:xfrm>
            <a:off x="7253928" y="3436927"/>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0" name="Parallelogram 49">
            <a:extLst>
              <a:ext uri="{FF2B5EF4-FFF2-40B4-BE49-F238E27FC236}">
                <a16:creationId xmlns:a16="http://schemas.microsoft.com/office/drawing/2014/main" id="{6C9F90D9-B9DC-F029-2659-5ED80C022FFE}"/>
              </a:ext>
            </a:extLst>
          </p:cNvPr>
          <p:cNvSpPr/>
          <p:nvPr/>
        </p:nvSpPr>
        <p:spPr>
          <a:xfrm>
            <a:off x="9708000" y="91191"/>
            <a:ext cx="2403432" cy="667318"/>
          </a:xfrm>
          <a:prstGeom prst="parallelogram">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1" name="Circle: Hollow 50">
            <a:extLst>
              <a:ext uri="{FF2B5EF4-FFF2-40B4-BE49-F238E27FC236}">
                <a16:creationId xmlns:a16="http://schemas.microsoft.com/office/drawing/2014/main" id="{5813CA81-946B-8434-0DA8-B080A3BA0945}"/>
              </a:ext>
            </a:extLst>
          </p:cNvPr>
          <p:cNvSpPr/>
          <p:nvPr/>
        </p:nvSpPr>
        <p:spPr>
          <a:xfrm>
            <a:off x="11303522" y="148951"/>
            <a:ext cx="544135" cy="548640"/>
          </a:xfrm>
          <a:prstGeom prst="donut">
            <a:avLst>
              <a:gd name="adj" fmla="val 12997"/>
            </a:avLst>
          </a:prstGeom>
          <a:solidFill>
            <a:schemeClr val="accent1"/>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sp>
        <p:nvSpPr>
          <p:cNvPr id="52" name="TextBox 51">
            <a:extLst>
              <a:ext uri="{FF2B5EF4-FFF2-40B4-BE49-F238E27FC236}">
                <a16:creationId xmlns:a16="http://schemas.microsoft.com/office/drawing/2014/main" id="{BCD3D84E-671E-3FFD-71A3-4066BD2CA431}"/>
              </a:ext>
            </a:extLst>
          </p:cNvPr>
          <p:cNvSpPr txBox="1"/>
          <p:nvPr/>
        </p:nvSpPr>
        <p:spPr>
          <a:xfrm>
            <a:off x="9783139" y="287489"/>
            <a:ext cx="1554730" cy="292388"/>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accent1"/>
                </a:solidFill>
                <a:effectLst/>
                <a:uLnTx/>
                <a:uFillTx/>
                <a:latin typeface="Segoe UI"/>
                <a:ea typeface="+mn-ea"/>
                <a:cs typeface="+mn-cs"/>
              </a:rPr>
              <a:t>Business Services</a:t>
            </a:r>
          </a:p>
        </p:txBody>
      </p:sp>
      <p:pic>
        <p:nvPicPr>
          <p:cNvPr id="53" name="Graphic 52" descr="Briefcase with solid fill">
            <a:extLst>
              <a:ext uri="{FF2B5EF4-FFF2-40B4-BE49-F238E27FC236}">
                <a16:creationId xmlns:a16="http://schemas.microsoft.com/office/drawing/2014/main" id="{AD9827F0-6CAB-567C-7B5F-DC2F1BD3281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93245" y="242506"/>
            <a:ext cx="347911" cy="347911"/>
          </a:xfrm>
          <a:prstGeom prst="rect">
            <a:avLst/>
          </a:prstGeom>
        </p:spPr>
      </p:pic>
    </p:spTree>
    <p:extLst>
      <p:ext uri="{BB962C8B-B14F-4D97-AF65-F5344CB8AC3E}">
        <p14:creationId xmlns:p14="http://schemas.microsoft.com/office/powerpoint/2010/main" val="1968395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Program Owner: </a:t>
            </a:r>
            <a:r>
              <a:rPr kumimoji="0" lang="en-US" sz="1400" b="0" i="0" u="none" strike="noStrike" kern="1200" cap="none" spc="0" normalizeH="0" baseline="0" noProof="0" dirty="0">
                <a:ln>
                  <a:noFill/>
                </a:ln>
                <a:solidFill>
                  <a:prstClr val="black"/>
                </a:solidFill>
                <a:effectLst/>
                <a:uLnTx/>
                <a:uFillTx/>
                <a:latin typeface="Segoe UI"/>
                <a:ea typeface="+mn-ea"/>
                <a:cs typeface="+mn-cs"/>
              </a:rPr>
              <a:t>Sandra Serna, Rexford Anson-Dwamena | </a:t>
            </a:r>
            <a:r>
              <a:rPr kumimoji="0" lang="en-US" sz="1400" b="1" i="0" u="none" strike="noStrike" kern="1200" cap="none" spc="0" normalizeH="0" baseline="0" noProof="0" dirty="0">
                <a:ln>
                  <a:noFill/>
                </a:ln>
                <a:solidFill>
                  <a:prstClr val="black"/>
                </a:solidFill>
                <a:effectLst/>
                <a:uLnTx/>
                <a:uFillTx/>
                <a:latin typeface="Segoe UI"/>
                <a:ea typeface="+mn-ea"/>
                <a:cs typeface="+mn-cs"/>
              </a:rPr>
              <a:t>Agency Head: </a:t>
            </a:r>
            <a:r>
              <a:rPr kumimoji="0" lang="en-US" sz="1400" b="0" i="0" u="none" strike="noStrike" kern="1200" cap="none" spc="0" normalizeH="0" baseline="0" noProof="0" dirty="0">
                <a:ln>
                  <a:noFill/>
                </a:ln>
                <a:solidFill>
                  <a:prstClr val="black"/>
                </a:solidFill>
                <a:effectLst/>
                <a:uLnTx/>
                <a:uFillTx/>
                <a:latin typeface="Segoe UI"/>
                <a:ea typeface="+mn-ea"/>
                <a:cs typeface="+mn-cs"/>
              </a:rPr>
              <a:t>Dr. Karen Shelton</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8" y="183101"/>
            <a:ext cx="962743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Franklin Gothic Demi"/>
                <a:ea typeface="+mn-ea"/>
                <a:cs typeface="Segoe UI"/>
              </a:rPr>
              <a:t>Virginia Loan Repayment Programs | Virginia Department of H</a:t>
            </a:r>
            <a:r>
              <a:rPr lang="en-US" b="1" dirty="0" err="1">
                <a:solidFill>
                  <a:prstClr val="white"/>
                </a:solidFill>
                <a:latin typeface="Franklin Gothic Demi"/>
                <a:cs typeface="Segoe UI"/>
              </a:rPr>
              <a:t>ealth</a:t>
            </a:r>
            <a:r>
              <a:rPr kumimoji="0" lang="en-US" b="1" i="0" u="none" strike="noStrike" kern="1200" cap="none" spc="0" normalizeH="0" baseline="0" noProof="0" dirty="0">
                <a:ln>
                  <a:noFill/>
                </a:ln>
                <a:solidFill>
                  <a:prstClr val="white"/>
                </a:solidFill>
                <a:effectLst/>
                <a:uLnTx/>
                <a:uFillTx/>
                <a:latin typeface="Franklin Gothic Demi"/>
                <a:ea typeface="+mn-ea"/>
                <a:cs typeface="Segoe UI"/>
              </a:rPr>
              <a:t> </a:t>
            </a:r>
            <a:r>
              <a:rPr lang="en-US" b="1" dirty="0">
                <a:solidFill>
                  <a:prstClr val="white"/>
                </a:solidFill>
                <a:latin typeface="Franklin Gothic Demi"/>
                <a:cs typeface="Segoe UI"/>
              </a:rPr>
              <a:t>- </a:t>
            </a:r>
            <a:r>
              <a:rPr kumimoji="0" lang="en-US" b="1" i="0" u="none" strike="noStrike" kern="1200" cap="none" spc="0" normalizeH="0" baseline="0" noProof="0" dirty="0">
                <a:ln>
                  <a:noFill/>
                </a:ln>
                <a:solidFill>
                  <a:prstClr val="white"/>
                </a:solidFill>
                <a:effectLst/>
                <a:uLnTx/>
                <a:uFillTx/>
                <a:latin typeface="Franklin Gothic Demi"/>
                <a:ea typeface="+mn-ea"/>
                <a:cs typeface="Segoe UI"/>
              </a:rPr>
              <a:t>Office of Health Equity</a:t>
            </a:r>
          </a:p>
          <a:p>
            <a:pPr>
              <a:defRPr/>
            </a:pPr>
            <a:r>
              <a:rPr lang="en-US" sz="1100" dirty="0">
                <a:effectLst/>
                <a:latin typeface="+mj-lt"/>
                <a:ea typeface="Lora" pitchFamily="2" charset="0"/>
                <a:cs typeface="Lora" pitchFamily="2" charset="0"/>
              </a:rPr>
              <a:t>Behavioral Health Student Loan Repayment Program, Virginia Student Loan Repayment Program, Virginia Student Loan Repayment Program, Delta Dental Foundation Extension, Virginia Student Loan Repayment Program, Tobacco Extension</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HEALTH AND HUMAN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34505" y="1450101"/>
            <a:ext cx="4036751"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The Virginia Behavioral Health Student Loan Repayment Program (BHLRP) and the Virginia State Loan Repayment Program (VA-SLRP) aim to recruit and retain eligible providers in underserved areas in exchange for reducing student loan debt.</a:t>
            </a:r>
            <a:endParaRPr kumimoji="0" lang="en-US" sz="1200" b="0" i="0" u="none" strike="noStrike" kern="1200" cap="none" spc="0" normalizeH="0" baseline="0" noProof="0">
              <a:ln>
                <a:noFill/>
              </a:ln>
              <a:solidFill>
                <a:srgbClr val="000000"/>
              </a:solidFill>
              <a:effectLst/>
              <a:uLnTx/>
              <a:uFillTx/>
              <a:latin typeface="+mn-lt"/>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1" i="0" u="none" strike="noStrike" kern="1200" cap="none" spc="0" normalizeH="0" baseline="0" noProof="0">
                <a:ln>
                  <a:noFill/>
                </a:ln>
                <a:solidFill>
                  <a:srgbClr val="000000"/>
                </a:solidFill>
                <a:effectLst/>
                <a:uLnTx/>
                <a:uFillTx/>
                <a:latin typeface="+mn-lt"/>
                <a:ea typeface="+mn-ea"/>
                <a:cs typeface="+mn-cs"/>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To improve and increase access to quality healthcare providers in Virginia's Medically Underserved Areas (MUAs) and Health Professional Shortage Areas </a:t>
            </a:r>
            <a:r>
              <a:rPr lang="en-US" sz="1200">
                <a:solidFill>
                  <a:srgbClr val="000000"/>
                </a:solidFill>
                <a:latin typeface="+mn-lt"/>
              </a:rPr>
              <a:t>(</a:t>
            </a:r>
            <a:r>
              <a:rPr kumimoji="0" lang="en-US" sz="1200" b="0" i="0" u="none" strike="noStrike" kern="1200" cap="none" spc="0" normalizeH="0" baseline="0" noProof="0">
                <a:ln>
                  <a:noFill/>
                </a:ln>
                <a:solidFill>
                  <a:srgbClr val="000000"/>
                </a:solidFill>
                <a:effectLst/>
                <a:uLnTx/>
                <a:uFillTx/>
                <a:latin typeface="+mn-lt"/>
                <a:ea typeface="+mn-ea"/>
                <a:cs typeface="+mn-cs"/>
              </a:rPr>
              <a:t>HPSAs).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344593" y="4143153"/>
            <a:ext cx="3985391" cy="221304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mn-cs"/>
              </a:rPr>
              <a:t>The target audience of the programs includes primary care providers, mental health professionals, and dental practitioners.</a:t>
            </a: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00000"/>
              </a:solidFill>
              <a:effectLst/>
              <a:uLnTx/>
              <a:uFillTx/>
              <a:latin typeface="+mn-lt"/>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Eligibility Requirements</a:t>
            </a:r>
            <a:r>
              <a:rPr kumimoji="0" lang="en-US" sz="1400" b="1"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https://www.vdh.virginia.gov/content/uploads/sites/76/2022/11/BH_SLRP_GUIDELINES_11_07_22.pdf</a:t>
            </a:r>
            <a:endParaRPr kumimoji="0" lang="en-US" sz="1100" b="0" i="1"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500" b="0" i="1"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https://www.vdh.virginia.gov/content/uploads/sites/76/2024/01/2022-2025-Virginia-State-Loan-Repayment-Program-VA-SLRP-Eligibility-Guidelines-web-updated-1-2-2024.pdf</a:t>
            </a:r>
            <a:endParaRPr kumimoji="0" lang="en-US" sz="1100" b="0" i="1"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050" b="0" i="1"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Both programs recruit eligible providers to work in underserved areas and help defray their education costs in exchange. VDH collaborates with various organizations, such as behavioral, dental, and primary care facilities, health foundations, community health centers, and health-related non-profit organizations, serving as advocates, collaborators, sponsors, and supporters of these efforts.</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668498" y="1506326"/>
            <a:ext cx="335062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The Health Economist performed Economic Impact Analysis of OHE programs using IMPLAN software, a widely used tool. For instance, the 10 recipients of the SLRP supported 26 jobs and $3.4 million of economic activity in local areas. Participants in the VA-SLRP program frequently work in communities and safety net facilities that have difficulty attracting and keeping healthcare providers. The program provides incentives to these clinicians and helps them deliver crucial health services to disadvantaged communities. Furthermore, they produce substantial economic effects in the regions they cater to. The VDH-OHE projects that the investment of $150,000 in community match will stimulate $3.4 million in economic activity and sustain nearly 26 jobs. This comprises a total of 10 employment positions and a direct payment of $1.45 million in compensation to members of the VA-SLRP program. Additionally, there is an indirect and induced activity that generates approximately $2 million and supports nearly 16 jobs. Crucially, this number does not include the economic benefit of improved health and healthcare services, such as decreases in employee absences and reduced productivity due to illness, or avoidable visits to the emergency room.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560832" y="6475761"/>
            <a:ext cx="11070336" cy="283089"/>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1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a:ln>
                  <a:noFill/>
                </a:ln>
                <a:solidFill>
                  <a:prstClr val="black"/>
                </a:solidFill>
                <a:effectLst/>
                <a:uLnTx/>
                <a:uFillTx/>
                <a:latin typeface="Segoe UI"/>
                <a:ea typeface="Open Sans" charset="0"/>
                <a:cs typeface="Open Sans" charset="0"/>
              </a:rPr>
              <a:t>&lt;</a:t>
            </a:r>
            <a:r>
              <a:rPr kumimoji="0" lang="en-US" sz="1100" b="0" i="1" u="none" strike="noStrike" kern="1200" cap="none" spc="-30" normalizeH="0" baseline="0" noProof="0">
                <a:ln>
                  <a:noFill/>
                </a:ln>
                <a:solidFill>
                  <a:prstClr val="black"/>
                </a:solidFill>
                <a:effectLst/>
                <a:uLnTx/>
                <a:uFillTx/>
                <a:latin typeface="Segoe UI"/>
                <a:ea typeface="Open Sans" charset="0"/>
                <a:cs typeface="Open Sans" charset="0"/>
              </a:rPr>
              <a:t>https://www.vdh.virginia.gov/health-equity/virginia-behavioral-health-student-loan-repayment-program/ and  https://www.vdh.virginia.gov/health-equity/division-of-primary-care-and-rural-health/incentive-programs/virginia-loan-repayment-programs-2/</a:t>
            </a:r>
            <a:r>
              <a:rPr kumimoji="0" lang="en-US" sz="1100" b="0" i="0" u="none" strike="noStrike" kern="1200" cap="none" spc="-30" normalizeH="0" baseline="0" noProof="0">
                <a:ln>
                  <a:noFill/>
                </a:ln>
                <a:solidFill>
                  <a:prstClr val="black"/>
                </a:solidFill>
                <a:effectLst/>
                <a:uLnTx/>
                <a:uFillTx/>
                <a:latin typeface="Segoe UI"/>
                <a:ea typeface="Open Sans" charset="0"/>
                <a:cs typeface="Open Sans" charset="0"/>
              </a:rPr>
              <a:t>&gt;</a:t>
            </a:r>
            <a:endParaRPr kumimoji="0" lang="en-US" sz="1600" b="0" i="0" u="none" strike="noStrike" kern="1200" cap="none" spc="-30" normalizeH="0" baseline="0" noProof="0">
              <a:ln>
                <a:noFill/>
              </a:ln>
              <a:solidFill>
                <a:prstClr val="black"/>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5">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551513" y="1909210"/>
            <a:ext cx="38050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The loan repayment programs are physically implemented in Richmond, VA, in the Central region, serving the entire Commonwealth of Virginia.</a:t>
            </a:r>
          </a:p>
        </p:txBody>
      </p:sp>
      <p:sp>
        <p:nvSpPr>
          <p:cNvPr id="2" name="Parallelogram 1">
            <a:extLst>
              <a:ext uri="{FF2B5EF4-FFF2-40B4-BE49-F238E27FC236}">
                <a16:creationId xmlns:a16="http://schemas.microsoft.com/office/drawing/2014/main" id="{288649B2-7C46-8F59-7965-866299B824F1}"/>
              </a:ext>
            </a:extLst>
          </p:cNvPr>
          <p:cNvSpPr/>
          <p:nvPr/>
        </p:nvSpPr>
        <p:spPr>
          <a:xfrm>
            <a:off x="9708000" y="91191"/>
            <a:ext cx="2403432" cy="667318"/>
          </a:xfrm>
          <a:prstGeom prst="parallelogram">
            <a:avLst/>
          </a:prstGeom>
          <a:solidFill>
            <a:srgbClr val="F6D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E78B75-A253-5B0F-DE99-345415490828}"/>
              </a:ext>
            </a:extLst>
          </p:cNvPr>
          <p:cNvSpPr txBox="1"/>
          <p:nvPr/>
        </p:nvSpPr>
        <p:spPr>
          <a:xfrm>
            <a:off x="9888382" y="155686"/>
            <a:ext cx="1473778" cy="523220"/>
          </a:xfrm>
          <a:prstGeom prst="rect">
            <a:avLst/>
          </a:prstGeom>
          <a:noFill/>
        </p:spPr>
        <p:txBody>
          <a:bodyPr wrap="square" rtlCol="0">
            <a:spAutoFit/>
          </a:bodyPr>
          <a:lstStyle/>
          <a:p>
            <a:pPr algn="ctr"/>
            <a:r>
              <a:rPr lang="en-US" sz="1400" b="1">
                <a:solidFill>
                  <a:schemeClr val="accent4"/>
                </a:solidFill>
              </a:rPr>
              <a:t>Capacity Building</a:t>
            </a:r>
          </a:p>
        </p:txBody>
      </p:sp>
      <p:grpSp>
        <p:nvGrpSpPr>
          <p:cNvPr id="4" name="Group 3">
            <a:extLst>
              <a:ext uri="{FF2B5EF4-FFF2-40B4-BE49-F238E27FC236}">
                <a16:creationId xmlns:a16="http://schemas.microsoft.com/office/drawing/2014/main" id="{24B24535-972D-20AB-8BB6-6D6EA2BAB002}"/>
              </a:ext>
            </a:extLst>
          </p:cNvPr>
          <p:cNvGrpSpPr/>
          <p:nvPr/>
        </p:nvGrpSpPr>
        <p:grpSpPr>
          <a:xfrm>
            <a:off x="11273580" y="152809"/>
            <a:ext cx="548640" cy="548640"/>
            <a:chOff x="1722098" y="4746693"/>
            <a:chExt cx="673690" cy="673690"/>
          </a:xfrm>
          <a:solidFill>
            <a:schemeClr val="accent4"/>
          </a:solidFill>
        </p:grpSpPr>
        <p:pic>
          <p:nvPicPr>
            <p:cNvPr id="6" name="Graphic 5" descr="Building Brick Wall with solid fill">
              <a:extLst>
                <a:ext uri="{FF2B5EF4-FFF2-40B4-BE49-F238E27FC236}">
                  <a16:creationId xmlns:a16="http://schemas.microsoft.com/office/drawing/2014/main" id="{2B69766B-1845-C89E-36EF-DA1A3B5DF2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4397" y="4848451"/>
              <a:ext cx="431026" cy="431026"/>
            </a:xfrm>
            <a:prstGeom prst="rect">
              <a:avLst/>
            </a:prstGeom>
          </p:spPr>
        </p:pic>
        <p:sp>
          <p:nvSpPr>
            <p:cNvPr id="8" name="Circle: Hollow 7">
              <a:extLst>
                <a:ext uri="{FF2B5EF4-FFF2-40B4-BE49-F238E27FC236}">
                  <a16:creationId xmlns:a16="http://schemas.microsoft.com/office/drawing/2014/main" id="{41BD686C-F51B-ED28-80C7-A807B975AA58}"/>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4044311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0D1A6-3377-4BA0-5DF4-C4601E1374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DD5E2555-A8A7-9B98-7F2C-14F93128C0CE}"/>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3CC74751-8784-A717-E52C-A3A5A0BB501C}"/>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Program Owner: </a:t>
            </a:r>
            <a:r>
              <a:rPr kumimoji="0" lang="en-US" sz="1400" b="0" i="0" u="none" strike="noStrike" kern="1200" cap="none" spc="0" normalizeH="0" baseline="0" noProof="0" dirty="0">
                <a:ln>
                  <a:noFill/>
                </a:ln>
                <a:solidFill>
                  <a:prstClr val="black"/>
                </a:solidFill>
                <a:effectLst/>
                <a:uLnTx/>
                <a:uFillTx/>
                <a:latin typeface="Segoe UI"/>
                <a:ea typeface="+mn-ea"/>
                <a:cs typeface="+mn-cs"/>
              </a:rPr>
              <a:t>Sandra Serna, Rexford Anson-Dwamena | </a:t>
            </a:r>
            <a:r>
              <a:rPr kumimoji="0" lang="en-US" sz="1400" b="1" i="0" u="none" strike="noStrike" kern="1200" cap="none" spc="0" normalizeH="0" baseline="0" noProof="0" dirty="0">
                <a:ln>
                  <a:noFill/>
                </a:ln>
                <a:solidFill>
                  <a:prstClr val="black"/>
                </a:solidFill>
                <a:effectLst/>
                <a:uLnTx/>
                <a:uFillTx/>
                <a:latin typeface="Segoe UI"/>
                <a:ea typeface="+mn-ea"/>
                <a:cs typeface="+mn-cs"/>
              </a:rPr>
              <a:t>Agency Head: </a:t>
            </a:r>
            <a:r>
              <a:rPr kumimoji="0" lang="en-US" sz="1400" b="0" i="0" u="none" strike="noStrike" kern="1200" cap="none" spc="0" normalizeH="0" baseline="0" noProof="0" dirty="0">
                <a:ln>
                  <a:noFill/>
                </a:ln>
                <a:solidFill>
                  <a:prstClr val="black"/>
                </a:solidFill>
                <a:effectLst/>
                <a:uLnTx/>
                <a:uFillTx/>
                <a:latin typeface="Segoe UI"/>
                <a:ea typeface="+mn-ea"/>
                <a:cs typeface="+mn-cs"/>
              </a:rPr>
              <a:t>Dr. Karen Shelton</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B93DA241-6AAE-06C7-1F02-CD64FD9A8D71}"/>
              </a:ext>
            </a:extLst>
          </p:cNvPr>
          <p:cNvSpPr txBox="1"/>
          <p:nvPr/>
        </p:nvSpPr>
        <p:spPr>
          <a:xfrm>
            <a:off x="80568" y="187826"/>
            <a:ext cx="9727246"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Franklin Gothic Demi"/>
                <a:ea typeface="+mn-ea"/>
                <a:cs typeface="Segoe UI"/>
              </a:rPr>
              <a:t>Virginia Nursing Scholarship Programs</a:t>
            </a:r>
            <a:r>
              <a:rPr lang="en-US" b="1" dirty="0">
                <a:solidFill>
                  <a:prstClr val="white"/>
                </a:solidFill>
                <a:latin typeface="Franklin Gothic Demi"/>
                <a:cs typeface="Segoe UI"/>
              </a:rPr>
              <a:t> | </a:t>
            </a:r>
            <a:r>
              <a:rPr kumimoji="0" lang="en-US" b="1" i="0" u="none" strike="noStrike" kern="1200" cap="none" spc="0" normalizeH="0" baseline="0" noProof="0" dirty="0">
                <a:ln>
                  <a:noFill/>
                </a:ln>
                <a:solidFill>
                  <a:prstClr val="white"/>
                </a:solidFill>
                <a:effectLst/>
                <a:uLnTx/>
                <a:uFillTx/>
                <a:latin typeface="Franklin Gothic Demi"/>
                <a:ea typeface="+mn-ea"/>
                <a:cs typeface="Segoe UI"/>
              </a:rPr>
              <a:t>Virginia Department of Health </a:t>
            </a:r>
            <a:r>
              <a:rPr lang="en-US" b="1" dirty="0">
                <a:solidFill>
                  <a:prstClr val="white"/>
                </a:solidFill>
                <a:latin typeface="Franklin Gothic Demi"/>
                <a:cs typeface="Segoe UI"/>
              </a:rPr>
              <a:t>- </a:t>
            </a:r>
            <a:r>
              <a:rPr kumimoji="0" lang="en-US" b="1" i="0" u="none" strike="noStrike" kern="1200" cap="none" spc="0" normalizeH="0" baseline="0" noProof="0" dirty="0">
                <a:ln>
                  <a:noFill/>
                </a:ln>
                <a:solidFill>
                  <a:prstClr val="white"/>
                </a:solidFill>
                <a:effectLst/>
                <a:uLnTx/>
                <a:uFillTx/>
                <a:latin typeface="Franklin Gothic Demi"/>
                <a:ea typeface="+mn-ea"/>
                <a:cs typeface="Segoe UI"/>
              </a:rPr>
              <a:t>Office of Health Equity</a:t>
            </a:r>
          </a:p>
          <a:p>
            <a:pPr>
              <a:defRPr/>
            </a:pPr>
            <a:r>
              <a:rPr lang="en-US" sz="1100" dirty="0">
                <a:solidFill>
                  <a:prstClr val="white"/>
                </a:solidFill>
                <a:latin typeface="Franklin Gothic Demi"/>
                <a:cs typeface="Segoe UI"/>
              </a:rPr>
              <a:t>CNA Nursing Scholarships, Mary Marshall Nursing Scholarships for CNA, LPN &amp; RN, Virginia Nurse Educator Nursing Scholarships, Nursing Scholarships Long-Term facility (CNA, LPN, RN), Nursing Scholarships Nurse Practitioner / Nurse Mid-Wife</a:t>
            </a:r>
          </a:p>
        </p:txBody>
      </p:sp>
      <p:sp>
        <p:nvSpPr>
          <p:cNvPr id="24" name="Text Placeholder 2">
            <a:extLst>
              <a:ext uri="{FF2B5EF4-FFF2-40B4-BE49-F238E27FC236}">
                <a16:creationId xmlns:a16="http://schemas.microsoft.com/office/drawing/2014/main" id="{A6863049-B7E3-2EC6-E8B7-EB10BD84058D}"/>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HEALTH AND HUMAN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1B06B580-380B-F5FD-E9BB-153649ED3C2B}"/>
              </a:ext>
            </a:extLst>
          </p:cNvPr>
          <p:cNvSpPr/>
          <p:nvPr/>
        </p:nvSpPr>
        <p:spPr bwMode="gray">
          <a:xfrm>
            <a:off x="234505" y="1450101"/>
            <a:ext cx="4036751"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Virginia offers several scholarship opportunities to help pay for nursing education in exchange for service in Virginia upon graduation. Scholarships are available for individuals' seeking degrees, diplomas, or certificates as Certified Nursing assistants, Licensed Practical Nurses, Registered Nurses, Nurse Practitioners, Nurse Midwives, or Nurse Educators. </a:t>
            </a:r>
            <a:r>
              <a:rPr kumimoji="0" lang="en-US" sz="1400" b="1" i="0" u="none" strike="noStrike" kern="1200" cap="none" spc="0" normalizeH="0" baseline="0" noProof="0" dirty="0">
                <a:ln>
                  <a:noFill/>
                </a:ln>
                <a:solidFill>
                  <a:srgbClr val="000000"/>
                </a:solidFill>
                <a:effectLst/>
                <a:uLnTx/>
                <a:uFillTx/>
                <a:latin typeface="+mn-lt"/>
                <a:ea typeface="+mn-ea"/>
                <a:cs typeface="+mn-cs"/>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To improve and increase access to quality healthcare providers in Virginia's Medically Underserved Areas (MUAs) and Health Professional Shortage Areas ( HPSAs).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EAF09EB-1E0B-F851-62F1-0A29E1994BA0}"/>
              </a:ext>
            </a:extLst>
          </p:cNvPr>
          <p:cNvSpPr/>
          <p:nvPr/>
        </p:nvSpPr>
        <p:spPr bwMode="gray">
          <a:xfrm>
            <a:off x="344593" y="4143153"/>
            <a:ext cx="3985391" cy="221304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The programs are intended for nursing students pursuing their undergraduate or graduate degrees.</a:t>
            </a:r>
            <a:endParaRPr kumimoji="0" lang="en-US" sz="1100" b="0" i="0" u="none" strike="noStrike" kern="1200" cap="none" spc="0" normalizeH="0" baseline="0" noProof="0">
              <a:ln>
                <a:noFill/>
              </a:ln>
              <a:solidFill>
                <a:srgbClr val="000000"/>
              </a:solidFill>
              <a:effectLst/>
              <a:uLnTx/>
              <a:uFillTx/>
              <a:latin typeface="+mn-lt"/>
              <a:ea typeface="Lato" panose="020F0502020204030203" pitchFamily="34" charset="0"/>
              <a:cs typeface="Lato" panose="020F050202020403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mn-lt"/>
              <a:ea typeface="+mn-ea"/>
              <a:cs typeface="+mn-cs"/>
            </a:endParaRPr>
          </a:p>
          <a:p>
            <a:pPr marL="0" marR="0" lvl="0" indent="0" algn="l" defTabSz="685800" rtl="0" eaLnBrk="1" fontAlgn="auto" latinLnBrk="0" hangingPunct="1">
              <a:lnSpc>
                <a:spcPct val="5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00000"/>
              </a:solidFill>
              <a:effectLst/>
              <a:uLnTx/>
              <a:uFillTx/>
              <a:latin typeface="+mn-lt"/>
              <a:ea typeface="Lato" panose="020F0502020204030203" pitchFamily="34" charset="0"/>
              <a:cs typeface="Lato" panose="020F0502020204030203" pitchFamily="34" charset="0"/>
            </a:endParaRPr>
          </a:p>
          <a:p>
            <a:pPr marL="0" marR="0" lvl="0" indent="0" algn="l" defTabSz="685800" rtl="0" eaLnBrk="1" fontAlgn="auto" latinLnBrk="0" hangingPunct="1">
              <a:lnSpc>
                <a:spcPct val="5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Eligibility Requirements</a:t>
            </a:r>
            <a:r>
              <a:rPr kumimoji="0" lang="en-US" sz="1400" b="1"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https://www.vdh.virginia.gov/content/uploads/sites/76/2022/09/NursingPP_Mary-Marshall-ALL-2022-Review.pdf</a:t>
            </a:r>
            <a:endParaRPr kumimoji="0" lang="en-US" sz="1050" b="0" i="1" u="none" strike="noStrike" kern="1200" cap="none" spc="0" normalizeH="0" baseline="0" noProof="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C4043797-7D73-B6AD-345E-CE0811C5A27B}"/>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mn-lt"/>
                <a:ea typeface="+mn-ea"/>
                <a:cs typeface="+mn-cs"/>
              </a:rPr>
              <a:t>All nursing programs seek to address the nursing shortages by providing scholarships to defray the cost of nursing education in exchange. VDH collaborates with various organizations, such as nursing schools, employers, behavioral and primary care facilities, health foundations, community health centers, and health-related non-profit organizations, serving as advocates, collaborators, sponsors, and supporters of these efforts.</a:t>
            </a:r>
            <a:endParaRPr kumimoji="0" lang="en-US" sz="1100" b="0"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endParaRPr>
          </a:p>
        </p:txBody>
      </p:sp>
      <p:sp>
        <p:nvSpPr>
          <p:cNvPr id="20" name="TextBox 19">
            <a:extLst>
              <a:ext uri="{FF2B5EF4-FFF2-40B4-BE49-F238E27FC236}">
                <a16:creationId xmlns:a16="http://schemas.microsoft.com/office/drawing/2014/main" id="{04EB9FEC-5267-F282-86A1-DFCD63F4AAF4}"/>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EA98F3BE-2806-1A46-1164-75B385F4ABBB}"/>
              </a:ext>
            </a:extLst>
          </p:cNvPr>
          <p:cNvSpPr/>
          <p:nvPr/>
        </p:nvSpPr>
        <p:spPr bwMode="gray">
          <a:xfrm>
            <a:off x="8782148" y="1506326"/>
            <a:ext cx="3236976" cy="484986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mn-lt"/>
                <a:ea typeface="Lato" panose="020F0502020204030203" pitchFamily="34" charset="0"/>
                <a:cs typeface="Lato" panose="020F0502020204030203" pitchFamily="34" charset="0"/>
              </a:rPr>
              <a:t>Virginia is projected to need over 1 million new registered nurses by 2030 due to staff shortage, with 7,746 registered nurses and 2,550 licensed practical nurses needed to meet current healthcare needs. These programs seek to address the nursing shortages by providing scholarships to defray the cost of nursing education. In an analysis, VDH found that between 2018 and 2022, 18% of Licensed Practical Nurses (LPNs) in the program completed their obligation period. 78% of LPNs in the program are in school, in the follow-up process, or employed/ in the process of fulfilling their obligation. The 4% of LPNs in default status did not complete school or did not find employment after their obligation period.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Lato" panose="020F0502020204030203" pitchFamily="34" charset="0"/>
                <a:cs typeface="Lato" panose="020F0502020204030203" pitchFamily="34" charset="0"/>
              </a:rPr>
              <a:t>For Registered Nurses (RNs) in the program, 17.9% completed their obligation period. 77.9% of RNs in the program are in school, in the follow-up process, or employed/ in the process of fulfilling their obligation. The remaining 4.2% of RNs are in default, have requested deferment of their obligation (variance) or pay back the scholarship amount in full if the obligation was deferred.</a:t>
            </a:r>
          </a:p>
        </p:txBody>
      </p:sp>
      <p:sp>
        <p:nvSpPr>
          <p:cNvPr id="32" name="Text Placeholder 5">
            <a:extLst>
              <a:ext uri="{FF2B5EF4-FFF2-40B4-BE49-F238E27FC236}">
                <a16:creationId xmlns:a16="http://schemas.microsoft.com/office/drawing/2014/main" id="{68FE4724-BD06-2D0C-14DE-89D08C45595A}"/>
              </a:ext>
            </a:extLst>
          </p:cNvPr>
          <p:cNvSpPr txBox="1">
            <a:spLocks/>
          </p:cNvSpPr>
          <p:nvPr/>
        </p:nvSpPr>
        <p:spPr>
          <a:xfrm>
            <a:off x="560832" y="6475761"/>
            <a:ext cx="11070336" cy="283089"/>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100" b="1" i="0" u="none" strike="noStrike" kern="1200" cap="none" spc="-3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Learn more about the program here: </a:t>
            </a:r>
            <a:r>
              <a:rPr kumimoji="0" lang="en-US" sz="1100" b="0" i="0" u="none" strike="noStrike" kern="1200" cap="none" spc="-3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&lt;https://www.vdh.virginia.gov/health-equity/nursing-scholarship-programs-lpn-rn/, https://www.vdh.virginia.gov/health-equity/forms-and-applications/, https://www.vdh.virginia.gov/health-equity/virginia-long-term-care-facility-scholarship-program/, and https://www.vdh.virginia.gov/health-equity/virginia-nurse-pme-incentive-programs/&gt;</a:t>
            </a:r>
          </a:p>
        </p:txBody>
      </p:sp>
      <p:pic>
        <p:nvPicPr>
          <p:cNvPr id="5" name="Picture 4">
            <a:extLst>
              <a:ext uri="{FF2B5EF4-FFF2-40B4-BE49-F238E27FC236}">
                <a16:creationId xmlns:a16="http://schemas.microsoft.com/office/drawing/2014/main" id="{DC0C2751-3490-4F7D-DBC0-ED7BC593219C}"/>
              </a:ext>
            </a:extLst>
          </p:cNvPr>
          <p:cNvPicPr>
            <a:picLocks noChangeAspect="1"/>
          </p:cNvPicPr>
          <p:nvPr/>
        </p:nvPicPr>
        <p:blipFill>
          <a:blip r:embed="rId3">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2BB9AA30-2E75-6341-6E54-B75E92896CE3}"/>
              </a:ext>
            </a:extLst>
          </p:cNvPr>
          <p:cNvSpPr txBox="1"/>
          <p:nvPr/>
        </p:nvSpPr>
        <p:spPr>
          <a:xfrm>
            <a:off x="4495299" y="1909210"/>
            <a:ext cx="414420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The scholarship programs are physically implemented in Richmond, VA, in the Central region, serving the entire Commonwealth of Virginia.</a:t>
            </a:r>
          </a:p>
        </p:txBody>
      </p:sp>
      <p:sp>
        <p:nvSpPr>
          <p:cNvPr id="2" name="Parallelogram 1">
            <a:extLst>
              <a:ext uri="{FF2B5EF4-FFF2-40B4-BE49-F238E27FC236}">
                <a16:creationId xmlns:a16="http://schemas.microsoft.com/office/drawing/2014/main" id="{5DF9416B-5795-63B5-484A-52190FC7CC4F}"/>
              </a:ext>
            </a:extLst>
          </p:cNvPr>
          <p:cNvSpPr/>
          <p:nvPr/>
        </p:nvSpPr>
        <p:spPr>
          <a:xfrm>
            <a:off x="9708000" y="91191"/>
            <a:ext cx="2403432" cy="667318"/>
          </a:xfrm>
          <a:prstGeom prst="parallelogram">
            <a:avLst/>
          </a:prstGeom>
          <a:solidFill>
            <a:srgbClr val="F6D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BD3817-8B2D-A8AD-E2B4-CEDDAC2F413E}"/>
              </a:ext>
            </a:extLst>
          </p:cNvPr>
          <p:cNvSpPr txBox="1"/>
          <p:nvPr/>
        </p:nvSpPr>
        <p:spPr>
          <a:xfrm>
            <a:off x="9888382" y="155686"/>
            <a:ext cx="1473778" cy="523220"/>
          </a:xfrm>
          <a:prstGeom prst="rect">
            <a:avLst/>
          </a:prstGeom>
          <a:noFill/>
        </p:spPr>
        <p:txBody>
          <a:bodyPr wrap="square" rtlCol="0">
            <a:spAutoFit/>
          </a:bodyPr>
          <a:lstStyle/>
          <a:p>
            <a:pPr algn="ctr"/>
            <a:r>
              <a:rPr lang="en-US" sz="1400" b="1">
                <a:solidFill>
                  <a:schemeClr val="accent4"/>
                </a:solidFill>
              </a:rPr>
              <a:t>Capacity Building</a:t>
            </a:r>
          </a:p>
        </p:txBody>
      </p:sp>
      <p:grpSp>
        <p:nvGrpSpPr>
          <p:cNvPr id="4" name="Group 3">
            <a:extLst>
              <a:ext uri="{FF2B5EF4-FFF2-40B4-BE49-F238E27FC236}">
                <a16:creationId xmlns:a16="http://schemas.microsoft.com/office/drawing/2014/main" id="{CE0D8DCB-47BB-5B81-A603-70636A898F24}"/>
              </a:ext>
            </a:extLst>
          </p:cNvPr>
          <p:cNvGrpSpPr/>
          <p:nvPr/>
        </p:nvGrpSpPr>
        <p:grpSpPr>
          <a:xfrm>
            <a:off x="11273580" y="152809"/>
            <a:ext cx="548640" cy="548640"/>
            <a:chOff x="1722098" y="4746693"/>
            <a:chExt cx="673690" cy="673690"/>
          </a:xfrm>
          <a:solidFill>
            <a:schemeClr val="accent4"/>
          </a:solidFill>
        </p:grpSpPr>
        <p:pic>
          <p:nvPicPr>
            <p:cNvPr id="6" name="Graphic 5" descr="Building Brick Wall with solid fill">
              <a:extLst>
                <a:ext uri="{FF2B5EF4-FFF2-40B4-BE49-F238E27FC236}">
                  <a16:creationId xmlns:a16="http://schemas.microsoft.com/office/drawing/2014/main" id="{BE2DA582-7E9D-A1E0-66A6-FE4B4E571D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4397" y="4848451"/>
              <a:ext cx="431026" cy="431026"/>
            </a:xfrm>
            <a:prstGeom prst="rect">
              <a:avLst/>
            </a:prstGeom>
          </p:spPr>
        </p:pic>
        <p:sp>
          <p:nvSpPr>
            <p:cNvPr id="8" name="Circle: Hollow 7">
              <a:extLst>
                <a:ext uri="{FF2B5EF4-FFF2-40B4-BE49-F238E27FC236}">
                  <a16:creationId xmlns:a16="http://schemas.microsoft.com/office/drawing/2014/main" id="{B335CC7E-9A1D-54A0-852A-FBA9BE376301}"/>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496045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00"/>
              </a:spcAf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Southwest Virginia Higher Education Center, David Matlock, Agency Head</a:t>
            </a:r>
            <a:endParaRPr lang="en-US" sz="1400" i="1" dirty="0">
              <a:solidFill>
                <a:prstClr val="black"/>
              </a:solidFill>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123339"/>
            <a:ext cx="9643277" cy="830997"/>
          </a:xfrm>
          <a:prstGeom prst="rect">
            <a:avLst/>
          </a:prstGeom>
          <a:noFill/>
        </p:spPr>
        <p:txBody>
          <a:bodyPr wrap="square" lIns="91440" tIns="45720" rIns="91440" bIns="45720" rtlCol="0" anchor="t">
            <a:spAutoFit/>
          </a:bodyPr>
          <a:lstStyle/>
          <a:p>
            <a:pPr>
              <a:defRPr/>
            </a:pPr>
            <a:r>
              <a:rPr lang="en-US" sz="2400" b="1" dirty="0">
                <a:solidFill>
                  <a:prstClr val="white"/>
                </a:solidFill>
                <a:latin typeface="Franklin Gothic Demi"/>
                <a:cs typeface="Segoe UI"/>
              </a:rPr>
              <a:t>Virginia Rural Information Technology Apprenticeship Grant Program</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Southwest Virginia Higher Education Center</a:t>
            </a:r>
            <a:endParaRPr kumimoji="0" lang="en-US" sz="24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noProof="0" dirty="0">
                <a:solidFill>
                  <a:srgbClr val="003595">
                    <a:lumMod val="40000"/>
                    <a:lumOff val="60000"/>
                  </a:srgbClr>
                </a:solidFill>
              </a:rPr>
              <a:t>Secretary of education</a:t>
            </a:r>
            <a:endParaRPr kumimoji="0" lang="en-US" sz="900" b="1" i="0" u="none" strike="noStrike" kern="0" cap="all" spc="197" normalizeH="0" baseline="0" noProof="0" dirty="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lvl="0" defTabSz="1219170">
              <a:spcAft>
                <a:spcPts val="400"/>
              </a:spcAft>
              <a:buSzPct val="100000"/>
              <a:defRPr/>
            </a:pPr>
            <a:r>
              <a:rPr lang="en-US" sz="1100" dirty="0">
                <a:solidFill>
                  <a:prstClr val="black"/>
                </a:solidFill>
                <a:latin typeface="Segoe UI" panose="020B0502040204020203" pitchFamily="34" charset="0"/>
                <a:cs typeface="Segoe UI" panose="020B0502040204020203" pitchFamily="34" charset="0"/>
              </a:rPr>
              <a:t>Providing 18-month grant for registered apprenticeship program for information technology workers hosted by a small, rural information technology business that combines mentorship and on-the-job training and that is established for the purpose of enhancing the experience and skills of such information technology workers.</a:t>
            </a:r>
            <a:endParaRPr kumimoji="0" lang="en-US" sz="1100" b="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0" marR="0" lvl="0" indent="0"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lang="en-US" sz="1100" dirty="0">
                <a:solidFill>
                  <a:prstClr val="black"/>
                </a:solidFill>
                <a:latin typeface="Segoe UI" panose="020B0502040204020203" pitchFamily="34" charset="0"/>
                <a:cs typeface="Segoe UI" panose="020B0502040204020203" pitchFamily="34" charset="0"/>
              </a:rPr>
              <a:t>Increase information technology workers in qualified localities to meet workforce demands.</a:t>
            </a:r>
            <a:endParaRPr kumimoji="0" lang="en-US" sz="1100" b="0" u="none" strike="noStrike" kern="1200" cap="none" spc="0" normalizeH="0" baseline="0" noProof="0" dirty="0">
              <a:ln>
                <a:noFill/>
              </a:ln>
              <a:solidFill>
                <a:prstClr val="black"/>
              </a:solidFill>
              <a:effectLst/>
              <a:uLnTx/>
              <a:uFillTx/>
              <a:latin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31705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rPr>
              <a:t>Who it Serves</a:t>
            </a:r>
          </a:p>
          <a:p>
            <a:pPr lvl="0" defTabSz="685800">
              <a:lnSpc>
                <a:spcPct val="106000"/>
              </a:lnSpc>
              <a:defRPr/>
            </a:pPr>
            <a:r>
              <a:rPr lang="en-US" sz="1100" dirty="0">
                <a:solidFill>
                  <a:prstClr val="black"/>
                </a:solidFill>
                <a:latin typeface="Segoe UI"/>
              </a:rPr>
              <a:t>Small, rural information technology businesses headquartered and operating in a qualitied locality who employ a qualified information technology staff that is working in the qualified locality and is currently providing information technology services. </a:t>
            </a:r>
            <a:endParaRPr kumimoji="0" lang="en-US" sz="1100" b="0" u="none" strike="noStrike" kern="1200" cap="none" spc="0" normalizeH="0" baseline="0" noProof="0" dirty="0">
              <a:ln>
                <a:noFill/>
              </a:ln>
              <a:solidFill>
                <a:prstClr val="black"/>
              </a:solidFill>
              <a:effectLst/>
              <a:uLnTx/>
              <a:uFillTx/>
              <a:latin typeface="Segoe UI"/>
            </a:endParaRPr>
          </a:p>
          <a:p>
            <a:pPr marL="0" marR="0" lvl="0" indent="0"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171450" lvl="0" indent="-171450" defTabSz="685800">
              <a:lnSpc>
                <a:spcPct val="106000"/>
              </a:lnSpc>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Register as an apprenticeship sponsor</a:t>
            </a:r>
          </a:p>
          <a:p>
            <a:pPr marL="171450" lvl="0" indent="-171450" defTabSz="685800">
              <a:lnSpc>
                <a:spcPct val="106000"/>
              </a:lnSpc>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Have fewer than 100 employees</a:t>
            </a:r>
          </a:p>
          <a:p>
            <a:pPr marL="171450" lvl="0" indent="-171450" defTabSz="685800">
              <a:lnSpc>
                <a:spcPct val="106000"/>
              </a:lnSpc>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Have submitted a grant application to the Center</a:t>
            </a:r>
          </a:p>
          <a:p>
            <a:pPr marL="171450" lvl="0" indent="-171450" defTabSz="685800">
              <a:lnSpc>
                <a:spcPct val="106000"/>
              </a:lnSpc>
              <a:buFont typeface="Arial" panose="020B0604020202020204" pitchFamily="34" charset="0"/>
              <a:buChar char="•"/>
              <a:defRPr/>
            </a:pPr>
            <a:r>
              <a:rPr lang="en-US" sz="1100" dirty="0">
                <a:latin typeface="Segoe UI" panose="020B0502040204020203" pitchFamily="34" charset="0"/>
                <a:cs typeface="Segoe UI" panose="020B0502040204020203" pitchFamily="34" charset="0"/>
              </a:rPr>
              <a:t>Have not been in the program more than 5 years.</a:t>
            </a:r>
            <a:endParaRPr kumimoji="0" lang="en-US" sz="1100" b="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lvl="0" defTabSz="685800">
              <a:lnSpc>
                <a:spcPct val="106000"/>
              </a:lnSpc>
              <a:defRPr/>
            </a:pPr>
            <a:r>
              <a:rPr lang="en-US" sz="1400" i="1" dirty="0">
                <a:solidFill>
                  <a:prstClr val="black"/>
                </a:solidFill>
                <a:latin typeface="Segoe UI"/>
              </a:rPr>
              <a:t>Each business that receives a grant is eligible to receive funding up to $60,000 annually per apprentice (for 18 months) for direct compensation for salary and benefits for no more than five years or until the business employs 100 individuals.</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Segoe UI" panose="020B0502040204020203" pitchFamily="34" charset="0"/>
                <a:cs typeface="Segoe UI" panose="020B0502040204020203" pitchFamily="34" charset="0"/>
              </a:rPr>
              <a:t>Currently, six companies are active in the program and have been approved for 31 apprenticeships. The program has already awarded over $1.5 million to enrolled companies and six apprentices have successfully completed the 18-month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Segoe UI" panose="020B0502040204020203" pitchFamily="34" charset="0"/>
                <a:cs typeface="Segoe UI" panose="020B0502040204020203" pitchFamily="34" charset="0"/>
              </a:rPr>
              <a:t>Companies enrolled represent service region and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Wize</a:t>
            </a:r>
            <a:r>
              <a:rPr kumimoji="0" lang="en-US" sz="1400" b="0" i="1" u="none" strike="noStrike" kern="1200" cap="none" spc="0" normalizeH="0" noProof="0" dirty="0">
                <a:ln>
                  <a:noFill/>
                </a:ln>
                <a:solidFill>
                  <a:prstClr val="black"/>
                </a:solidFill>
                <a:effectLst/>
                <a:uLnTx/>
                <a:uFillTx/>
                <a:latin typeface="Segoe UI" panose="020B0502040204020203" pitchFamily="34" charset="0"/>
                <a:ea typeface="+mn-ea"/>
                <a:cs typeface="Segoe UI" panose="020B0502040204020203" pitchFamily="34" charset="0"/>
              </a:rPr>
              <a:t> Solutions, Abingdon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baseline="0" dirty="0">
                <a:solidFill>
                  <a:prstClr val="black"/>
                </a:solidFill>
                <a:latin typeface="Segoe UI" panose="020B0502040204020203" pitchFamily="34" charset="0"/>
                <a:cs typeface="Segoe UI" panose="020B0502040204020203" pitchFamily="34" charset="0"/>
              </a:rPr>
              <a:t>Tri-Cities</a:t>
            </a:r>
            <a:r>
              <a:rPr lang="en-US" sz="1400" i="1" dirty="0">
                <a:solidFill>
                  <a:prstClr val="black"/>
                </a:solidFill>
                <a:latin typeface="Segoe UI" panose="020B0502040204020203" pitchFamily="34" charset="0"/>
                <a:cs typeface="Segoe UI" panose="020B0502040204020203" pitchFamily="34" charset="0"/>
              </a:rPr>
              <a:t> IT, Bristol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iGo</a:t>
            </a:r>
            <a:r>
              <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Technology, Grundy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err="1">
                <a:solidFill>
                  <a:prstClr val="black"/>
                </a:solidFill>
                <a:latin typeface="Segoe UI" panose="020B0502040204020203" pitchFamily="34" charset="0"/>
                <a:cs typeface="Segoe UI" panose="020B0502040204020203" pitchFamily="34" charset="0"/>
              </a:rPr>
              <a:t>PemTel</a:t>
            </a:r>
            <a:r>
              <a:rPr lang="en-US" sz="1400" i="1" dirty="0">
                <a:solidFill>
                  <a:prstClr val="black"/>
                </a:solidFill>
                <a:latin typeface="Segoe UI" panose="020B0502040204020203" pitchFamily="34" charset="0"/>
                <a:cs typeface="Segoe UI" panose="020B0502040204020203" pitchFamily="34" charset="0"/>
              </a:rPr>
              <a:t> Telephone, Pembroke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err="1">
                <a:solidFill>
                  <a:prstClr val="black"/>
                </a:solidFill>
                <a:latin typeface="Segoe UI" panose="020B0502040204020203" pitchFamily="34" charset="0"/>
                <a:cs typeface="Segoe UI" panose="020B0502040204020203" pitchFamily="34" charset="0"/>
              </a:rPr>
              <a:t>TekaByte</a:t>
            </a:r>
            <a:r>
              <a:rPr lang="en-US" sz="1400" i="1" dirty="0">
                <a:solidFill>
                  <a:prstClr val="black"/>
                </a:solidFill>
                <a:latin typeface="Segoe UI" panose="020B0502040204020203" pitchFamily="34" charset="0"/>
                <a:cs typeface="Segoe UI" panose="020B0502040204020203" pitchFamily="34" charset="0"/>
              </a:rPr>
              <a:t>, Danville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Kegerreis</a:t>
            </a:r>
            <a:r>
              <a:rPr kumimoji="0" lang="en-US" sz="1400" b="0" i="1" u="none" strike="noStrike" kern="1200" cap="none" spc="0" normalizeH="0" noProof="0" dirty="0">
                <a:ln>
                  <a:noFill/>
                </a:ln>
                <a:solidFill>
                  <a:prstClr val="black"/>
                </a:solidFill>
                <a:effectLst/>
                <a:uLnTx/>
                <a:uFillTx/>
                <a:latin typeface="Segoe UI" panose="020B0502040204020203" pitchFamily="34" charset="0"/>
                <a:ea typeface="+mn-ea"/>
                <a:cs typeface="Segoe UI" panose="020B0502040204020203" pitchFamily="34" charset="0"/>
              </a:rPr>
              <a:t> Digital Marketing, Danville</a:t>
            </a: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29" y="6574911"/>
            <a:ext cx="7779681"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85000"/>
              </a:lnSpc>
              <a:spcBef>
                <a:spcPts val="500"/>
              </a:spcBef>
              <a:buClr>
                <a:srgbClr val="787878"/>
              </a:buClr>
              <a:buSzPct val="75000"/>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lang="en-US" sz="1600" spc="-30" dirty="0">
                <a:solidFill>
                  <a:srgbClr val="000000"/>
                </a:solidFill>
                <a:ea typeface="Open Sans" charset="0"/>
                <a:cs typeface="Open Sans" charset="0"/>
                <a:hlinkClick r:id="rId3"/>
              </a:rPr>
              <a:t>https://www.swcenter.edu/rural-apprenticeship/</a:t>
            </a:r>
            <a:r>
              <a:rPr lang="en-US" sz="1600" spc="-30" dirty="0">
                <a:solidFill>
                  <a:srgbClr val="000000"/>
                </a:solidFill>
                <a:ea typeface="Open Sans" charset="0"/>
                <a:cs typeface="Open Sans" charset="0"/>
              </a:rPr>
              <a:t> </a:t>
            </a: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529127" y="1814620"/>
            <a:ext cx="3974130" cy="976486"/>
          </a:xfrm>
          <a:prstGeom prst="rect">
            <a:avLst/>
          </a:prstGeom>
          <a:noFill/>
        </p:spPr>
        <p:txBody>
          <a:bodyPr wrap="square" rtlCol="0">
            <a:spAutoFit/>
          </a:bodyPr>
          <a:lstStyle/>
          <a:p>
            <a:pPr lvl="0" defTabSz="685800">
              <a:lnSpc>
                <a:spcPct val="106000"/>
              </a:lnSpc>
              <a:defRPr/>
            </a:pPr>
            <a:r>
              <a:rPr lang="en-US" sz="1100" i="1" dirty="0">
                <a:solidFill>
                  <a:prstClr val="black"/>
                </a:solidFill>
              </a:rPr>
              <a:t>Qualified localities include Counties of Alleghany, Bland, Botetourt, Buchanan, Carroll, Craig, Dickenson, Giles, Grayson, Lee, Russell, Scott, Smyth, Tazewell, Washington, Wise, and Wythe and the Cities of Bristol, Danville, Galax, Martinsville, and Norton.</a:t>
            </a:r>
          </a:p>
        </p:txBody>
      </p:sp>
      <p:sp>
        <p:nvSpPr>
          <p:cNvPr id="2" name="Oval 1"/>
          <p:cNvSpPr/>
          <p:nvPr/>
        </p:nvSpPr>
        <p:spPr>
          <a:xfrm>
            <a:off x="5286895" y="3541222"/>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48603" y="3617279"/>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24829" y="3648681"/>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39448" y="3793596"/>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48376" y="3811847"/>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61957" y="3700004"/>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97705" y="3619717"/>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26796" y="3811847"/>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22643" y="3749880"/>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720262" y="3594779"/>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38331" y="3717031"/>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86568" y="3833127"/>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885461" y="3793654"/>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887845" y="3539693"/>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146095" y="3445737"/>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95971" y="3294982"/>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316803" y="3401168"/>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311007" y="3822428"/>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512458" y="3873704"/>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245916" y="3840798"/>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820479" y="3826441"/>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023770" y="3713712"/>
            <a:ext cx="49876" cy="498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D3DB3D0-58A6-6393-5806-05BC4544556E}"/>
              </a:ext>
            </a:extLst>
          </p:cNvPr>
          <p:cNvGrpSpPr/>
          <p:nvPr/>
        </p:nvGrpSpPr>
        <p:grpSpPr>
          <a:xfrm>
            <a:off x="9708000" y="65660"/>
            <a:ext cx="2403432" cy="692849"/>
            <a:chOff x="9708000" y="65660"/>
            <a:chExt cx="2403432" cy="692849"/>
          </a:xfrm>
        </p:grpSpPr>
        <p:sp>
          <p:nvSpPr>
            <p:cNvPr id="6" name="Parallelogram 5">
              <a:extLst>
                <a:ext uri="{FF2B5EF4-FFF2-40B4-BE49-F238E27FC236}">
                  <a16:creationId xmlns:a16="http://schemas.microsoft.com/office/drawing/2014/main" id="{2C80F81B-D9EE-3341-D597-A81B62CB4083}"/>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Circle: Hollow 7">
              <a:extLst>
                <a:ext uri="{FF2B5EF4-FFF2-40B4-BE49-F238E27FC236}">
                  <a16:creationId xmlns:a16="http://schemas.microsoft.com/office/drawing/2014/main" id="{C62F6FDD-F6C5-459E-B22F-41B7FCE94EB8}"/>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9" name="Graphic 8" descr="Teacher with solid fill">
              <a:extLst>
                <a:ext uri="{FF2B5EF4-FFF2-40B4-BE49-F238E27FC236}">
                  <a16:creationId xmlns:a16="http://schemas.microsoft.com/office/drawing/2014/main" id="{88312EF7-3CDE-059E-150D-1575EA81E97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10" name="TextBox 9">
              <a:extLst>
                <a:ext uri="{FF2B5EF4-FFF2-40B4-BE49-F238E27FC236}">
                  <a16:creationId xmlns:a16="http://schemas.microsoft.com/office/drawing/2014/main" id="{35D52FF6-1CC3-D4D5-48D1-FB2EA2E2BAB8}"/>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87151"/>
                  </a:solidFill>
                  <a:effectLst/>
                  <a:uLnTx/>
                  <a:uFillTx/>
                  <a:latin typeface="Segoe UI"/>
                  <a:ea typeface="+mn-ea"/>
                  <a:cs typeface="+mn-cs"/>
                </a:rPr>
                <a:t>Workforce Education &amp; Training</a:t>
              </a:r>
            </a:p>
          </p:txBody>
        </p:sp>
      </p:grpSp>
    </p:spTree>
    <p:extLst>
      <p:ext uri="{BB962C8B-B14F-4D97-AF65-F5344CB8AC3E}">
        <p14:creationId xmlns:p14="http://schemas.microsoft.com/office/powerpoint/2010/main" val="12620346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8387"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Partnering with NASA, Industry, and Institutions to Provide STEM Education, Promote STEM Research, and Prepare a Diverse STEM Workforce.</a:t>
            </a:r>
            <a:endParaRPr kumimoji="0" lang="en-US" sz="14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58908" y="339870"/>
            <a:ext cx="979661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Franklin Gothic Demi"/>
                <a:ea typeface="+mn-ea"/>
                <a:cs typeface="Segoe UI"/>
              </a:rPr>
              <a:t>Virginia Space Grant Consortium Internship Programs | Virginia Space Grant Consortium  </a:t>
            </a:r>
            <a:endParaRPr kumimoji="0" lang="en-US" b="1" i="0" u="none" strike="noStrike" kern="1200" cap="none" spc="0" normalizeH="0" baseline="0" noProof="0" dirty="0">
              <a:ln>
                <a:noFill/>
              </a:ln>
              <a:solidFill>
                <a:prstClr val="white"/>
              </a:solidFill>
              <a:effectLst/>
              <a:highlight>
                <a:srgbClr val="FFFF00"/>
              </a:highligh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1" i="0" u="none" strike="noStrike" kern="0" cap="all" spc="197" normalizeH="0" baseline="0" noProof="0">
              <a:ln>
                <a:noFill/>
              </a:ln>
              <a:solidFill>
                <a:srgbClr val="6FA2FF"/>
              </a:solidFill>
              <a:effectLst/>
              <a:highlight>
                <a:srgbClr val="FFFF00"/>
              </a:highligh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71725" y="1488149"/>
            <a:ext cx="4071764" cy="293763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Virginia Space Grant Consortium (VSGC) acts as an umbrella organization, coordinating and developing quality aerospace-related, high technology, educational, workforce development and research efforts throughout the Commonwealth. </a:t>
            </a:r>
          </a:p>
          <a:p>
            <a:pPr marL="0" marR="0" lvl="0" indent="0" algn="l" defTabSz="1219170" rtl="0" eaLnBrk="1" fontAlgn="auto" latinLnBrk="0" hangingPunct="1">
              <a:lnSpc>
                <a:spcPct val="100000"/>
              </a:lnSpc>
              <a:spcBef>
                <a:spcPts val="0"/>
              </a:spcBef>
              <a:spcAft>
                <a:spcPts val="400"/>
              </a:spcAft>
              <a:buClrTx/>
              <a:buSzPct val="100000"/>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Chris Carter, Director (</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3"/>
              </a:rPr>
              <a:t>cxcarter@odu.edu</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endParaRPr kumimoji="0" lang="en-US" sz="1600" b="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304799" y="4573091"/>
            <a:ext cx="4031707" cy="188643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VSGC provides programs for the entire STEM ecosystem including students, teachers, faculty, researchers, industry, organizations, and others.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VSGC actively seeks partnerships to increase and diversify participation in the STEM pipeline. </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605787" y="4164142"/>
            <a:ext cx="3907081" cy="227580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Commonwealth STEM Industry Internship Program (CSIIP); Scholarships and Fellowships; Free STEM Courses and Summer Academies in Partnership with NASA; NASA Internships; Educator Professional Development; Faculty Research Opportunities; Uncrewed Systems Education; Pilot Training</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494371"/>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93362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Why it Matters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95% of VSGC participants pursue STEM studies or employed in STEM careers.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Every NASA Space Grant dollar leveraged by at least $4 from other sources.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&gt; 22,000 K-12 students impacted.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&gt; $9 million awarded in scholarships and fellowships.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~20,000 educators received professional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&gt; 40% female participants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&gt; 25% underrepresented minority participants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&gt; 6,000 Paid STEM Internships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Open Sans"/>
                <a:ea typeface="+mn-ea"/>
                <a:cs typeface="+mn-cs"/>
              </a:rPr>
              <a:t>Chris Jones participated in VASTS in 2016 and now works on the Northrop Grumman Antares team at NASA’s Wallops Flight Facility</a:t>
            </a:r>
            <a:endParaRPr kumimoji="0" lang="en-US" sz="1200" b="0" i="1" u="none" strike="noStrike" kern="1200" cap="none" spc="0" normalizeH="0" baseline="0" noProof="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709923" y="6574157"/>
            <a:ext cx="756865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hlinkClick r:id="rId4"/>
              </a:rPr>
              <a:t>https://vsgc.odu.edu/</a:t>
            </a:r>
            <a:r>
              <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rPr>
              <a:t> </a:t>
            </a:r>
            <a:endParaRPr kumimoji="0" lang="en-US" sz="14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5">
            <a:alphaModFix amt="70000"/>
          </a:blip>
          <a:stretch>
            <a:fillRect/>
          </a:stretch>
        </p:blipFill>
        <p:spPr>
          <a:xfrm>
            <a:off x="4541076" y="2408326"/>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612770" y="1768525"/>
            <a:ext cx="40830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VSGC serves as a statewide catalyst for STEM education and workforce development and serves every region in the Commonwealth of Virginia.</a:t>
            </a:r>
          </a:p>
        </p:txBody>
      </p:sp>
      <p:sp>
        <p:nvSpPr>
          <p:cNvPr id="2" name="Flowchart: Connector 1">
            <a:extLst>
              <a:ext uri="{FF2B5EF4-FFF2-40B4-BE49-F238E27FC236}">
                <a16:creationId xmlns:a16="http://schemas.microsoft.com/office/drawing/2014/main" id="{898949CC-A5BA-E30A-C93A-DC86B479E436}"/>
              </a:ext>
            </a:extLst>
          </p:cNvPr>
          <p:cNvSpPr/>
          <p:nvPr/>
        </p:nvSpPr>
        <p:spPr>
          <a:xfrm>
            <a:off x="5505791" y="3703662"/>
            <a:ext cx="113398" cy="99078"/>
          </a:xfrm>
          <a:prstGeom prst="flowChartConnec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Flowchart: Connector 2">
            <a:extLst>
              <a:ext uri="{FF2B5EF4-FFF2-40B4-BE49-F238E27FC236}">
                <a16:creationId xmlns:a16="http://schemas.microsoft.com/office/drawing/2014/main" id="{D4C98B84-B4CB-5F2F-BCBB-6B7DB89C6454}"/>
              </a:ext>
            </a:extLst>
          </p:cNvPr>
          <p:cNvSpPr/>
          <p:nvPr/>
        </p:nvSpPr>
        <p:spPr>
          <a:xfrm>
            <a:off x="6526702" y="3448856"/>
            <a:ext cx="108990" cy="111233"/>
          </a:xfrm>
          <a:prstGeom prst="flowChartConnec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Flowchart: Connector 3">
            <a:extLst>
              <a:ext uri="{FF2B5EF4-FFF2-40B4-BE49-F238E27FC236}">
                <a16:creationId xmlns:a16="http://schemas.microsoft.com/office/drawing/2014/main" id="{F13256F6-C1F9-9444-8A58-916580DE26BE}"/>
              </a:ext>
            </a:extLst>
          </p:cNvPr>
          <p:cNvSpPr/>
          <p:nvPr/>
        </p:nvSpPr>
        <p:spPr>
          <a:xfrm>
            <a:off x="7075930" y="3753201"/>
            <a:ext cx="113398" cy="99078"/>
          </a:xfrm>
          <a:prstGeom prst="flowChartConnec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Flowchart: Connector 5">
            <a:extLst>
              <a:ext uri="{FF2B5EF4-FFF2-40B4-BE49-F238E27FC236}">
                <a16:creationId xmlns:a16="http://schemas.microsoft.com/office/drawing/2014/main" id="{F2A632AF-D442-ED52-28F5-3EF316F48460}"/>
              </a:ext>
            </a:extLst>
          </p:cNvPr>
          <p:cNvSpPr/>
          <p:nvPr/>
        </p:nvSpPr>
        <p:spPr>
          <a:xfrm>
            <a:off x="7132629" y="2963635"/>
            <a:ext cx="113398" cy="99078"/>
          </a:xfrm>
          <a:prstGeom prst="flowChartConnec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Flowchart: Connector 7">
            <a:extLst>
              <a:ext uri="{FF2B5EF4-FFF2-40B4-BE49-F238E27FC236}">
                <a16:creationId xmlns:a16="http://schemas.microsoft.com/office/drawing/2014/main" id="{7A15DDB6-712B-E6B6-505D-03FC7279086C}"/>
              </a:ext>
            </a:extLst>
          </p:cNvPr>
          <p:cNvSpPr/>
          <p:nvPr/>
        </p:nvSpPr>
        <p:spPr>
          <a:xfrm>
            <a:off x="7752721" y="3268931"/>
            <a:ext cx="113398" cy="99078"/>
          </a:xfrm>
          <a:prstGeom prst="flowChartConnec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Flowchart: Connector 8">
            <a:extLst>
              <a:ext uri="{FF2B5EF4-FFF2-40B4-BE49-F238E27FC236}">
                <a16:creationId xmlns:a16="http://schemas.microsoft.com/office/drawing/2014/main" id="{13B50FD6-1188-4355-DAE0-E418308B6D4B}"/>
              </a:ext>
            </a:extLst>
          </p:cNvPr>
          <p:cNvSpPr/>
          <p:nvPr/>
        </p:nvSpPr>
        <p:spPr>
          <a:xfrm>
            <a:off x="7449988" y="3608617"/>
            <a:ext cx="113398" cy="99078"/>
          </a:xfrm>
          <a:prstGeom prst="flowChartConnec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Flowchart: Connector 9">
            <a:extLst>
              <a:ext uri="{FF2B5EF4-FFF2-40B4-BE49-F238E27FC236}">
                <a16:creationId xmlns:a16="http://schemas.microsoft.com/office/drawing/2014/main" id="{73645985-4C22-AF60-3591-CF829E5B7DD2}"/>
              </a:ext>
            </a:extLst>
          </p:cNvPr>
          <p:cNvSpPr/>
          <p:nvPr/>
        </p:nvSpPr>
        <p:spPr>
          <a:xfrm>
            <a:off x="8046139" y="3785079"/>
            <a:ext cx="113398" cy="99078"/>
          </a:xfrm>
          <a:prstGeom prst="flowChartConnec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Flowchart: Connector 10">
            <a:extLst>
              <a:ext uri="{FF2B5EF4-FFF2-40B4-BE49-F238E27FC236}">
                <a16:creationId xmlns:a16="http://schemas.microsoft.com/office/drawing/2014/main" id="{119A038D-39E4-BAB6-1373-E02A532A2942}"/>
              </a:ext>
            </a:extLst>
          </p:cNvPr>
          <p:cNvSpPr/>
          <p:nvPr/>
        </p:nvSpPr>
        <p:spPr>
          <a:xfrm>
            <a:off x="7310128" y="2634207"/>
            <a:ext cx="113399" cy="102253"/>
          </a:xfrm>
          <a:prstGeom prst="flowChartConnec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Flowchart: Connector 11">
            <a:extLst>
              <a:ext uri="{FF2B5EF4-FFF2-40B4-BE49-F238E27FC236}">
                <a16:creationId xmlns:a16="http://schemas.microsoft.com/office/drawing/2014/main" id="{78ACD5C4-A7D5-AE16-73B7-39ACC14F4DE1}"/>
              </a:ext>
            </a:extLst>
          </p:cNvPr>
          <p:cNvSpPr/>
          <p:nvPr/>
        </p:nvSpPr>
        <p:spPr>
          <a:xfrm>
            <a:off x="6581197" y="3090803"/>
            <a:ext cx="113398" cy="99078"/>
          </a:xfrm>
          <a:prstGeom prst="flowChartConnec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Rectangle 2">
            <a:extLst>
              <a:ext uri="{FF2B5EF4-FFF2-40B4-BE49-F238E27FC236}">
                <a16:creationId xmlns:a16="http://schemas.microsoft.com/office/drawing/2014/main" id="{4DDCE568-3D84-ACB8-EE89-C25738E7275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7" name="Rectangle 3">
            <a:extLst>
              <a:ext uri="{FF2B5EF4-FFF2-40B4-BE49-F238E27FC236}">
                <a16:creationId xmlns:a16="http://schemas.microsoft.com/office/drawing/2014/main" id="{98FBACE5-2896-5404-741C-3DCEF91F7724}"/>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22" name="Picture 21" descr="A blue triangle with a black background&#10;&#10;Description automatically generated">
            <a:extLst>
              <a:ext uri="{FF2B5EF4-FFF2-40B4-BE49-F238E27FC236}">
                <a16:creationId xmlns:a16="http://schemas.microsoft.com/office/drawing/2014/main" id="{554F7A3D-FA60-43C9-4F5F-12F3EDC056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5982" y="2527271"/>
            <a:ext cx="730018" cy="972608"/>
          </a:xfrm>
          <a:prstGeom prst="rect">
            <a:avLst/>
          </a:prstGeom>
        </p:spPr>
      </p:pic>
      <p:pic>
        <p:nvPicPr>
          <p:cNvPr id="18" name="Picture 17">
            <a:extLst>
              <a:ext uri="{FF2B5EF4-FFF2-40B4-BE49-F238E27FC236}">
                <a16:creationId xmlns:a16="http://schemas.microsoft.com/office/drawing/2014/main" id="{42C86942-C643-0119-211E-80967C034350}"/>
              </a:ext>
            </a:extLst>
          </p:cNvPr>
          <p:cNvPicPr>
            <a:picLocks noChangeAspect="1"/>
          </p:cNvPicPr>
          <p:nvPr/>
        </p:nvPicPr>
        <p:blipFill rotWithShape="1">
          <a:blip r:embed="rId7"/>
          <a:srcRect l="8628" t="17737" r="17790" b="18876"/>
          <a:stretch/>
        </p:blipFill>
        <p:spPr>
          <a:xfrm>
            <a:off x="9226223" y="4544516"/>
            <a:ext cx="941234" cy="1081089"/>
          </a:xfrm>
          <a:prstGeom prst="rect">
            <a:avLst/>
          </a:prstGeom>
          <a:ln w="12700">
            <a:solidFill>
              <a:schemeClr val="accent1"/>
            </a:solidFill>
          </a:ln>
        </p:spPr>
      </p:pic>
      <p:pic>
        <p:nvPicPr>
          <p:cNvPr id="27" name="Picture 26">
            <a:extLst>
              <a:ext uri="{FF2B5EF4-FFF2-40B4-BE49-F238E27FC236}">
                <a16:creationId xmlns:a16="http://schemas.microsoft.com/office/drawing/2014/main" id="{382D857A-CEF7-D681-DB29-96C135AA35EB}"/>
              </a:ext>
            </a:extLst>
          </p:cNvPr>
          <p:cNvPicPr>
            <a:picLocks noChangeAspect="1"/>
          </p:cNvPicPr>
          <p:nvPr/>
        </p:nvPicPr>
        <p:blipFill rotWithShape="1">
          <a:blip r:embed="rId8"/>
          <a:srcRect l="28810" t="32265" r="31169" b="29749"/>
          <a:stretch/>
        </p:blipFill>
        <p:spPr>
          <a:xfrm>
            <a:off x="10276293" y="4563566"/>
            <a:ext cx="1518786" cy="1081185"/>
          </a:xfrm>
          <a:prstGeom prst="rect">
            <a:avLst/>
          </a:prstGeom>
          <a:ln>
            <a:solidFill>
              <a:schemeClr val="accent1"/>
            </a:solidFill>
          </a:ln>
        </p:spPr>
      </p:pic>
      <p:sp>
        <p:nvSpPr>
          <p:cNvPr id="15" name="Parallelogram 14">
            <a:extLst>
              <a:ext uri="{FF2B5EF4-FFF2-40B4-BE49-F238E27FC236}">
                <a16:creationId xmlns:a16="http://schemas.microsoft.com/office/drawing/2014/main" id="{EBAD068C-60DE-0418-A943-37D73AA4AF5F}"/>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5" name="Circle: Hollow 24">
            <a:extLst>
              <a:ext uri="{FF2B5EF4-FFF2-40B4-BE49-F238E27FC236}">
                <a16:creationId xmlns:a16="http://schemas.microsoft.com/office/drawing/2014/main" id="{203F823D-E8DE-A2B2-DCCA-A756AD0B5D96}"/>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26" name="Graphic 25" descr="Teacher with solid fill">
            <a:extLst>
              <a:ext uri="{FF2B5EF4-FFF2-40B4-BE49-F238E27FC236}">
                <a16:creationId xmlns:a16="http://schemas.microsoft.com/office/drawing/2014/main" id="{C3FC172A-E759-03D1-EBF8-181DAF2D27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10251" y="287972"/>
            <a:ext cx="280778" cy="280778"/>
          </a:xfrm>
          <a:prstGeom prst="rect">
            <a:avLst/>
          </a:prstGeom>
        </p:spPr>
      </p:pic>
      <p:sp>
        <p:nvSpPr>
          <p:cNvPr id="28" name="TextBox 27">
            <a:extLst>
              <a:ext uri="{FF2B5EF4-FFF2-40B4-BE49-F238E27FC236}">
                <a16:creationId xmlns:a16="http://schemas.microsoft.com/office/drawing/2014/main" id="{4A4D02AD-95EE-BB3A-53D9-AB8996681024}"/>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2679226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967587"/>
            <a:ext cx="12177008" cy="373255"/>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00"/>
              </a:spcAft>
              <a:defRPr/>
            </a:pPr>
            <a:r>
              <a:rPr kumimoji="0" lang="en-US" sz="1400" b="1" i="0" u="none" strike="noStrike" kern="1200" cap="none" spc="0" normalizeH="0" baseline="0" noProof="0">
                <a:ln>
                  <a:noFill/>
                </a:ln>
                <a:solidFill>
                  <a:prstClr val="black"/>
                </a:solidFill>
                <a:effectLst/>
                <a:uLnTx/>
                <a:uFillTx/>
                <a:latin typeface="Segoe UI"/>
                <a:ea typeface="+mn-ea"/>
                <a:cs typeface="+mn-cs"/>
              </a:rPr>
              <a:t>Program Owner: </a:t>
            </a:r>
            <a:r>
              <a:rPr kumimoji="0" lang="en-US" sz="1400" u="none" strike="noStrike" kern="1200" cap="none" spc="0" normalizeH="0" baseline="0" noProof="0">
                <a:ln>
                  <a:noFill/>
                </a:ln>
                <a:solidFill>
                  <a:prstClr val="black"/>
                </a:solidFill>
                <a:effectLst/>
                <a:uLnTx/>
                <a:uFillTx/>
                <a:latin typeface="Segoe UI"/>
                <a:ea typeface="+mn-ea"/>
                <a:cs typeface="+mn-cs"/>
              </a:rPr>
              <a:t>Alisha Bazemore (Assistant Director of Innovative Work-Based Learning Initiatives) </a:t>
            </a:r>
            <a:r>
              <a:rPr kumimoji="0" lang="en-US" sz="1400" b="0" i="0" u="none" strike="noStrike" kern="1200" cap="none" spc="0" normalizeH="0" baseline="0" noProof="0">
                <a:ln>
                  <a:noFill/>
                </a:ln>
                <a:solidFill>
                  <a:prstClr val="black"/>
                </a:solidFill>
                <a:effectLst/>
                <a:uLnTx/>
                <a:uFillTx/>
                <a:latin typeface="Segoe UI"/>
                <a:ea typeface="+mn-ea"/>
                <a:cs typeface="+mn-cs"/>
              </a:rPr>
              <a:t>| </a:t>
            </a:r>
            <a:r>
              <a:rPr kumimoji="0" lang="en-US" sz="1400" b="1" i="0" u="none" strike="noStrike" kern="1200" cap="none" spc="0" normalizeH="0" baseline="0" noProof="0">
                <a:ln>
                  <a:noFill/>
                </a:ln>
                <a:solidFill>
                  <a:prstClr val="black"/>
                </a:solidFill>
                <a:effectLst/>
                <a:uLnTx/>
                <a:uFillTx/>
                <a:latin typeface="Segoe UI"/>
                <a:ea typeface="+mn-ea"/>
                <a:cs typeface="+mn-cs"/>
              </a:rPr>
              <a:t>Agency Head: </a:t>
            </a:r>
            <a:r>
              <a:rPr kumimoji="0" lang="en-US" sz="1400" b="0" i="0" u="none" strike="noStrike" kern="1200" cap="none" spc="0" normalizeH="0" baseline="0" noProof="0">
                <a:ln>
                  <a:noFill/>
                </a:ln>
                <a:solidFill>
                  <a:prstClr val="black"/>
                </a:solidFill>
                <a:effectLst/>
                <a:uLnTx/>
                <a:uFillTx/>
                <a:latin typeface="Segoe UI"/>
                <a:ea typeface="+mn-ea"/>
                <a:cs typeface="+mn-cs"/>
              </a:rPr>
              <a:t>Scott Fleming  </a:t>
            </a:r>
            <a:endParaRPr kumimoji="0" lang="en-US" sz="1400" b="0" i="1" u="none" strike="noStrike" kern="1200" cap="none" spc="0" normalizeH="0" baseline="0" noProof="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87478"/>
            <a:ext cx="9694388"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Virginia Talent + Opportunity Partnership (V-TOP) | State Council of Higher Education of Virginia</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175782" y="32356"/>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Education </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mn-lt"/>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000" b="0" i="0" u="none" strike="noStrike" kern="1200" cap="none" spc="0" normalizeH="0" baseline="0" noProof="0" dirty="0">
                <a:ln>
                  <a:noFill/>
                </a:ln>
                <a:solidFill>
                  <a:sysClr val="windowText" lastClr="000000"/>
                </a:solidFill>
                <a:effectLst/>
                <a:uLnTx/>
                <a:uFillTx/>
                <a:latin typeface="+mn-lt"/>
                <a:ea typeface="+mn-ea"/>
                <a:cs typeface="+mn-cs"/>
              </a:rPr>
              <a:t>V-TOP, a partnership between the State Council of Higher Education for Virginia (SCHEV), the Virginia Chamber Foundation (VCF), and the Virginia Business Higher Education Council (VBHEC), advocates for, supports, and seeks to expand paid and credit-bearing internships and work-based learning opportunities in the Commonwealth. </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Mission:</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mn-lt"/>
                <a:ea typeface="+mn-ea"/>
                <a:cs typeface="+mn-cs"/>
              </a:rPr>
              <a:t>SCHEV/V-TOP’s mission is to ensure e</a:t>
            </a:r>
            <a:r>
              <a:rPr kumimoji="0" lang="en-US" sz="10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very graduate of a Virginia two-year and four-year institution has participated in at least one paid or credit-bearing student internship or work-based learning (WBL) opportunity.</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174610"/>
            <a:ext cx="3861305" cy="209780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mn-lt"/>
                <a:ea typeface="+mn-ea"/>
                <a:cs typeface="+mn-cs"/>
              </a:rPr>
              <a:t>V-TOP serves students, institutions of higher education, and employers within the Commonwealth of Virginia seeking to enhance internship readiness and contribute to the state's distinction in higher education and talent pathways.</a:t>
            </a:r>
            <a:endParaRPr kumimoji="0" lang="en-US" sz="10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mn-lt"/>
                <a:ea typeface="+mn-ea"/>
                <a:cs typeface="+mn-cs"/>
              </a:rPr>
              <a:t>V-TOP's resources are guided by statute (Va. Code § 23.1-903.4) and aim to support the readiness needs of students, employers, and institutions of higher education in Virginia, with varying eligibility requirements for each stakeholder. </a:t>
            </a:r>
            <a:endParaRPr kumimoji="0" lang="en-US" sz="1000" b="1" i="0" u="none" strike="noStrike" kern="1200" cap="none" spc="0" normalizeH="0" baseline="0" noProof="0" dirty="0">
              <a:ln>
                <a:noFill/>
              </a:ln>
              <a:solidFill>
                <a:prstClr val="black"/>
              </a:solidFill>
              <a:effectLst/>
              <a:uLnTx/>
              <a:uFillTx/>
              <a:latin typeface="+mn-lt"/>
              <a:ea typeface="+mn-ea"/>
              <a:cs typeface="+mn-cs"/>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943614" cy="206424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mn-lt"/>
                <a:ea typeface="+mn-ea"/>
                <a:cs typeface="+mn-cs"/>
              </a:rPr>
              <a:t>How it Achieves Results</a:t>
            </a:r>
          </a:p>
          <a:p>
            <a:pPr marL="0" marR="0" lvl="0" indent="0" defTabSz="685800" rtl="0" eaLnBrk="1" fontAlgn="auto" latinLnBrk="0" hangingPunct="1">
              <a:lnSpc>
                <a:spcPct val="106000"/>
              </a:lnSpc>
              <a:spcBef>
                <a:spcPts val="0"/>
              </a:spcBef>
              <a:spcAft>
                <a:spcPts val="60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mn-lt"/>
                <a:ea typeface="+mn-ea"/>
                <a:cs typeface="+mn-cs"/>
              </a:rPr>
              <a:t>V-TOP develops resources to ensure that students, institutions, and employers are </a:t>
            </a:r>
            <a:r>
              <a:rPr kumimoji="0" lang="en-US" sz="1200" b="1" i="0" u="sng" strike="noStrike" kern="1200" cap="none" spc="0" normalizeH="0" baseline="0" noProof="0">
                <a:ln>
                  <a:noFill/>
                </a:ln>
                <a:solidFill>
                  <a:sysClr val="windowText" lastClr="000000"/>
                </a:solidFill>
                <a:effectLst/>
                <a:uLnTx/>
                <a:uFillTx/>
                <a:latin typeface="+mn-lt"/>
                <a:ea typeface="+mn-ea"/>
                <a:cs typeface="+mn-cs"/>
              </a:rPr>
              <a:t>internship-ready</a:t>
            </a:r>
            <a:r>
              <a:rPr kumimoji="0" lang="en-US" sz="1200" b="0" i="0" u="none" strike="noStrike" kern="1200" cap="none" spc="0" normalizeH="0" baseline="0" noProof="0">
                <a:ln>
                  <a:noFill/>
                </a:ln>
                <a:solidFill>
                  <a:sysClr val="windowText" lastClr="000000"/>
                </a:solidFill>
                <a:effectLst/>
                <a:uLnTx/>
                <a:uFillTx/>
                <a:latin typeface="+mn-lt"/>
                <a:ea typeface="+mn-ea"/>
                <a:cs typeface="+mn-cs"/>
              </a:rPr>
              <a:t>. V-TOP resources created at the state level can be accessed through the nine regions. </a:t>
            </a:r>
            <a:r>
              <a:rPr kumimoji="0" lang="en-US" sz="1200" b="0" i="0" u="none" strike="noStrike" kern="1200" cap="none" spc="0" normalizeH="0" baseline="0" noProof="0">
                <a:ln>
                  <a:noFill/>
                </a:ln>
                <a:solidFill>
                  <a:prstClr val="black"/>
                </a:solidFill>
                <a:effectLst/>
                <a:uLnTx/>
                <a:uFillTx/>
                <a:latin typeface="+mn-lt"/>
                <a:ea typeface="Open Sans" panose="020B0606030504020204" pitchFamily="34" charset="0"/>
                <a:cs typeface="Open Sans" panose="020B0606030504020204" pitchFamily="34" charset="0"/>
              </a:rPr>
              <a:t>Using this approach, V-TOP deploys state-level resources to regional markets and connects employers, students, and institutions of higher education to internships and work-based learning opportunities within their region.</a:t>
            </a:r>
            <a:endParaRPr kumimoji="0" lang="en-US" sz="1200" b="1" i="0" u="none" strike="noStrike" kern="1200" cap="none" spc="0" normalizeH="0" baseline="0" noProof="0">
              <a:ln>
                <a:noFill/>
              </a:ln>
              <a:solidFill>
                <a:prstClr val="black"/>
              </a:solidFill>
              <a:effectLst/>
              <a:uLnTx/>
              <a:uFillTx/>
              <a:latin typeface="+mn-lt"/>
              <a:ea typeface="+mn-ea"/>
              <a:cs typeface="+mn-cs"/>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mn-lt"/>
                <a:ea typeface="+mn-ea"/>
                <a:cs typeface="+mn-cs"/>
              </a:rPr>
              <a:t>Why it Matters</a:t>
            </a:r>
            <a:endParaRPr kumimoji="0" lang="en-US" sz="16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VCU conducted a graduate outcome survey for SCHEV from 2007 to 2018, which provides valuable insights into the impact of internships as an extension of a student's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The survey revealed that 58% of four-year and 24.4% of two-year graduates had completed a paid or unpaid internship.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ysClr val="windowText" lastClr="000000"/>
                </a:solidFill>
                <a:effectLst/>
                <a:uLnTx/>
                <a:uFillTx/>
                <a:latin typeface="+mn-lt"/>
                <a:ea typeface="+mn-ea"/>
                <a:cs typeface="+mn-cs"/>
              </a:rPr>
              <a:t>Moreover, 57% of four-year and 53% of two-year institutions reported that internships helped graduates secure job offers after graduation, regardless of whether they accepted them.</a:t>
            </a:r>
            <a:endParaRPr kumimoji="0" 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764558" y="6516605"/>
            <a:ext cx="5456867" cy="241301"/>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600" b="0" i="1" u="none" strike="noStrike" kern="1200" cap="none" spc="-30" normalizeH="0" baseline="0" noProof="0" dirty="0">
                <a:ln>
                  <a:noFill/>
                </a:ln>
                <a:solidFill>
                  <a:srgbClr val="000000"/>
                </a:solidFill>
                <a:effectLst/>
                <a:uLnTx/>
                <a:uFillTx/>
                <a:latin typeface="Segoe UI"/>
                <a:ea typeface="Open Sans" charset="0"/>
                <a:cs typeface="Open Sans" charset="0"/>
                <a:hlinkClick r:id="rId3"/>
              </a:rPr>
              <a:t>https://virginiatop.org/</a:t>
            </a:r>
            <a:endParaRPr kumimoji="0" lang="en-US" sz="1600" b="0" i="1" u="none" strike="noStrike" kern="1200" cap="none" spc="-30" normalizeH="0" baseline="0" noProof="0" dirty="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550276" y="1860157"/>
            <a:ext cx="4051881"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V-TOP, a statewide initiative with a regional approach, aligns with the nine GO VA regions. Each region across the state is led by a public institution of higher education or higher education center. </a:t>
            </a:r>
            <a:endParaRPr kumimoji="0" lang="en-US" sz="1050" b="0" i="1" u="none" strike="sng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0A1110F0-ED0E-3236-BF94-D91CE17D566A}"/>
              </a:ext>
            </a:extLst>
          </p:cNvPr>
          <p:cNvPicPr>
            <a:picLocks noChangeAspect="1"/>
          </p:cNvPicPr>
          <p:nvPr/>
        </p:nvPicPr>
        <p:blipFill>
          <a:blip r:embed="rId4">
            <a:alphaModFix amt="70000"/>
          </a:blip>
          <a:stretch>
            <a:fillRect/>
          </a:stretch>
        </p:blipFill>
        <p:spPr>
          <a:xfrm>
            <a:off x="4448268" y="2434607"/>
            <a:ext cx="3974130" cy="1529379"/>
          </a:xfrm>
          <a:prstGeom prst="rect">
            <a:avLst/>
          </a:prstGeom>
        </p:spPr>
      </p:pic>
      <p:sp>
        <p:nvSpPr>
          <p:cNvPr id="3" name="Oval 2">
            <a:extLst>
              <a:ext uri="{FF2B5EF4-FFF2-40B4-BE49-F238E27FC236}">
                <a16:creationId xmlns:a16="http://schemas.microsoft.com/office/drawing/2014/main" id="{DEA78479-ED8B-6AFE-2D96-7E5FAFDED7F5}"/>
              </a:ext>
            </a:extLst>
          </p:cNvPr>
          <p:cNvSpPr/>
          <p:nvPr/>
        </p:nvSpPr>
        <p:spPr>
          <a:xfrm>
            <a:off x="5381756" y="369993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37DEED03-B6C4-CE22-1034-7E0BDF3FC06B}"/>
              </a:ext>
            </a:extLst>
          </p:cNvPr>
          <p:cNvSpPr/>
          <p:nvPr/>
        </p:nvSpPr>
        <p:spPr>
          <a:xfrm>
            <a:off x="6731920" y="298278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81B5EC3A-BE6B-7C51-0793-2C7A2A9EB92E}"/>
              </a:ext>
            </a:extLst>
          </p:cNvPr>
          <p:cNvSpPr/>
          <p:nvPr/>
        </p:nvSpPr>
        <p:spPr>
          <a:xfrm>
            <a:off x="6377674" y="349573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2DE49E8B-3204-4DA5-4135-07FC7200AFA7}"/>
              </a:ext>
            </a:extLst>
          </p:cNvPr>
          <p:cNvSpPr/>
          <p:nvPr/>
        </p:nvSpPr>
        <p:spPr>
          <a:xfrm>
            <a:off x="7477164" y="351261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AEADDE2B-D825-69EA-C265-BDFE2F5697B6}"/>
              </a:ext>
            </a:extLst>
          </p:cNvPr>
          <p:cNvSpPr/>
          <p:nvPr/>
        </p:nvSpPr>
        <p:spPr>
          <a:xfrm>
            <a:off x="7067988" y="3038943"/>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04C0A8AF-9C06-0D64-0B64-67D4C87C1652}"/>
              </a:ext>
            </a:extLst>
          </p:cNvPr>
          <p:cNvSpPr/>
          <p:nvPr/>
        </p:nvSpPr>
        <p:spPr>
          <a:xfrm>
            <a:off x="7915464"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CD7F4FF0-33DE-76C8-8E7A-429DD47613F0}"/>
              </a:ext>
            </a:extLst>
          </p:cNvPr>
          <p:cNvSpPr/>
          <p:nvPr/>
        </p:nvSpPr>
        <p:spPr>
          <a:xfrm>
            <a:off x="7663898" y="323196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C896D722-705A-CDBD-AE30-3E678D24507B}"/>
              </a:ext>
            </a:extLst>
          </p:cNvPr>
          <p:cNvSpPr/>
          <p:nvPr/>
        </p:nvSpPr>
        <p:spPr>
          <a:xfrm>
            <a:off x="6981976"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AE9CBC17-C964-4539-0F21-2FA329D2FEA0}"/>
              </a:ext>
            </a:extLst>
          </p:cNvPr>
          <p:cNvSpPr/>
          <p:nvPr/>
        </p:nvSpPr>
        <p:spPr>
          <a:xfrm>
            <a:off x="7438199" y="278234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 name="Parallelogram 4">
            <a:extLst>
              <a:ext uri="{FF2B5EF4-FFF2-40B4-BE49-F238E27FC236}">
                <a16:creationId xmlns:a16="http://schemas.microsoft.com/office/drawing/2014/main" id="{E81BF4F3-6F88-96EB-99E0-EA84AF7E0A51}"/>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Circle: Hollow 15">
            <a:extLst>
              <a:ext uri="{FF2B5EF4-FFF2-40B4-BE49-F238E27FC236}">
                <a16:creationId xmlns:a16="http://schemas.microsoft.com/office/drawing/2014/main" id="{1819A2CD-CC15-3968-899C-0FEA42ABA8C7}"/>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7" name="Graphic 16" descr="Teacher with solid fill">
            <a:extLst>
              <a:ext uri="{FF2B5EF4-FFF2-40B4-BE49-F238E27FC236}">
                <a16:creationId xmlns:a16="http://schemas.microsoft.com/office/drawing/2014/main" id="{BFDF3AFD-0751-E791-0BB3-DDB1D8D9369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18" name="TextBox 17">
            <a:extLst>
              <a:ext uri="{FF2B5EF4-FFF2-40B4-BE49-F238E27FC236}">
                <a16:creationId xmlns:a16="http://schemas.microsoft.com/office/drawing/2014/main" id="{FDAA928A-D162-BA5D-1168-A46B61A4C84E}"/>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10107951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Agency Head: Commissioner Chuck Zinger; Director Patrice Jones, Program Administrator: Transition and Employment Deputy Director Jasmine Gore</a:t>
            </a:r>
            <a:endParaRPr kumimoji="0" lang="en-US" sz="1400" b="0" i="0" u="none" strike="noStrike" kern="1200" cap="none" spc="0" normalizeH="0" baseline="0" noProof="0">
              <a:ln>
                <a:noFill/>
              </a:ln>
              <a:solidFill>
                <a:prstClr val="black"/>
              </a:solidFill>
              <a:effectLst/>
              <a:uLnTx/>
              <a:uFillTx/>
              <a:latin typeface="Segoe UI"/>
              <a:ea typeface="+mn-ea"/>
              <a:cs typeface="Segoe UI"/>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Virginia Values Veterans | Department of Veterans Services</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rPr>
              <a:t>Veterans and Defense Affairs</a:t>
            </a: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57987" y="1506326"/>
            <a:ext cx="4121500" cy="238625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Segoe UI"/>
                <a:ea typeface="Open Sans"/>
                <a:cs typeface="Segoe UI"/>
              </a:rPr>
              <a:t>The Virginia Values Veterans (V3) Program trains and certify employers on national best practices to recruit, hire, train, and retain veterans and military-affiliated job seekers. The V3 Program also provides transition assistance, to include employment, entrepreneurship, and career readiness, to military job seekers.</a:t>
            </a:r>
            <a:endParaRPr kumimoji="0" lang="en-US" sz="1050" b="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Segoe UI"/>
              </a:rPr>
              <a:t>Mission:</a:t>
            </a:r>
          </a:p>
          <a:p>
            <a:pPr marL="0" marR="0" lvl="0" indent="0" algn="l" defTabSz="1219170" rtl="0" eaLnBrk="1" fontAlgn="auto" latinLnBrk="0" hangingPunct="1">
              <a:lnSpc>
                <a:spcPct val="100000"/>
              </a:lnSpc>
              <a:spcBef>
                <a:spcPts val="0"/>
              </a:spcBef>
              <a:spcAft>
                <a:spcPts val="400"/>
              </a:spcAft>
              <a:buClrTx/>
              <a:buSzTx/>
              <a:buFontTx/>
              <a:buNone/>
              <a:tabLst/>
              <a:defRPr/>
            </a:pPr>
            <a:r>
              <a:rPr kumimoji="0" lang="en-US" sz="900" b="0" u="none" strike="noStrike" kern="1200" cap="none" spc="0" normalizeH="0" baseline="0" noProof="0" dirty="0">
                <a:ln>
                  <a:noFill/>
                </a:ln>
                <a:solidFill>
                  <a:srgbClr val="333333"/>
                </a:solidFill>
                <a:effectLst/>
                <a:uLnTx/>
                <a:uFillTx/>
                <a:latin typeface="Open Sans"/>
                <a:ea typeface="Open Sans"/>
                <a:cs typeface="Open Sans"/>
              </a:rPr>
              <a:t>The Virginia Values Veterans (V3) Program is a Virginia Department of Veterans Services Program whose mission is to educate and train employers throughout the Commonwealth on the Value of Virginia’s Veterans, and to help employers connect with these personnel assets to maximize the productivity of their workforce. </a:t>
            </a: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34505" y="4207832"/>
            <a:ext cx="4121500" cy="2064585"/>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The V3 Program serves employers, organizations and military-affiliated individuals (Transitioning service members, veterans, National Guard/Reservists, Military Spouses, and dependents.)</a:t>
            </a:r>
            <a:endParaRPr kumimoji="0" lang="en-US" sz="1200" b="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Eligibility Requirements:</a:t>
            </a:r>
            <a:endParaRPr kumimoji="0" lang="en-US" sz="1600" b="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u="none" strike="noStrike" kern="1200" cap="none" spc="0" normalizeH="0" baseline="0" noProof="0" dirty="0">
                <a:ln>
                  <a:noFill/>
                </a:ln>
                <a:solidFill>
                  <a:prstClr val="black"/>
                </a:solidFill>
                <a:effectLst/>
                <a:uLnTx/>
                <a:uFillTx/>
                <a:latin typeface="Segoe UI"/>
                <a:ea typeface="+mn-ea"/>
                <a:cs typeface="+mn-cs"/>
              </a:rPr>
              <a:t>V3 program participants must be veterans, transitioning service members, or military spouses of veterans and/or transitioning service members and employers.</a:t>
            </a:r>
            <a:endParaRPr kumimoji="0" lang="en-US" sz="1400" b="0" u="none" strike="noStrike" kern="1200" cap="none" spc="0" normalizeH="0" baseline="0" noProof="0" dirty="0">
              <a:ln>
                <a:noFill/>
              </a:ln>
              <a:solidFill>
                <a:prstClr val="black"/>
              </a:solidFill>
              <a:effectLst/>
              <a:uLnTx/>
              <a:uFillTx/>
              <a:latin typeface="Segoe UI"/>
              <a:ea typeface="+mn-ea"/>
              <a:cs typeface="Segoe UI"/>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7174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Segoe UI"/>
                <a:ea typeface="+mn-ea"/>
                <a:cs typeface="+mn-cs"/>
              </a:rPr>
              <a:t>The V3 Program utilizes a regional based program model to manage one-one-one relationships with both the employer and military job seekers. Employers are provided technical assistance and pathways to recruit, hire, train and retain talent. Job seekers are provided tools, resources and assistance to prepare for transition, training, business creation and employment. Job seekers and employers are connected through various platforms to facilitate return on program investment and pathways to employment. </a:t>
            </a:r>
            <a:endParaRPr kumimoji="0" lang="en-US" sz="1050" b="0" u="none" strike="noStrike" kern="1200" cap="none" spc="0" normalizeH="0" baseline="0" noProof="0" dirty="0">
              <a:ln>
                <a:noFill/>
              </a:ln>
              <a:solidFill>
                <a:prstClr val="black"/>
              </a:solidFill>
              <a:effectLst/>
              <a:uLnTx/>
              <a:uFillTx/>
              <a:latin typeface="Segoe UI"/>
              <a:ea typeface="+mn-ea"/>
              <a:cs typeface="Segoe UI"/>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Open Sans"/>
                <a:cs typeface="Segoe UI"/>
              </a:rPr>
              <a:t>The V3 program has certified 3,500 organizations who have agreed to establish best practices for veteran workforce development. More than 135,000 veterans have been hired by V3 certified companies.</a:t>
            </a: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4209883" y="6516605"/>
            <a:ext cx="4947217" cy="294312"/>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a:cs typeface="Open Sans"/>
              </a:rPr>
              <a:t>Learn more about the program here: </a:t>
            </a:r>
            <a:r>
              <a:rPr kumimoji="0" lang="en-US" sz="1600" b="0" i="1" u="none" strike="noStrike" kern="1200" cap="none" spc="-30" normalizeH="0" baseline="0" noProof="0" dirty="0">
                <a:ln>
                  <a:noFill/>
                </a:ln>
                <a:solidFill>
                  <a:srgbClr val="000000"/>
                </a:solidFill>
                <a:effectLst/>
                <a:uLnTx/>
                <a:uFillTx/>
                <a:latin typeface="Segoe UI"/>
                <a:ea typeface="+mn-lt"/>
                <a:cs typeface="Segoe UI"/>
                <a:hlinkClick r:id="rId3"/>
              </a:rPr>
              <a:t>www.DVSV3.com</a:t>
            </a:r>
            <a:endParaRPr kumimoji="0" lang="en-US" sz="1600" b="0" i="1" u="none" strike="noStrike" kern="1200" cap="none" spc="-30" normalizeH="0" baseline="0" noProof="0" dirty="0">
              <a:ln>
                <a:noFill/>
              </a:ln>
              <a:solidFill>
                <a:srgbClr val="000000"/>
              </a:solidFill>
              <a:effectLst/>
              <a:uLnTx/>
              <a:uFillTx/>
              <a:latin typeface="Segoe UI"/>
              <a:ea typeface="+mn-lt"/>
              <a:cs typeface="Segoe UI"/>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The V3 Program operates throughout the entire state of Virginia. </a:t>
            </a:r>
            <a:endParaRPr kumimoji="0" lang="en-US" sz="1400" b="0" i="1" u="none" strike="noStrike" kern="1200" cap="none" spc="0" normalizeH="0" baseline="0" noProof="0">
              <a:ln>
                <a:noFill/>
              </a:ln>
              <a:solidFill>
                <a:prstClr val="black"/>
              </a:solidFill>
              <a:effectLst/>
              <a:uLnTx/>
              <a:uFillTx/>
              <a:latin typeface="Segoe UI"/>
              <a:ea typeface="+mn-ea"/>
              <a:cs typeface="Segoe UI"/>
            </a:endParaRPr>
          </a:p>
        </p:txBody>
      </p:sp>
      <p:pic>
        <p:nvPicPr>
          <p:cNvPr id="2" name="Picture 1">
            <a:extLst>
              <a:ext uri="{FF2B5EF4-FFF2-40B4-BE49-F238E27FC236}">
                <a16:creationId xmlns:a16="http://schemas.microsoft.com/office/drawing/2014/main" id="{18BB3C70-433C-4301-4553-F622AAD01480}"/>
              </a:ext>
            </a:extLst>
          </p:cNvPr>
          <p:cNvPicPr>
            <a:picLocks noChangeAspect="1"/>
          </p:cNvPicPr>
          <p:nvPr/>
        </p:nvPicPr>
        <p:blipFill>
          <a:blip r:embed="rId4">
            <a:alphaModFix amt="70000"/>
          </a:blip>
          <a:stretch>
            <a:fillRect/>
          </a:stretch>
        </p:blipFill>
        <p:spPr>
          <a:xfrm>
            <a:off x="4638768" y="2434607"/>
            <a:ext cx="3974130" cy="1529379"/>
          </a:xfrm>
          <a:prstGeom prst="rect">
            <a:avLst/>
          </a:prstGeom>
        </p:spPr>
      </p:pic>
      <p:sp>
        <p:nvSpPr>
          <p:cNvPr id="3" name="Oval 2">
            <a:extLst>
              <a:ext uri="{FF2B5EF4-FFF2-40B4-BE49-F238E27FC236}">
                <a16:creationId xmlns:a16="http://schemas.microsoft.com/office/drawing/2014/main" id="{7901E46F-C827-5EB3-FFBC-31236ACC0C61}"/>
              </a:ext>
            </a:extLst>
          </p:cNvPr>
          <p:cNvSpPr/>
          <p:nvPr/>
        </p:nvSpPr>
        <p:spPr>
          <a:xfrm>
            <a:off x="5572256" y="369993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D5E215D5-68BE-1F43-2431-C885304288B9}"/>
              </a:ext>
            </a:extLst>
          </p:cNvPr>
          <p:cNvSpPr/>
          <p:nvPr/>
        </p:nvSpPr>
        <p:spPr>
          <a:xfrm>
            <a:off x="6922420" y="298278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DEBF74DE-7595-318B-7FD6-44E1B0ED3051}"/>
              </a:ext>
            </a:extLst>
          </p:cNvPr>
          <p:cNvSpPr/>
          <p:nvPr/>
        </p:nvSpPr>
        <p:spPr>
          <a:xfrm>
            <a:off x="6568174" y="349573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D1722158-ED7E-E7F6-4492-F841BC0485AB}"/>
              </a:ext>
            </a:extLst>
          </p:cNvPr>
          <p:cNvSpPr/>
          <p:nvPr/>
        </p:nvSpPr>
        <p:spPr>
          <a:xfrm>
            <a:off x="7667664" y="351261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30A63D37-EAE8-FB40-AA1B-F74F10BC455D}"/>
              </a:ext>
            </a:extLst>
          </p:cNvPr>
          <p:cNvSpPr/>
          <p:nvPr/>
        </p:nvSpPr>
        <p:spPr>
          <a:xfrm>
            <a:off x="7258488" y="3038943"/>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03824EA0-7E55-5F47-E91B-F11302184C36}"/>
              </a:ext>
            </a:extLst>
          </p:cNvPr>
          <p:cNvSpPr/>
          <p:nvPr/>
        </p:nvSpPr>
        <p:spPr>
          <a:xfrm>
            <a:off x="8105964"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46F52753-141E-9EB9-604C-94CAC7912E1E}"/>
              </a:ext>
            </a:extLst>
          </p:cNvPr>
          <p:cNvSpPr/>
          <p:nvPr/>
        </p:nvSpPr>
        <p:spPr>
          <a:xfrm>
            <a:off x="7854398" y="323196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F26E6825-F143-4C43-08DF-8D07B07D8DDA}"/>
              </a:ext>
            </a:extLst>
          </p:cNvPr>
          <p:cNvSpPr/>
          <p:nvPr/>
        </p:nvSpPr>
        <p:spPr>
          <a:xfrm>
            <a:off x="7172476"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909722A7-10E9-924C-9E87-A88BE4D38077}"/>
              </a:ext>
            </a:extLst>
          </p:cNvPr>
          <p:cNvSpPr/>
          <p:nvPr/>
        </p:nvSpPr>
        <p:spPr>
          <a:xfrm>
            <a:off x="7628699" y="278234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Parallelogram 15">
            <a:extLst>
              <a:ext uri="{FF2B5EF4-FFF2-40B4-BE49-F238E27FC236}">
                <a16:creationId xmlns:a16="http://schemas.microsoft.com/office/drawing/2014/main" id="{E6F15E0C-71CB-F896-745E-D128AA4B921A}"/>
              </a:ext>
            </a:extLst>
          </p:cNvPr>
          <p:cNvSpPr/>
          <p:nvPr/>
        </p:nvSpPr>
        <p:spPr>
          <a:xfrm>
            <a:off x="9708000" y="91191"/>
            <a:ext cx="2403432" cy="667318"/>
          </a:xfrm>
          <a:prstGeom prst="parallelogram">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7" name="Circle: Hollow 16">
            <a:extLst>
              <a:ext uri="{FF2B5EF4-FFF2-40B4-BE49-F238E27FC236}">
                <a16:creationId xmlns:a16="http://schemas.microsoft.com/office/drawing/2014/main" id="{BD1BE903-37FB-9B07-0EA1-5C57E0EF6214}"/>
              </a:ext>
            </a:extLst>
          </p:cNvPr>
          <p:cNvSpPr/>
          <p:nvPr/>
        </p:nvSpPr>
        <p:spPr>
          <a:xfrm>
            <a:off x="11303522" y="148951"/>
            <a:ext cx="544135" cy="548640"/>
          </a:xfrm>
          <a:prstGeom prst="donut">
            <a:avLst>
              <a:gd name="adj" fmla="val 12997"/>
            </a:avLst>
          </a:prstGeom>
          <a:solidFill>
            <a:schemeClr val="accent1"/>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sp>
        <p:nvSpPr>
          <p:cNvPr id="18" name="TextBox 17">
            <a:extLst>
              <a:ext uri="{FF2B5EF4-FFF2-40B4-BE49-F238E27FC236}">
                <a16:creationId xmlns:a16="http://schemas.microsoft.com/office/drawing/2014/main" id="{B84D32C0-1EB2-C68F-4902-68BD2C5BC1DE}"/>
              </a:ext>
            </a:extLst>
          </p:cNvPr>
          <p:cNvSpPr txBox="1"/>
          <p:nvPr/>
        </p:nvSpPr>
        <p:spPr>
          <a:xfrm>
            <a:off x="9783139" y="287489"/>
            <a:ext cx="1554730" cy="292388"/>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chemeClr val="accent1"/>
                </a:solidFill>
                <a:effectLst/>
                <a:uLnTx/>
                <a:uFillTx/>
                <a:latin typeface="Segoe UI"/>
                <a:ea typeface="+mn-ea"/>
                <a:cs typeface="+mn-cs"/>
              </a:rPr>
              <a:t>Business Services</a:t>
            </a:r>
          </a:p>
        </p:txBody>
      </p:sp>
      <p:pic>
        <p:nvPicPr>
          <p:cNvPr id="22" name="Graphic 21" descr="Briefcase with solid fill">
            <a:extLst>
              <a:ext uri="{FF2B5EF4-FFF2-40B4-BE49-F238E27FC236}">
                <a16:creationId xmlns:a16="http://schemas.microsoft.com/office/drawing/2014/main" id="{7CEEF7D9-8F26-E531-891C-2347E7FA2C6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93245" y="242506"/>
            <a:ext cx="347911" cy="347911"/>
          </a:xfrm>
          <a:prstGeom prst="rect">
            <a:avLst/>
          </a:prstGeom>
        </p:spPr>
      </p:pic>
    </p:spTree>
    <p:extLst>
      <p:ext uri="{BB962C8B-B14F-4D97-AF65-F5344CB8AC3E}">
        <p14:creationId xmlns:p14="http://schemas.microsoft.com/office/powerpoint/2010/main" val="427310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17108"/>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1446550"/>
          </a:xfrm>
          <a:prstGeom prst="rect">
            <a:avLst/>
          </a:prstGeom>
          <a:noFill/>
        </p:spPr>
        <p:txBody>
          <a:bodyPr wrap="square" lIns="91440" tIns="45720" rIns="91440" bIns="45720" rtlCol="0" anchor="t">
            <a:spAutoFit/>
          </a:bodyPr>
          <a:lstStyle/>
          <a:p>
            <a:pPr>
              <a:defRPr/>
            </a:pPr>
            <a:r>
              <a:rPr kumimoji="0" lang="en-US" sz="2000" b="1" u="none" strike="noStrike" kern="1200" cap="none" spc="0" normalizeH="0" baseline="0" noProof="0" dirty="0">
                <a:ln>
                  <a:noFill/>
                </a:ln>
                <a:solidFill>
                  <a:prstClr val="white"/>
                </a:solidFill>
                <a:effectLst/>
                <a:uLnTx/>
                <a:uFillTx/>
                <a:latin typeface="Franklin Gothic Demi"/>
                <a:ea typeface="+mn-ea"/>
                <a:cs typeface="Segoe UI"/>
              </a:rPr>
              <a:t>Vo</a:t>
            </a:r>
            <a:r>
              <a:rPr lang="en-US" sz="2000" b="1" dirty="0" err="1">
                <a:solidFill>
                  <a:prstClr val="white"/>
                </a:solidFill>
                <a:latin typeface="Franklin Gothic Demi"/>
                <a:cs typeface="Segoe UI"/>
              </a:rPr>
              <a:t>cational</a:t>
            </a:r>
            <a:r>
              <a:rPr lang="en-US" sz="2000" b="1" dirty="0">
                <a:solidFill>
                  <a:prstClr val="white"/>
                </a:solidFill>
                <a:latin typeface="Franklin Gothic Demi"/>
                <a:cs typeface="Segoe UI"/>
              </a:rPr>
              <a:t> Rehabilitation (VR) Program | Department for Aging and Rehabilitative Services</a:t>
            </a:r>
            <a:endParaRPr kumimoji="0" lang="en-US" sz="2000" b="1" i="0" u="none" strike="noStrike" kern="1200" cap="none" spc="0" normalizeH="0" baseline="0" noProof="0" dirty="0">
              <a:ln>
                <a:noFill/>
              </a:ln>
              <a:solidFill>
                <a:prstClr val="white"/>
              </a:solidFill>
              <a:effectLst/>
              <a:uLnTx/>
              <a:uFillTx/>
              <a:latin typeface="Franklin Gothic Demi"/>
              <a:ea typeface="+mn-ea"/>
              <a:cs typeface="Segoe UI"/>
            </a:endParaRPr>
          </a:p>
          <a:p>
            <a:pPr>
              <a:defRPr/>
            </a:pPr>
            <a:endParaRPr kumimoji="0" lang="en-US" sz="2400" b="1" u="none" strike="noStrike" kern="1200" cap="none" spc="0" normalizeH="0" baseline="0" noProof="0" dirty="0">
              <a:ln>
                <a:noFill/>
              </a:ln>
              <a:solidFill>
                <a:prstClr val="white"/>
              </a:solidFill>
              <a:effectLst/>
              <a:uLnTx/>
              <a:uFillTx/>
              <a:latin typeface="Franklin Gothic Dem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Health and Human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3" name="Rectangle 2">
            <a:extLst>
              <a:ext uri="{FF2B5EF4-FFF2-40B4-BE49-F238E27FC236}">
                <a16:creationId xmlns:a16="http://schemas.microsoft.com/office/drawing/2014/main" id="{3AC59698-BEC7-97E5-AC10-B639E7D8B5F1}"/>
              </a:ext>
            </a:extLst>
          </p:cNvPr>
          <p:cNvSpPr/>
          <p:nvPr/>
        </p:nvSpPr>
        <p:spPr>
          <a:xfrm>
            <a:off x="14992" y="867605"/>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The VR program is </a:t>
            </a:r>
            <a:r>
              <a:rPr lang="en-US" sz="1400" dirty="0">
                <a:solidFill>
                  <a:prstClr val="black"/>
                </a:solidFill>
                <a:latin typeface="Segoe UI"/>
              </a:rPr>
              <a:t>administered by DARS under the leadership of Kathryn Hayfield, Commissioner.</a:t>
            </a:r>
            <a:endParaRPr kumimoji="0" lang="en-US" sz="1400" b="1" i="1" u="none" strike="noStrike" kern="1200" cap="none" spc="0" normalizeH="0" baseline="0" noProof="0" dirty="0">
              <a:ln>
                <a:noFill/>
              </a:ln>
              <a:solidFill>
                <a:schemeClr val="accent1">
                  <a:lumMod val="50000"/>
                </a:schemeClr>
              </a:solidFill>
              <a:effectLst/>
              <a:uLnTx/>
              <a:uFillTx/>
              <a:latin typeface="Segoe UI"/>
              <a:ea typeface="+mn-ea"/>
              <a:cs typeface="+mn-cs"/>
            </a:endParaRPr>
          </a:p>
        </p:txBody>
      </p:sp>
      <p:sp>
        <p:nvSpPr>
          <p:cNvPr id="27" name="Rectangle: Rounded Corners 26">
            <a:extLst>
              <a:ext uri="{FF2B5EF4-FFF2-40B4-BE49-F238E27FC236}">
                <a16:creationId xmlns:a16="http://schemas.microsoft.com/office/drawing/2014/main" id="{CBB5A86C-028A-14A8-B159-7C54D2DEE23D}"/>
              </a:ext>
            </a:extLst>
          </p:cNvPr>
          <p:cNvSpPr/>
          <p:nvPr/>
        </p:nvSpPr>
        <p:spPr bwMode="gray">
          <a:xfrm>
            <a:off x="285865" y="1506326"/>
            <a:ext cx="4122576" cy="280192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What it Does: </a:t>
            </a:r>
            <a:r>
              <a:rPr lang="en-US" sz="1100" dirty="0">
                <a:solidFill>
                  <a:schemeClr val="bg1"/>
                </a:solidFill>
                <a:latin typeface="+mn-lt"/>
                <a:cs typeface="Segoe UI" panose="020B0502040204020203" pitchFamily="34" charset="0"/>
              </a:rPr>
              <a:t>DARS s</a:t>
            </a:r>
            <a:r>
              <a:rPr lang="en-US" sz="1100" dirty="0">
                <a:solidFill>
                  <a:schemeClr val="bg1"/>
                </a:solidFill>
                <a:effectLst/>
                <a:latin typeface="+mn-lt"/>
              </a:rPr>
              <a:t>upports Virginians with disabilities and older Virginians’ efforts to secure independence, inclusion and integration in their communities. </a:t>
            </a:r>
            <a:r>
              <a:rPr lang="en-US" sz="1100" dirty="0">
                <a:solidFill>
                  <a:schemeClr val="bg1"/>
                </a:solidFill>
                <a:latin typeface="+mn-lt"/>
              </a:rPr>
              <a:t>The agency specifically supports employment through the vocational rehabilitation (VR) program and the Senior Community Service Employment Program (SCSEP). Examples of services that may be provided through VR include: Youth Transition Services; Rehabilitation Technology; Job-related Services; Supported Employment; Environmental Modifications; Training; Placement;</a:t>
            </a:r>
            <a:r>
              <a:rPr lang="en-US" sz="1100" dirty="0">
                <a:solidFill>
                  <a:schemeClr val="bg1"/>
                </a:solidFill>
                <a:effectLst/>
                <a:latin typeface="+mn-lt"/>
              </a:rPr>
              <a:t> and Business Development</a:t>
            </a:r>
          </a:p>
          <a:p>
            <a:pPr marL="0" marR="0" lvl="0" indent="0"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 </a:t>
            </a:r>
            <a:r>
              <a:rPr lang="en-US" sz="1200" dirty="0">
                <a:solidFill>
                  <a:schemeClr val="bg1"/>
                </a:solidFill>
                <a:effectLst/>
                <a:latin typeface="+mn-lt"/>
              </a:rPr>
              <a:t>To improve the employment, quality of life, security, and independence of older Virginian, Virginians with disabilities, and their families.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28" name="Rectangle: Rounded Corners 27">
            <a:extLst>
              <a:ext uri="{FF2B5EF4-FFF2-40B4-BE49-F238E27FC236}">
                <a16:creationId xmlns:a16="http://schemas.microsoft.com/office/drawing/2014/main" id="{4375D758-BE22-9DC7-7BF6-BF0C3E07E533}"/>
              </a:ext>
            </a:extLst>
          </p:cNvPr>
          <p:cNvSpPr/>
          <p:nvPr/>
        </p:nvSpPr>
        <p:spPr bwMode="gray">
          <a:xfrm>
            <a:off x="299959" y="4502533"/>
            <a:ext cx="4108482" cy="180510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Who it Serves: </a:t>
            </a:r>
            <a:r>
              <a:rPr lang="en-US" sz="1100" dirty="0">
                <a:solidFill>
                  <a:schemeClr val="bg1"/>
                </a:solidFill>
                <a:latin typeface="+mn-lt"/>
              </a:rPr>
              <a:t>VR assists individuals with disabilities (no age limit) and SCSEP assists older adults with employment.</a:t>
            </a:r>
          </a:p>
          <a:p>
            <a:pPr algn="l"/>
            <a:r>
              <a:rPr kumimoji="0" lang="en-US" sz="1600" b="1" u="none" strike="noStrike" kern="1200" cap="none" spc="0" normalizeH="0" baseline="0" noProof="0" dirty="0">
                <a:ln>
                  <a:noFill/>
                </a:ln>
                <a:solidFill>
                  <a:prstClr val="black"/>
                </a:solidFill>
                <a:effectLst/>
                <a:uLnTx/>
                <a:uFillTx/>
                <a:latin typeface="Segoe UI"/>
                <a:ea typeface="+mn-ea"/>
                <a:cs typeface="+mn-cs"/>
              </a:rPr>
              <a:t>Eligibility Requirements VR:</a:t>
            </a:r>
          </a:p>
          <a:p>
            <a:pPr algn="l"/>
            <a:r>
              <a:rPr lang="en-US" sz="1100" dirty="0">
                <a:solidFill>
                  <a:schemeClr val="bg1"/>
                </a:solidFill>
                <a:latin typeface="+mn-lt"/>
              </a:rPr>
              <a:t>Have a disability, this disability is a barrier to employment but you want to work, and you are present in Virginia.</a:t>
            </a:r>
          </a:p>
        </p:txBody>
      </p:sp>
      <p:sp>
        <p:nvSpPr>
          <p:cNvPr id="30" name="Rectangle: Rounded Corners 29">
            <a:extLst>
              <a:ext uri="{FF2B5EF4-FFF2-40B4-BE49-F238E27FC236}">
                <a16:creationId xmlns:a16="http://schemas.microsoft.com/office/drawing/2014/main" id="{9C9BC339-6979-FF5C-6B9A-151506B412F2}"/>
              </a:ext>
            </a:extLst>
          </p:cNvPr>
          <p:cNvSpPr/>
          <p:nvPr/>
        </p:nvSpPr>
        <p:spPr bwMode="gray">
          <a:xfrm>
            <a:off x="4586810" y="4502535"/>
            <a:ext cx="4000142" cy="180510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defTabSz="685800">
              <a:lnSpc>
                <a:spcPct val="106000"/>
              </a:lnSpc>
              <a:spcAft>
                <a:spcPts val="600"/>
              </a:spcAft>
              <a:defRPr/>
            </a:pPr>
            <a:r>
              <a:rPr lang="en-US" sz="1100" dirty="0">
                <a:solidFill>
                  <a:schemeClr val="bg1"/>
                </a:solidFill>
                <a:latin typeface="+mn-lt"/>
              </a:rPr>
              <a:t>VR – Works with clients to provide individualized services to help individuals reach their employment goal.  Partners with employers to provide a rich talent pool to meet their business needs. Increased focus on quality jobs and outcomes.</a:t>
            </a:r>
          </a:p>
        </p:txBody>
      </p:sp>
      <p:sp>
        <p:nvSpPr>
          <p:cNvPr id="31" name="TextBox 30">
            <a:extLst>
              <a:ext uri="{FF2B5EF4-FFF2-40B4-BE49-F238E27FC236}">
                <a16:creationId xmlns:a16="http://schemas.microsoft.com/office/drawing/2014/main" id="{4E3F9CD9-8765-048A-CD28-8ED68AF8F20F}"/>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33" name="Rectangle: Rounded Corners 32">
            <a:extLst>
              <a:ext uri="{FF2B5EF4-FFF2-40B4-BE49-F238E27FC236}">
                <a16:creationId xmlns:a16="http://schemas.microsoft.com/office/drawing/2014/main" id="{58FB8C99-C8E9-E22F-8BF2-A87524AAFFF9}"/>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Impact of DARS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Segoe UI" panose="020B0502040204020203" pitchFamily="34" charset="0"/>
                <a:ea typeface="Open Sans" panose="020B0606030504020204" pitchFamily="34" charset="0"/>
                <a:cs typeface="Segoe UI" panose="020B0502040204020203" pitchFamily="34" charset="0"/>
              </a:rPr>
              <a:t>Success Story: </a:t>
            </a: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a:t>
            </a:r>
            <a:r>
              <a:rPr lang="en-US" sz="1400" dirty="0">
                <a:hlinkClick r:id="rId3"/>
              </a:rPr>
              <a:t>Regina Root: Road to Recovery and Return to Employment – YouTube</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rPr>
              <a:t>22,236 clients were served in FFY23.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In FFY22, 58% of our clients were employed at 2</a:t>
            </a:r>
            <a:r>
              <a:rPr kumimoji="0" lang="en-US" sz="1400" b="0" u="none" strike="noStrike" kern="1200" cap="none" spc="0" normalizeH="0" baseline="3000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nd</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quarter post exit from DARS.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rPr>
              <a:t>In FFY22, 65% of clients remained employed with the same business a year after exit from DARS.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Virginia ranked 4</a:t>
            </a:r>
            <a:r>
              <a:rPr kumimoji="0" lang="en-US" sz="1400" b="0" u="none" strike="noStrike" kern="1200" cap="none" spc="0" normalizeH="0" baseline="3000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th</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among 52 states and territories with regard to the number of credentials our clients obtained.</a:t>
            </a:r>
          </a:p>
          <a:p>
            <a:pPr marR="0" lvl="0" algn="l" defTabSz="914400" rtl="0" eaLnBrk="1" fontAlgn="auto" latinLnBrk="0" hangingPunct="1">
              <a:lnSpc>
                <a:spcPct val="100000"/>
              </a:lnSpc>
              <a:spcBef>
                <a:spcPts val="0"/>
              </a:spcBef>
              <a:spcAft>
                <a:spcPts val="0"/>
              </a:spcAft>
              <a:buClrTx/>
              <a:buSzTx/>
              <a:tabLst/>
              <a:defRPr/>
            </a:pPr>
            <a:r>
              <a:rPr lang="en-US" sz="1400" i="1" dirty="0">
                <a:solidFill>
                  <a:prstClr val="black"/>
                </a:solidFill>
                <a:latin typeface="Segoe UI" panose="020B0502040204020203" pitchFamily="34" charset="0"/>
                <a:ea typeface="Open Sans" panose="020B0606030504020204" pitchFamily="34" charset="0"/>
                <a:cs typeface="Segoe UI" panose="020B0502040204020203" pitchFamily="34" charset="0"/>
              </a:rPr>
              <a:t>  </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4" name="Text Placeholder 5">
            <a:extLst>
              <a:ext uri="{FF2B5EF4-FFF2-40B4-BE49-F238E27FC236}">
                <a16:creationId xmlns:a16="http://schemas.microsoft.com/office/drawing/2014/main" id="{6E5BFB31-8793-69F3-55FC-75C102B9F39A}"/>
              </a:ext>
            </a:extLst>
          </p:cNvPr>
          <p:cNvSpPr txBox="1">
            <a:spLocks/>
          </p:cNvSpPr>
          <p:nvPr/>
        </p:nvSpPr>
        <p:spPr>
          <a:xfrm>
            <a:off x="2004647" y="6431478"/>
            <a:ext cx="8726415" cy="253452"/>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lang="en-US" sz="1400" b="1" dirty="0">
                <a:hlinkClick r:id="rId4"/>
              </a:rPr>
              <a:t>Virginia Department for Aging and Rehabilitative Services</a:t>
            </a:r>
            <a:endParaRPr kumimoji="0" lang="en-US" sz="1400" b="1" i="0" u="none" strike="noStrike" kern="1200" cap="none" spc="-30" normalizeH="0" baseline="0" noProof="0" dirty="0">
              <a:ln>
                <a:noFill/>
              </a:ln>
              <a:solidFill>
                <a:srgbClr val="000000"/>
              </a:solidFill>
              <a:effectLst/>
              <a:uLnTx/>
              <a:uFillTx/>
              <a:latin typeface="Segoe UI"/>
              <a:ea typeface="Open Sans" charset="0"/>
              <a:cs typeface="Open Sans" charset="0"/>
            </a:endParaRPr>
          </a:p>
        </p:txBody>
      </p:sp>
      <p:pic>
        <p:nvPicPr>
          <p:cNvPr id="35" name="Picture 34">
            <a:extLst>
              <a:ext uri="{FF2B5EF4-FFF2-40B4-BE49-F238E27FC236}">
                <a16:creationId xmlns:a16="http://schemas.microsoft.com/office/drawing/2014/main" id="{9F88BA14-8E27-35C8-6218-F0BD8AFB7AC1}"/>
              </a:ext>
            </a:extLst>
          </p:cNvPr>
          <p:cNvPicPr>
            <a:picLocks noChangeAspect="1"/>
          </p:cNvPicPr>
          <p:nvPr/>
        </p:nvPicPr>
        <p:blipFill>
          <a:blip r:embed="rId5">
            <a:alphaModFix amt="70000"/>
          </a:blip>
          <a:stretch>
            <a:fillRect/>
          </a:stretch>
        </p:blipFill>
        <p:spPr>
          <a:xfrm>
            <a:off x="4881889" y="2463026"/>
            <a:ext cx="3412715" cy="1529379"/>
          </a:xfrm>
          <a:prstGeom prst="rect">
            <a:avLst/>
          </a:prstGeom>
        </p:spPr>
      </p:pic>
      <p:sp>
        <p:nvSpPr>
          <p:cNvPr id="36" name="TextBox 35">
            <a:extLst>
              <a:ext uri="{FF2B5EF4-FFF2-40B4-BE49-F238E27FC236}">
                <a16:creationId xmlns:a16="http://schemas.microsoft.com/office/drawing/2014/main" id="{4B2FF76F-747B-C12B-5C65-B8A0DD82F66D}"/>
              </a:ext>
            </a:extLst>
          </p:cNvPr>
          <p:cNvSpPr txBox="1"/>
          <p:nvPr/>
        </p:nvSpPr>
        <p:spPr>
          <a:xfrm>
            <a:off x="4819893" y="1909210"/>
            <a:ext cx="35367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egoe UI"/>
              </a:rPr>
              <a:t>Programs operate statewide.</a:t>
            </a: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p:txBody>
      </p:sp>
      <mc:AlternateContent xmlns:mc="http://schemas.openxmlformats.org/markup-compatibility/2006" xmlns:p14="http://schemas.microsoft.com/office/powerpoint/2010/main">
        <mc:Choice Requires="p14">
          <p:contentPart p14:bwMode="auto" r:id="rId6">
            <p14:nvContentPartPr>
              <p14:cNvPr id="37" name="Ink 36">
                <a:extLst>
                  <a:ext uri="{FF2B5EF4-FFF2-40B4-BE49-F238E27FC236}">
                    <a16:creationId xmlns:a16="http://schemas.microsoft.com/office/drawing/2014/main" id="{71A6C65F-DD60-D135-8EE7-360FA9F9250B}"/>
                  </a:ext>
                </a:extLst>
              </p14:cNvPr>
              <p14:cNvContentPartPr/>
              <p14:nvPr/>
            </p14:nvContentPartPr>
            <p14:xfrm>
              <a:off x="11421651" y="4177608"/>
              <a:ext cx="360" cy="360"/>
            </p14:xfrm>
          </p:contentPart>
        </mc:Choice>
        <mc:Fallback xmlns="">
          <p:pic>
            <p:nvPicPr>
              <p:cNvPr id="37" name="Ink 36">
                <a:extLst>
                  <a:ext uri="{FF2B5EF4-FFF2-40B4-BE49-F238E27FC236}">
                    <a16:creationId xmlns:a16="http://schemas.microsoft.com/office/drawing/2014/main" id="{71A6C65F-DD60-D135-8EE7-360FA9F9250B}"/>
                  </a:ext>
                </a:extLst>
              </p:cNvPr>
              <p:cNvPicPr/>
              <p:nvPr/>
            </p:nvPicPr>
            <p:blipFill>
              <a:blip r:embed="rId9"/>
              <a:stretch>
                <a:fillRect/>
              </a:stretch>
            </p:blipFill>
            <p:spPr>
              <a:xfrm>
                <a:off x="11412651" y="4168608"/>
                <a:ext cx="18000" cy="18000"/>
              </a:xfrm>
              <a:prstGeom prst="rect">
                <a:avLst/>
              </a:prstGeom>
            </p:spPr>
          </p:pic>
        </mc:Fallback>
      </mc:AlternateContent>
      <p:sp>
        <p:nvSpPr>
          <p:cNvPr id="2" name="Parallelogram 1">
            <a:extLst>
              <a:ext uri="{FF2B5EF4-FFF2-40B4-BE49-F238E27FC236}">
                <a16:creationId xmlns:a16="http://schemas.microsoft.com/office/drawing/2014/main" id="{2A4A0BE7-E396-B16F-8502-5F9163BA2C5D}"/>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Parallelogram 3">
            <a:extLst>
              <a:ext uri="{FF2B5EF4-FFF2-40B4-BE49-F238E27FC236}">
                <a16:creationId xmlns:a16="http://schemas.microsoft.com/office/drawing/2014/main" id="{F6C31D56-AEE2-7B86-CFB3-D8F3836739F7}"/>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TextBox 5">
            <a:extLst>
              <a:ext uri="{FF2B5EF4-FFF2-40B4-BE49-F238E27FC236}">
                <a16:creationId xmlns:a16="http://schemas.microsoft.com/office/drawing/2014/main" id="{594302F6-36D9-A62E-CF63-09B82CB6CB36}"/>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87151"/>
                </a:solidFill>
                <a:effectLst/>
                <a:uLnTx/>
                <a:uFillTx/>
                <a:latin typeface="Segoe UI"/>
                <a:ea typeface="+mn-ea"/>
                <a:cs typeface="+mn-cs"/>
              </a:rPr>
              <a:t>Workforce Education &amp; Training</a:t>
            </a:r>
          </a:p>
        </p:txBody>
      </p:sp>
      <p:pic>
        <p:nvPicPr>
          <p:cNvPr id="7" name="Graphic 6" descr="Teacher with solid fill">
            <a:extLst>
              <a:ext uri="{FF2B5EF4-FFF2-40B4-BE49-F238E27FC236}">
                <a16:creationId xmlns:a16="http://schemas.microsoft.com/office/drawing/2014/main" id="{8E0221EE-8853-4E8F-8C4D-1D0CC9BFC21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10251" y="287972"/>
            <a:ext cx="280778" cy="280778"/>
          </a:xfrm>
          <a:prstGeom prst="rect">
            <a:avLst/>
          </a:prstGeom>
        </p:spPr>
      </p:pic>
      <p:sp>
        <p:nvSpPr>
          <p:cNvPr id="8" name="Circle: Hollow 7">
            <a:extLst>
              <a:ext uri="{FF2B5EF4-FFF2-40B4-BE49-F238E27FC236}">
                <a16:creationId xmlns:a16="http://schemas.microsoft.com/office/drawing/2014/main" id="{01937634-12D2-418B-8DA8-051EF8717C7F}"/>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218168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7EF90-0FC4-D360-3079-AA8C0147AC40}"/>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C28DF562-7AC4-5269-45E6-C347118B47C9}"/>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CE791B17-C028-D289-6BE7-2DFAF6C70A49}"/>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a:ln>
                  <a:noFill/>
                </a:ln>
                <a:solidFill>
                  <a:prstClr val="black"/>
                </a:solidFill>
                <a:effectLst/>
                <a:uLnTx/>
                <a:uFillTx/>
                <a:latin typeface="Segoe UI"/>
                <a:ea typeface="+mn-ea"/>
                <a:cs typeface="+mn-cs"/>
              </a:rPr>
              <a:t>Dr. Rick Mitchell, Commissioner and Megan Hall, Vocational Rehabilitation and Workforce Services Director</a:t>
            </a:r>
          </a:p>
        </p:txBody>
      </p:sp>
      <p:sp>
        <p:nvSpPr>
          <p:cNvPr id="23" name="TextBox 22">
            <a:extLst>
              <a:ext uri="{FF2B5EF4-FFF2-40B4-BE49-F238E27FC236}">
                <a16:creationId xmlns:a16="http://schemas.microsoft.com/office/drawing/2014/main" id="{62426B16-5352-AF40-E6F2-8E41B844A5C5}"/>
              </a:ext>
            </a:extLst>
          </p:cNvPr>
          <p:cNvSpPr txBox="1"/>
          <p:nvPr/>
        </p:nvSpPr>
        <p:spPr>
          <a:xfrm>
            <a:off x="71331" y="239884"/>
            <a:ext cx="11016924"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Vocational Rehabilitation | Department for the Blind and Vision Impaired</a:t>
            </a:r>
          </a:p>
        </p:txBody>
      </p:sp>
      <p:sp>
        <p:nvSpPr>
          <p:cNvPr id="24" name="Text Placeholder 2">
            <a:extLst>
              <a:ext uri="{FF2B5EF4-FFF2-40B4-BE49-F238E27FC236}">
                <a16:creationId xmlns:a16="http://schemas.microsoft.com/office/drawing/2014/main" id="{74A4E2EF-197A-F627-C364-569EFFD5D6D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Health and Human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EC172C9B-00E2-4842-44FD-1726607CAA38}"/>
              </a:ext>
            </a:extLst>
          </p:cNvPr>
          <p:cNvSpPr/>
          <p:nvPr/>
        </p:nvSpPr>
        <p:spPr bwMode="gray">
          <a:xfrm>
            <a:off x="285865" y="1506326"/>
            <a:ext cx="3861305" cy="258307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0" u="none" strike="noStrike" kern="1200" cap="none" spc="0" normalizeH="0" baseline="0" noProof="0" dirty="0">
                <a:ln>
                  <a:noFill/>
                </a:ln>
                <a:solidFill>
                  <a:srgbClr val="333333"/>
                </a:solidFill>
                <a:effectLst/>
                <a:uLnTx/>
                <a:uFillTx/>
                <a:latin typeface="Segoe UI"/>
                <a:ea typeface="+mn-ea"/>
                <a:cs typeface="+mn-cs"/>
              </a:rPr>
              <a:t>The Vocational Rehabilitation (VR) program provides vocational and rehabilitative services to individuals who are blind, deafblind, or vision impaired to assist them to prepare for, secure, retain, advance in or regain competitive integrated employment that considers their unique strengths, resources, priorities, concerns, abilities, capabilities, interests, and informed choice</a:t>
            </a:r>
            <a:r>
              <a:rPr kumimoji="0" lang="en-US" sz="1400" b="0" u="none" strike="noStrike" kern="1200" cap="none" spc="0" normalizeH="0" baseline="0" noProof="0" dirty="0">
                <a:ln>
                  <a:noFill/>
                </a:ln>
                <a:solidFill>
                  <a:srgbClr val="333333"/>
                </a:solidFill>
                <a:effectLst/>
                <a:uLnTx/>
                <a:uFillTx/>
                <a:latin typeface="Segoe UI"/>
                <a:ea typeface="+mn-ea"/>
                <a:cs typeface="+mn-cs"/>
              </a:rPr>
              <a:t>.</a:t>
            </a:r>
            <a:endParaRPr kumimoji="0" lang="en-US" sz="1400" b="0" u="none" strike="noStrike" kern="1200" cap="none" spc="0" normalizeH="0" baseline="0" noProof="0" dirty="0">
              <a:ln>
                <a:noFill/>
              </a:ln>
              <a:solidFill>
                <a:prstClr val="black"/>
              </a:solidFill>
              <a:effectLst/>
              <a:uLnTx/>
              <a:uFillTx/>
              <a:latin typeface="Segoe UI"/>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VR program was created to help people with disabilities go to work and stay employed, and to help businesses hire people with disabilities.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A7C55C28-31A9-C101-565E-55CDF7671907}"/>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At DBVI the VR program serves both individuals and businesses.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Individuals are determined eligible if they have a medically documented vision impairment that results in a barrier to employment.</a:t>
            </a:r>
          </a:p>
        </p:txBody>
      </p:sp>
      <p:sp>
        <p:nvSpPr>
          <p:cNvPr id="19" name="Rectangle: Rounded Corners 18">
            <a:extLst>
              <a:ext uri="{FF2B5EF4-FFF2-40B4-BE49-F238E27FC236}">
                <a16:creationId xmlns:a16="http://schemas.microsoft.com/office/drawing/2014/main" id="{1EB515D2-2277-8945-E142-9DA343964C4A}"/>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00" b="0" u="none" strike="noStrike" kern="1200" cap="none" spc="0" normalizeH="0" baseline="0" noProof="0" dirty="0">
                <a:ln>
                  <a:noFill/>
                </a:ln>
                <a:solidFill>
                  <a:srgbClr val="333333"/>
                </a:solidFill>
                <a:effectLst/>
                <a:uLnTx/>
                <a:uFillTx/>
                <a:latin typeface="Segoe UI"/>
                <a:ea typeface="+mn-ea"/>
                <a:cs typeface="+mn-cs"/>
              </a:rPr>
              <a:t>VR services may include but are not limited to; training to assist individuals in adjusting to the loss of vision; vocational and adjustment counseling; post-secondary school or vocational training, eye surgery and/or eye treatment for a limited number of individuals; adaptive equipment for training and/or employment; rehabilitation engineering services to modify training and/or job sites; customized and supported employment services. DBVI partners with the State Rehabilitation Council, consumer advocacy groups, and community partners in the implementation of the VR program.</a:t>
            </a:r>
            <a:endParaRPr kumimoji="0" lang="en-US" sz="1000" b="0" u="none" strike="noStrike" kern="1200" cap="none" spc="0" normalizeH="0" baseline="0" noProof="0" dirty="0">
              <a:ln>
                <a:noFill/>
              </a:ln>
              <a:solidFill>
                <a:prstClr val="black"/>
              </a:solidFill>
              <a:effectLst/>
              <a:uLnTx/>
              <a:uFillTx/>
              <a:latin typeface="Segoe UI"/>
              <a:ea typeface="+mn-ea"/>
              <a:cs typeface="+mn-cs"/>
            </a:endParaRPr>
          </a:p>
        </p:txBody>
      </p:sp>
      <p:sp>
        <p:nvSpPr>
          <p:cNvPr id="20" name="TextBox 19">
            <a:extLst>
              <a:ext uri="{FF2B5EF4-FFF2-40B4-BE49-F238E27FC236}">
                <a16:creationId xmlns:a16="http://schemas.microsoft.com/office/drawing/2014/main" id="{2E67B4AA-9E87-DF3F-1C32-C205A2A4439A}"/>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6003FE1E-AE7F-15A4-9F9E-7962A90E0C6C}"/>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To assist Virginians with vision impairments to go to work or stay employed </a:t>
            </a: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in 2023 DBVI VR</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provided: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Career and training services to over 1000 individuals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Business services to over 100 businesses in Virginia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Pre-employment training services to over 400 students aged 14 to 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In 2023 </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121 people became employed after they completed their VR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36394925-2843-5EDA-7053-73859142B458}"/>
              </a:ext>
            </a:extLst>
          </p:cNvPr>
          <p:cNvSpPr txBox="1">
            <a:spLocks/>
          </p:cNvSpPr>
          <p:nvPr/>
        </p:nvSpPr>
        <p:spPr>
          <a:xfrm>
            <a:off x="1591733" y="6574911"/>
            <a:ext cx="8466667"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1" u="none" strike="noStrike" kern="1200" cap="none" spc="0" normalizeH="0" baseline="0" noProof="0">
                <a:ln>
                  <a:noFill/>
                </a:ln>
                <a:solidFill>
                  <a:prstClr val="white"/>
                </a:solidFill>
                <a:effectLst/>
                <a:uLnTx/>
                <a:uFillTx/>
                <a:latin typeface="Segoe UI"/>
                <a:ea typeface="+mn-ea"/>
                <a:cs typeface="+mn-cs"/>
                <a:hlinkClick r:id="rId3"/>
              </a:rPr>
              <a:t>Vocational Rehabilitation Services - VDBVI (virginia.gov)</a:t>
            </a:r>
            <a:endParaRPr kumimoji="0" lang="en-US" sz="1600" b="0" i="1" u="none" strike="noStrike" kern="1200" cap="none" spc="0" normalizeH="0" baseline="0" noProof="0">
              <a:ln>
                <a:noFill/>
              </a:ln>
              <a:solidFill>
                <a:prstClr val="white"/>
              </a:solidFill>
              <a:effectLst/>
              <a:uLnTx/>
              <a:uFillTx/>
              <a:latin typeface="Segoe UI"/>
              <a:ea typeface="+mn-ea"/>
              <a:cs typeface="+mn-cs"/>
            </a:endParaRPr>
          </a:p>
        </p:txBody>
      </p:sp>
      <p:pic>
        <p:nvPicPr>
          <p:cNvPr id="5" name="Picture 4">
            <a:extLst>
              <a:ext uri="{FF2B5EF4-FFF2-40B4-BE49-F238E27FC236}">
                <a16:creationId xmlns:a16="http://schemas.microsoft.com/office/drawing/2014/main" id="{AA24B36B-C5A3-89EF-7BFF-6DE1489C58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D1BEDD56-A654-6300-6737-82BDC0419726}"/>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DBVI has six Regional Offices to serve people throughout Virginia. </a:t>
            </a:r>
          </a:p>
        </p:txBody>
      </p:sp>
      <p:sp>
        <p:nvSpPr>
          <p:cNvPr id="10" name="Oval 9">
            <a:extLst>
              <a:ext uri="{FF2B5EF4-FFF2-40B4-BE49-F238E27FC236}">
                <a16:creationId xmlns:a16="http://schemas.microsoft.com/office/drawing/2014/main" id="{10A001D8-DB90-3EB8-B63B-3C0D448EA7EA}"/>
              </a:ext>
            </a:extLst>
          </p:cNvPr>
          <p:cNvSpPr/>
          <p:nvPr/>
        </p:nvSpPr>
        <p:spPr>
          <a:xfrm>
            <a:off x="5320742" y="3700039"/>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6CE3BD4F-0032-0F02-604B-1629F2876B2A}"/>
              </a:ext>
            </a:extLst>
          </p:cNvPr>
          <p:cNvSpPr/>
          <p:nvPr/>
        </p:nvSpPr>
        <p:spPr>
          <a:xfrm>
            <a:off x="6245762" y="353810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3B276AE2-2347-A99D-3AEA-F453313E3F84}"/>
              </a:ext>
            </a:extLst>
          </p:cNvPr>
          <p:cNvSpPr/>
          <p:nvPr/>
        </p:nvSpPr>
        <p:spPr>
          <a:xfrm>
            <a:off x="6692890" y="302665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C010140D-8C49-EB16-9418-F6D808CEC080}"/>
              </a:ext>
            </a:extLst>
          </p:cNvPr>
          <p:cNvSpPr/>
          <p:nvPr/>
        </p:nvSpPr>
        <p:spPr>
          <a:xfrm>
            <a:off x="7395389" y="276705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Oval 15">
            <a:extLst>
              <a:ext uri="{FF2B5EF4-FFF2-40B4-BE49-F238E27FC236}">
                <a16:creationId xmlns:a16="http://schemas.microsoft.com/office/drawing/2014/main" id="{C02F82F9-5316-732C-E7BF-B71F674BC073}"/>
              </a:ext>
            </a:extLst>
          </p:cNvPr>
          <p:cNvSpPr/>
          <p:nvPr/>
        </p:nvSpPr>
        <p:spPr>
          <a:xfrm>
            <a:off x="7515990" y="3471985"/>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7" name="Oval 16">
            <a:extLst>
              <a:ext uri="{FF2B5EF4-FFF2-40B4-BE49-F238E27FC236}">
                <a16:creationId xmlns:a16="http://schemas.microsoft.com/office/drawing/2014/main" id="{39AC8D26-8677-FA81-4C69-84771814A9C7}"/>
              </a:ext>
            </a:extLst>
          </p:cNvPr>
          <p:cNvSpPr/>
          <p:nvPr/>
        </p:nvSpPr>
        <p:spPr>
          <a:xfrm>
            <a:off x="7974820" y="371273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Parallelogram 1">
            <a:extLst>
              <a:ext uri="{FF2B5EF4-FFF2-40B4-BE49-F238E27FC236}">
                <a16:creationId xmlns:a16="http://schemas.microsoft.com/office/drawing/2014/main" id="{90578688-DE95-DF8C-C9D2-8394D13382A4}"/>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TextBox 2">
            <a:extLst>
              <a:ext uri="{FF2B5EF4-FFF2-40B4-BE49-F238E27FC236}">
                <a16:creationId xmlns:a16="http://schemas.microsoft.com/office/drawing/2014/main" id="{D8238AE8-18A3-5AE3-9373-233544A61FA4}"/>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87151"/>
                </a:solidFill>
                <a:effectLst/>
                <a:uLnTx/>
                <a:uFillTx/>
                <a:latin typeface="Segoe UI"/>
                <a:ea typeface="+mn-ea"/>
                <a:cs typeface="+mn-cs"/>
              </a:rPr>
              <a:t>Workforce Education &amp; Training</a:t>
            </a:r>
          </a:p>
        </p:txBody>
      </p:sp>
      <p:pic>
        <p:nvPicPr>
          <p:cNvPr id="4" name="Graphic 3" descr="Teacher with solid fill">
            <a:extLst>
              <a:ext uri="{FF2B5EF4-FFF2-40B4-BE49-F238E27FC236}">
                <a16:creationId xmlns:a16="http://schemas.microsoft.com/office/drawing/2014/main" id="{E82FE485-356B-400E-0F61-BBE2647A1D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6" name="Circle: Hollow 5">
            <a:extLst>
              <a:ext uri="{FF2B5EF4-FFF2-40B4-BE49-F238E27FC236}">
                <a16:creationId xmlns:a16="http://schemas.microsoft.com/office/drawing/2014/main" id="{9F7F08D2-AD29-37F1-B148-745DD5ABE077}"/>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761746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This program is administered by Telly Tucker, President and Dana </a:t>
            </a:r>
            <a:r>
              <a:rPr kumimoji="0" lang="en-US" sz="1400" b="0" i="1" u="none" strike="noStrike" kern="1200" cap="none" spc="0" normalizeH="0" baseline="0" noProof="0" err="1">
                <a:ln>
                  <a:noFill/>
                </a:ln>
                <a:solidFill>
                  <a:prstClr val="black"/>
                </a:solidFill>
                <a:effectLst/>
                <a:uLnTx/>
                <a:uFillTx/>
                <a:latin typeface="Segoe UI"/>
                <a:ea typeface="+mn-ea"/>
                <a:cs typeface="+mn-cs"/>
              </a:rPr>
              <a:t>Silicki</a:t>
            </a:r>
            <a:r>
              <a:rPr kumimoji="0" lang="en-US" sz="1400" b="0" i="1" u="none" strike="noStrike" kern="1200" cap="none" spc="0" normalizeH="0" baseline="0" noProof="0">
                <a:ln>
                  <a:noFill/>
                </a:ln>
                <a:solidFill>
                  <a:prstClr val="black"/>
                </a:solidFill>
                <a:effectLst/>
                <a:uLnTx/>
                <a:uFillTx/>
                <a:latin typeface="Segoe UI"/>
                <a:ea typeface="+mn-ea"/>
                <a:cs typeface="+mn-cs"/>
              </a:rPr>
              <a:t>, Advanced Learning Program Manager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894" y="124756"/>
            <a:ext cx="9627106" cy="830997"/>
          </a:xfrm>
          <a:prstGeom prst="rect">
            <a:avLst/>
          </a:prstGeom>
          <a:noFill/>
        </p:spPr>
        <p:txBody>
          <a:bodyPr wrap="square" lIns="91440" tIns="45720" rIns="91440" bIns="45720" rtlCol="0" anchor="t">
            <a:spAutoFit/>
          </a:bodyPr>
          <a:lstStyle/>
          <a:p>
            <a:pPr>
              <a:defRPr/>
            </a:pPr>
            <a:r>
              <a:rPr lang="en-US" sz="2400" b="1" dirty="0">
                <a:solidFill>
                  <a:prstClr val="white"/>
                </a:solidFill>
                <a:latin typeface="Franklin Gothic Demi"/>
                <a:cs typeface="Segoe UI"/>
              </a:rPr>
              <a:t>Academy for Engineering &amp; Technology (AET)</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a:t>
            </a:r>
            <a:r>
              <a:rPr lang="en-US" sz="2400" b="1" dirty="0">
                <a:solidFill>
                  <a:prstClr val="white"/>
                </a:solidFill>
                <a:latin typeface="Franklin Gothic Demi"/>
                <a:cs typeface="Segoe UI"/>
              </a:rPr>
              <a:t>Institute for Advanced Learning &amp; Research</a:t>
            </a:r>
            <a:endParaRPr kumimoji="0" lang="en-US" sz="24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41535"/>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dirty="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Education</a:t>
            </a:r>
            <a:endParaRPr kumimoji="0" lang="en-US" sz="900" b="1" i="0" u="none" strike="noStrike" kern="0" cap="all" spc="197" normalizeH="0" baseline="0" noProof="0" dirty="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69686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algn="ctr" defTabSz="685800">
              <a:lnSpc>
                <a:spcPct val="106000"/>
              </a:lnSpc>
              <a:spcAft>
                <a:spcPts val="600"/>
              </a:spcAf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What it </a:t>
            </a:r>
            <a:r>
              <a:rPr lang="en-US" sz="1600" b="1" dirty="0">
                <a:solidFill>
                  <a:prstClr val="black"/>
                </a:solidFill>
                <a:latin typeface="Segoe UI"/>
              </a:rPr>
              <a:t>Does</a:t>
            </a:r>
            <a:endParaRPr lang="en-US" sz="1400" dirty="0">
              <a:solidFill>
                <a:prstClr val="black"/>
              </a:solidFill>
              <a:latin typeface="Segoe UI"/>
            </a:endParaRPr>
          </a:p>
          <a:p>
            <a:pPr defTabSz="685800">
              <a:spcAft>
                <a:spcPts val="400"/>
              </a:spcAft>
              <a:defRPr/>
            </a:pPr>
            <a:r>
              <a:rPr lang="en-US" sz="1400" dirty="0">
                <a:solidFill>
                  <a:prstClr val="black"/>
                </a:solidFill>
                <a:latin typeface="Segoe UI"/>
                <a:cs typeface="Segoe UI"/>
              </a:rPr>
              <a:t>AET is a concurrent two-year college engineering program comprised of Engineering, Mathematics, and English courses.</a:t>
            </a:r>
            <a:endParaRPr lang="en-US" sz="1400" b="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0" marR="0" lvl="0" indent="0" algn="l" defTabSz="1219170">
              <a:lnSpc>
                <a:spcPct val="100000"/>
              </a:lnSpc>
              <a:spcBef>
                <a:spcPts val="0"/>
              </a:spcBef>
              <a:spcAft>
                <a:spcPts val="400"/>
              </a:spcAft>
              <a:buClrTx/>
              <a:buFontTx/>
              <a:buNone/>
              <a:tabLst/>
              <a:defRPr/>
            </a:pPr>
            <a:r>
              <a:rPr lang="en-US" sz="1400" b="1" dirty="0">
                <a:solidFill>
                  <a:prstClr val="black"/>
                </a:solidFill>
                <a:latin typeface="Segoe UI"/>
                <a:cs typeface="Segoe UI"/>
              </a:rPr>
              <a:t>Mission:</a:t>
            </a:r>
            <a:endParaRPr lang="en-US" dirty="0">
              <a:solidFill>
                <a:prstClr val="black"/>
              </a:solidFill>
              <a:latin typeface="Segoe UI"/>
              <a:cs typeface="Segoe UI"/>
            </a:endParaRPr>
          </a:p>
          <a:p>
            <a:pPr defTabSz="1219170">
              <a:spcAft>
                <a:spcPts val="400"/>
              </a:spcAft>
              <a:defRPr/>
            </a:pPr>
            <a:r>
              <a:rPr lang="en-US" sz="1400" dirty="0">
                <a:solidFill>
                  <a:prstClr val="black"/>
                </a:solidFill>
                <a:latin typeface="Segoe UI"/>
                <a:cs typeface="Segoe UI"/>
              </a:rPr>
              <a:t>To equip the next generation of engineers by giving students a holistic view of career opportunities and rigors required of them to be successful in these programs at a college level.</a:t>
            </a:r>
            <a:endParaRPr lang="en-US" sz="1400" b="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lang="en-US" sz="1200" b="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defTabSz="685800">
              <a:lnSpc>
                <a:spcPct val="106000"/>
              </a:lnSpc>
              <a:defRPr/>
            </a:pPr>
            <a:endParaRPr lang="en-US" sz="1600" dirty="0">
              <a:solidFill>
                <a:prstClr val="black"/>
              </a:solidFill>
              <a:latin typeface="Segoe UI"/>
              <a:cs typeface="Segoe UI"/>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71726" y="4317058"/>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Who it Serves</a:t>
            </a:r>
          </a:p>
          <a:p>
            <a:pPr defTabSz="685800">
              <a:lnSpc>
                <a:spcPct val="106000"/>
              </a:lnSpc>
              <a:defRPr/>
            </a:pPr>
            <a:r>
              <a:rPr lang="en-US" sz="1400" dirty="0">
                <a:solidFill>
                  <a:prstClr val="black"/>
                </a:solidFill>
                <a:latin typeface="Segoe UI"/>
                <a:cs typeface="Segoe UI"/>
              </a:rPr>
              <a:t>High school Juniors and Seniors attending Danville City and Pittsylvania County Public Schools (50 students annually)</a:t>
            </a:r>
            <a:endParaRPr lang="en-US" sz="1400" b="0" u="none" strike="noStrike" kern="1200" cap="none" spc="0" normalizeH="0" baseline="0" noProof="0" dirty="0">
              <a:ln>
                <a:noFill/>
              </a:ln>
              <a:solidFill>
                <a:prstClr val="black"/>
              </a:solidFill>
              <a:effectLst/>
              <a:uLnTx/>
              <a:uFillTx/>
              <a:latin typeface="Segoe UI"/>
              <a:cs typeface="Segoe UI"/>
            </a:endParaRPr>
          </a:p>
          <a:p>
            <a:pPr defTabSz="685800">
              <a:lnSpc>
                <a:spcPct val="106000"/>
              </a:lnSpc>
              <a:defRPr/>
            </a:pPr>
            <a:endParaRPr lang="en-US" sz="1400" dirty="0">
              <a:solidFill>
                <a:prstClr val="black"/>
              </a:solidFill>
              <a:latin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endParaRPr lang="en-US" sz="1400" b="1" u="none" strike="noStrike" kern="1200" cap="none" spc="0" normalizeH="0" baseline="0" noProof="0" dirty="0">
              <a:ln>
                <a:noFill/>
              </a:ln>
              <a:solidFill>
                <a:prstClr val="black"/>
              </a:solidFill>
              <a:effectLst/>
              <a:uLnTx/>
              <a:uFillTx/>
              <a:latin typeface="Segoe UI"/>
              <a:cs typeface="Segoe UI"/>
            </a:endParaRPr>
          </a:p>
          <a:p>
            <a:pPr defTabSz="685800">
              <a:lnSpc>
                <a:spcPct val="106000"/>
              </a:lnSpc>
              <a:defRPr/>
            </a:pPr>
            <a:r>
              <a:rPr lang="en-US" sz="1400" dirty="0">
                <a:solidFill>
                  <a:prstClr val="black"/>
                </a:solidFill>
                <a:latin typeface="Segoe UI"/>
                <a:cs typeface="Segoe UI"/>
              </a:rPr>
              <a:t>High school sophomores from Danville and Pittsylvania County are eligible to apply</a:t>
            </a:r>
            <a:endParaRPr lang="en-US" sz="1400" b="0" u="none" strike="noStrike" kern="1200" cap="none" spc="0" normalizeH="0" baseline="0" noProof="0" dirty="0">
              <a:ln>
                <a:noFill/>
              </a:ln>
              <a:solidFill>
                <a:prstClr val="black"/>
              </a:solidFill>
              <a:effectLst/>
              <a:uLnTx/>
              <a:uFillTx/>
              <a:latin typeface="Segoe UI"/>
              <a:cs typeface="Segoe UI"/>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How it Achieves Results</a:t>
            </a:r>
          </a:p>
          <a:p>
            <a:pPr defTabSz="685800">
              <a:lnSpc>
                <a:spcPct val="106000"/>
              </a:lnSpc>
              <a:defRPr/>
            </a:pPr>
            <a:r>
              <a:rPr lang="en-US" sz="1400" dirty="0">
                <a:solidFill>
                  <a:prstClr val="black"/>
                </a:solidFill>
                <a:latin typeface="Segoe UI"/>
                <a:cs typeface="Segoe UI"/>
              </a:rPr>
              <a:t>Students are concurrently enrolled in classes at IALR.  Students earn 32 college credits from Danville Community College upon completion of the AET program.</a:t>
            </a:r>
            <a:endParaRPr lang="en-US" sz="1400" b="0" u="none" strike="noStrike" kern="1200" cap="none" spc="0" normalizeH="0" baseline="0" noProof="0" dirty="0">
              <a:ln>
                <a:noFill/>
              </a:ln>
              <a:solidFill>
                <a:prstClr val="black"/>
              </a:solidFill>
              <a:effectLst/>
              <a:uLnTx/>
              <a:uFillTx/>
              <a:latin typeface="Segoe UI"/>
              <a:cs typeface="Segoe UI"/>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690733" y="1438065"/>
            <a:ext cx="3236976" cy="506370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u="none" strike="noStrike" kern="1200" cap="none" spc="0" normalizeH="0" baseline="0" noProof="0" dirty="0">
                <a:ln>
                  <a:noFill/>
                </a:ln>
                <a:solidFill>
                  <a:prstClr val="black"/>
                </a:solidFill>
                <a:effectLst/>
                <a:uLnTx/>
                <a:uFillTx/>
                <a:latin typeface="Segoe UI"/>
                <a:ea typeface="+mn-ea"/>
                <a:cs typeface="+mn-cs"/>
              </a:rPr>
              <a:t>Why it Matters</a:t>
            </a:r>
          </a:p>
          <a:p>
            <a:pPr>
              <a:defRPr/>
            </a:pPr>
            <a:r>
              <a:rPr lang="en-US" sz="1400" dirty="0">
                <a:solidFill>
                  <a:prstClr val="black"/>
                </a:solidFill>
                <a:latin typeface="Segoe UI"/>
                <a:ea typeface="Open Sans"/>
                <a:cs typeface="Segoe UI"/>
              </a:rPr>
              <a:t>AET equips the next generation of engineers by giving our students a holistic view of both exciting career opportunities available in engineering and technology and the rigors required of them to be successful in these programs at a college level.</a:t>
            </a:r>
          </a:p>
          <a:p>
            <a:pPr>
              <a:defRPr/>
            </a:pPr>
            <a:endParaRPr lang="en-US" sz="1400" dirty="0">
              <a:solidFill>
                <a:prstClr val="black"/>
              </a:solidFill>
              <a:latin typeface="Segoe UI"/>
              <a:ea typeface="Open Sans"/>
              <a:cs typeface="Segoe UI"/>
            </a:endParaRPr>
          </a:p>
          <a:p>
            <a:pPr>
              <a:defRPr/>
            </a:pPr>
            <a:r>
              <a:rPr lang="en-US" sz="1400" dirty="0">
                <a:solidFill>
                  <a:prstClr val="black"/>
                </a:solidFill>
                <a:latin typeface="Segoe UI"/>
                <a:ea typeface="Open Sans"/>
                <a:cs typeface="Segoe UI"/>
              </a:rPr>
              <a:t>Students enrolled in AET focus on fundamentals of analysis, design, and processes, giving them the foundational skills necessary to complete, if desired, a bachelor's degree in engineering up on completion of the program.  In addition to coursework, students participate in experiential learning opportunities, seeing firsthand the important work engineers do across all facets of our society.</a:t>
            </a: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1640564" y="6617244"/>
            <a:ext cx="9080206" cy="242173"/>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5000"/>
              </a:lnSpc>
              <a:spcBef>
                <a:spcPts val="500"/>
              </a:spcBef>
              <a:buClr>
                <a:srgbClr val="787878"/>
              </a:buClr>
              <a:buSzPct val="75000"/>
              <a:buFont typeface="Arial" panose="020B0604020202020204" pitchFamily="34" charset="0"/>
              <a:defRPr/>
            </a:pPr>
            <a:r>
              <a:rPr kumimoji="0" lang="en-US" sz="1600" b="1" i="0" u="none" strike="noStrike" kern="1200" cap="none" spc="-30" normalizeH="0" baseline="0" noProof="0">
                <a:ln>
                  <a:noFill/>
                </a:ln>
                <a:solidFill>
                  <a:srgbClr val="000000"/>
                </a:solidFill>
                <a:effectLst/>
                <a:uLnTx/>
                <a:uFillTx/>
                <a:latin typeface="Segoe UI"/>
                <a:ea typeface="Open Sans"/>
                <a:cs typeface="Open Sans"/>
              </a:rPr>
              <a:t>Learn more about the program here: </a:t>
            </a:r>
            <a:r>
              <a:rPr lang="en-US" sz="1600" spc="-30">
                <a:solidFill>
                  <a:srgbClr val="000000"/>
                </a:solidFill>
                <a:ea typeface="+mn-lt"/>
                <a:cs typeface="+mn-lt"/>
                <a:hlinkClick r:id="rId3"/>
              </a:rPr>
              <a:t>https://www.ialr.org/academy-for-engineering-and-technology/</a:t>
            </a:r>
            <a:r>
              <a:rPr lang="en-US" sz="1600" spc="-30">
                <a:solidFill>
                  <a:srgbClr val="000000"/>
                </a:solidFill>
                <a:ea typeface="+mn-lt"/>
                <a:cs typeface="+mn-lt"/>
              </a:rPr>
              <a:t> </a:t>
            </a:r>
            <a:endParaRPr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lIns="91440" tIns="45720" rIns="91440" bIns="45720" rtlCol="0" anchor="t">
            <a:spAutoFit/>
          </a:bodyPr>
          <a:lstStyle/>
          <a:p>
            <a:pPr>
              <a:defRPr/>
            </a:pPr>
            <a:r>
              <a:rPr lang="en-US" sz="1400">
                <a:solidFill>
                  <a:prstClr val="black"/>
                </a:solidFill>
                <a:latin typeface="Segoe UI"/>
                <a:cs typeface="Segoe UI"/>
              </a:rPr>
              <a:t>Institute for Advanced Learning and Research (Danville, VA)</a:t>
            </a:r>
            <a:endParaRPr lang="en-US" sz="1400" b="0" u="none" strike="noStrike" kern="1200" cap="none" spc="0" normalizeH="0" baseline="0" noProof="0">
              <a:ln>
                <a:noFill/>
              </a:ln>
              <a:solidFill>
                <a:prstClr val="black"/>
              </a:solidFill>
              <a:effectLst/>
              <a:uLnTx/>
              <a:uFillTx/>
              <a:latin typeface="Segoe UI"/>
              <a:cs typeface="Segoe UI"/>
            </a:endParaRPr>
          </a:p>
        </p:txBody>
      </p:sp>
      <p:sp>
        <p:nvSpPr>
          <p:cNvPr id="3" name="Flowchart: Connector 2">
            <a:extLst>
              <a:ext uri="{FF2B5EF4-FFF2-40B4-BE49-F238E27FC236}">
                <a16:creationId xmlns:a16="http://schemas.microsoft.com/office/drawing/2014/main" id="{CF665FE2-01EE-45AC-7B02-4C145ADD8E09}"/>
              </a:ext>
            </a:extLst>
          </p:cNvPr>
          <p:cNvSpPr/>
          <p:nvPr/>
        </p:nvSpPr>
        <p:spPr>
          <a:xfrm>
            <a:off x="6466834" y="3726728"/>
            <a:ext cx="140687" cy="140688"/>
          </a:xfrm>
          <a:prstGeom prst="flowChartConnector">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5688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Commissioner Jamie Green and Deputy Chief of Fisheries Joseph Grist </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10464216"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Franklin Gothic Demi"/>
                <a:ea typeface="+mn-ea"/>
                <a:cs typeface="Segoe UI"/>
              </a:rPr>
              <a:t>Waterman’s Apprentice Program | Virginia Marine Resources Commission</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Natural and historic resources</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Produces knowledgeable and proficient watermen committed to preserving our marine resources, promoting responsible fishing practices, and bolstering the economic growth of our seafood community.</a:t>
            </a:r>
            <a:endParaRPr kumimoji="0" lang="en-US"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 empower individuals with the technical skills, hands-on experience, and individual guidance they need to thrive in a fulfilling career in the seafood industry and beyond. </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Segoe UI"/>
                <a:ea typeface="+mn-ea"/>
                <a:cs typeface="+mn-cs"/>
              </a:rPr>
              <a:t>Young individuals looking to gain experience and access into an industry of self-motivated, hard working, and stewards of sustainable seafood.</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Segoe UI"/>
                <a:ea typeface="+mn-ea"/>
                <a:cs typeface="+mn-cs"/>
              </a:rPr>
              <a:t>Age 12 and above.</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Segoe UI"/>
                <a:ea typeface="+mn-ea"/>
                <a:cs typeface="+mn-cs"/>
              </a:rPr>
              <a:t>The program pairs up apprentices with industry mentors for hands on training and oversight, with apprentices being granted educational permits providing limited use of commercial fishing gear for harvest and reporting training.  The program is also open to those interested in the for-hire recreational fishing industry. The program has in development partnerships with several entities to provide hands-on safety training, business training, as well as access to safety gear through the program.</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The seafood industry is facing unprecedented challenges in today’s economy, to include: a workforce that is not replenishing itself as older members age-out; fisheries that are either facing reductions (because of past fishing effort or climate change impacts) or in need of development (new fisheries to be developed because of changes in species diversity and climate change); economic depression because of the cost of materials and gear to either maintain or start a new career in the industry; and a lack of accessible training to both traditional and non-traditional fishing communities to promote diversity in the workforce.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The programs target audience are the next generation of industry leaders and supporters and the application process is open to individuals 12 years of age and older, regardless of already possessing a Commercial Fishing License in the Commonwealth of Virginia. </a:t>
            </a: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81430"/>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1" u="none" strike="noStrike" kern="1200" cap="none" spc="-30" normalizeH="0" baseline="0" noProof="0">
                <a:ln>
                  <a:noFill/>
                </a:ln>
                <a:solidFill>
                  <a:srgbClr val="000000"/>
                </a:solidFill>
                <a:effectLst/>
                <a:uLnTx/>
                <a:uFillTx/>
                <a:latin typeface="Segoe UI"/>
                <a:ea typeface="Open Sans" charset="0"/>
                <a:cs typeface="Open Sans" charset="0"/>
                <a:hlinkClick r:id="rId3"/>
              </a:rPr>
              <a:t>https://mrc.virginia.gov/apprenticeship/</a:t>
            </a:r>
            <a:endParaRPr kumimoji="0" lang="en-US" sz="1600" b="0" i="1" u="none" strike="noStrike" kern="1200" cap="none" spc="-30" normalizeH="0" baseline="0" noProof="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2" name="Oval 1">
            <a:extLst>
              <a:ext uri="{FF2B5EF4-FFF2-40B4-BE49-F238E27FC236}">
                <a16:creationId xmlns:a16="http://schemas.microsoft.com/office/drawing/2014/main" id="{9C26A811-5522-4ABA-2783-6E116AF547B7}"/>
              </a:ext>
            </a:extLst>
          </p:cNvPr>
          <p:cNvSpPr/>
          <p:nvPr/>
        </p:nvSpPr>
        <p:spPr>
          <a:xfrm>
            <a:off x="7439441" y="2774579"/>
            <a:ext cx="107004" cy="89500"/>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4FB4CCE5-53FB-5D2E-63DD-B73D9890EB3D}"/>
              </a:ext>
            </a:extLst>
          </p:cNvPr>
          <p:cNvSpPr/>
          <p:nvPr/>
        </p:nvSpPr>
        <p:spPr>
          <a:xfrm>
            <a:off x="7657768" y="3199885"/>
            <a:ext cx="107004" cy="89500"/>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297E771C-A903-91C0-5015-2B22E8C8DBA1}"/>
              </a:ext>
            </a:extLst>
          </p:cNvPr>
          <p:cNvSpPr/>
          <p:nvPr/>
        </p:nvSpPr>
        <p:spPr>
          <a:xfrm>
            <a:off x="7888288" y="3705868"/>
            <a:ext cx="107004" cy="89500"/>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11B5581B-D1F5-53B5-62AB-0D7C139B5AD3}"/>
              </a:ext>
            </a:extLst>
          </p:cNvPr>
          <p:cNvSpPr/>
          <p:nvPr/>
        </p:nvSpPr>
        <p:spPr>
          <a:xfrm>
            <a:off x="7477029" y="3524130"/>
            <a:ext cx="107004" cy="89500"/>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Parallelogram 2">
            <a:extLst>
              <a:ext uri="{FF2B5EF4-FFF2-40B4-BE49-F238E27FC236}">
                <a16:creationId xmlns:a16="http://schemas.microsoft.com/office/drawing/2014/main" id="{1E88A850-7E48-BBE3-1CCE-C6346781A071}"/>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Circle: Hollow 8">
            <a:extLst>
              <a:ext uri="{FF2B5EF4-FFF2-40B4-BE49-F238E27FC236}">
                <a16:creationId xmlns:a16="http://schemas.microsoft.com/office/drawing/2014/main" id="{B2FAE153-C732-A64D-6DA3-E0ED7B414A6B}"/>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0" name="Graphic 9" descr="Teacher with solid fill">
            <a:extLst>
              <a:ext uri="{FF2B5EF4-FFF2-40B4-BE49-F238E27FC236}">
                <a16:creationId xmlns:a16="http://schemas.microsoft.com/office/drawing/2014/main" id="{0B516D9F-B5AB-E7F3-7ACA-E6F23837BD7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11" name="TextBox 10">
            <a:extLst>
              <a:ext uri="{FF2B5EF4-FFF2-40B4-BE49-F238E27FC236}">
                <a16:creationId xmlns:a16="http://schemas.microsoft.com/office/drawing/2014/main" id="{98F2E106-94EF-B2E8-F750-CC8B4D7E9AF0}"/>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3325511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0" y="836331"/>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a:ln>
                  <a:noFill/>
                </a:ln>
                <a:solidFill>
                  <a:prstClr val="black"/>
                </a:solidFill>
                <a:effectLst/>
                <a:uLnTx/>
                <a:uFillTx/>
                <a:latin typeface="Segoe UI"/>
                <a:ea typeface="+mn-ea"/>
                <a:cs typeface="+mn-cs"/>
              </a:rPr>
              <a:t>Telly Tucker, President and Brian Stanley, Program Coordinator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Wonder Community| the Institute for Advanced Learning &amp; Research</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Secretary of 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Segoe UI"/>
              </a:rPr>
              <a:t>High-quality programming that creates community and ignites passions while provide opportunity for focused skill/WD training.</a:t>
            </a:r>
          </a:p>
          <a:p>
            <a:pPr marL="0" marR="0" lvl="0" indent="0" algn="l" defTabSz="1219170" rtl="0" eaLnBrk="1" fontAlgn="auto" latinLnBrk="0" hangingPunct="1">
              <a:lnSpc>
                <a:spcPct val="100000"/>
              </a:lnSpc>
              <a:spcBef>
                <a:spcPts val="0"/>
              </a:spcBef>
              <a:spcAft>
                <a:spcPts val="400"/>
              </a:spcAft>
              <a:buClrTx/>
              <a:buSzTx/>
              <a:buFontTx/>
              <a:buNone/>
              <a:tabLst/>
              <a:defRPr/>
            </a:pPr>
            <a:endPar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1" u="none" strike="noStrike" kern="1200" cap="none" spc="0" normalizeH="0" baseline="0" noProof="0" dirty="0">
                <a:ln>
                  <a:noFill/>
                </a:ln>
                <a:solidFill>
                  <a:prstClr val="black"/>
                </a:solidFill>
                <a:effectLst/>
                <a:uLnTx/>
                <a:uFillTx/>
                <a:latin typeface="Segoe UI"/>
                <a:ea typeface="+mn-ea"/>
                <a:cs typeface="Segoe UI"/>
              </a:rPr>
              <a:t>Mission: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Segoe UI"/>
              </a:rPr>
              <a:t>Anyone of any age can learn as well as inspire. The Wonder Community (WC) brings people in our community together to share knowledge and excite curiosity</a:t>
            </a:r>
            <a:r>
              <a:rPr kumimoji="0" lang="en-US" sz="1400" b="0" u="none" strike="noStrike" kern="1200" cap="none" spc="0" normalizeH="0" baseline="0" noProof="0" dirty="0">
                <a:ln>
                  <a:noFill/>
                </a:ln>
                <a:solidFill>
                  <a:prstClr val="black"/>
                </a:solidFill>
                <a:effectLst/>
                <a:uLnTx/>
                <a:uFillTx/>
                <a:latin typeface="Segoe UI"/>
                <a:ea typeface="+mn-ea"/>
                <a:cs typeface="Segoe UI"/>
              </a:rPr>
              <a:t>. </a:t>
            </a:r>
          </a:p>
          <a:p>
            <a:pPr marL="0" marR="0" lvl="0" indent="0" algn="l" defTabSz="121917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We are a cross-generational program welcoming kids and adults in our region who are seeking lifelong learning opportunities.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Segoe UI"/>
                <a:ea typeface="+mn-ea"/>
                <a:cs typeface="+mn-cs"/>
              </a:rPr>
              <a:t>Eligibility Requirements:</a:t>
            </a:r>
            <a:endParaRPr kumimoji="0" lang="en-US" sz="1200" b="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WC members pay a small membership fee for a year-long subscription to participate in workshops. </a:t>
            </a:r>
            <a:endParaRPr kumimoji="0" lang="en-US" sz="1200" b="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a:ea typeface="+mn-ea"/>
              <a:cs typeface="Segoe UI"/>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652462" y="4169910"/>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IALR hosts monthly technology and general education workshops designed to meet the needs and interests of WC members.</a:t>
            </a:r>
            <a:endParaRPr kumimoji="0" lang="en-US" sz="1400" b="0" u="none" strike="noStrike" kern="1200" cap="none" spc="0" normalizeH="0" baseline="0" noProof="0" dirty="0">
              <a:ln>
                <a:noFill/>
              </a:ln>
              <a:solidFill>
                <a:prstClr val="black"/>
              </a:solidFill>
              <a:effectLst/>
              <a:uLnTx/>
              <a:uFillTx/>
              <a:latin typeface="Segoe UI"/>
              <a:ea typeface="+mn-ea"/>
              <a:cs typeface="Segoe UI"/>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Members can obtain new skills that could translate to new businesses and create new connections within the southern Virginia region. IALR partners with various businesses to provide professional development for their employees in topics areas such as Excel, TEAMS, SharePoint, AI for Small Businesses, and Outlook. Last year, the WC offered 24 workshops with 161 participants.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Typically, public universities offer Lifelong Learning Institutes. Since there is a void of a four-year public institution in southern Virginia, IALR is offering programming to fill this learning and skill development void in the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a:ea typeface="Open Sans"/>
              <a:cs typeface="Segoe UI"/>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6836540" cy="28450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a:cs typeface="Open Sans"/>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a:cs typeface="Open Sans"/>
              </a:rPr>
              <a:t>&lt;</a:t>
            </a:r>
            <a:r>
              <a:rPr kumimoji="0" lang="en-US" sz="1600" b="0" i="1" u="none" strike="noStrike" kern="1200" cap="none" spc="-30" normalizeH="0" baseline="0" noProof="0">
                <a:ln>
                  <a:noFill/>
                </a:ln>
                <a:solidFill>
                  <a:srgbClr val="00B0F0"/>
                </a:solidFill>
                <a:effectLst/>
                <a:uLnTx/>
                <a:uFillTx/>
                <a:latin typeface="Segoe UI"/>
                <a:ea typeface="Open Sans"/>
                <a:cs typeface="Open Sans"/>
              </a:rPr>
              <a:t>www.wondercommunity.org</a:t>
            </a:r>
            <a:r>
              <a:rPr kumimoji="0" lang="en-US" sz="1600" b="0" i="0" u="none" strike="noStrike" kern="1200" cap="none" spc="-30" normalizeH="0" baseline="0" noProof="0">
                <a:ln>
                  <a:noFill/>
                </a:ln>
                <a:solidFill>
                  <a:srgbClr val="000000"/>
                </a:solidFill>
                <a:effectLst/>
                <a:uLnTx/>
                <a:uFillTx/>
                <a:latin typeface="Segoe UI"/>
                <a:ea typeface="Open Sans"/>
                <a:cs typeface="Open Sans"/>
              </a:rPr>
              <a:t>&gt;</a:t>
            </a: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3">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Denote here the region(s) your program operates by placing the green dot on the map below. </a:t>
            </a:r>
          </a:p>
        </p:txBody>
      </p:sp>
      <p:sp>
        <p:nvSpPr>
          <p:cNvPr id="2" name="Flowchart: Connector 1">
            <a:extLst>
              <a:ext uri="{FF2B5EF4-FFF2-40B4-BE49-F238E27FC236}">
                <a16:creationId xmlns:a16="http://schemas.microsoft.com/office/drawing/2014/main" id="{279A0014-BABA-8018-0F2A-C530D22DFA90}"/>
              </a:ext>
            </a:extLst>
          </p:cNvPr>
          <p:cNvSpPr/>
          <p:nvPr/>
        </p:nvSpPr>
        <p:spPr>
          <a:xfrm>
            <a:off x="6466834" y="3726728"/>
            <a:ext cx="140687" cy="140688"/>
          </a:xfrm>
          <a:prstGeom prst="flowChartConnector">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4924988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Public Safety</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3" name="Rectangle 2">
            <a:extLst>
              <a:ext uri="{FF2B5EF4-FFF2-40B4-BE49-F238E27FC236}">
                <a16:creationId xmlns:a16="http://schemas.microsoft.com/office/drawing/2014/main" id="{397C8ED7-AC82-4D26-25D4-2036F7751AB9}"/>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400"/>
              </a:spcAf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a:t>
            </a:r>
            <a:r>
              <a:rPr lang="en-US" sz="1400">
                <a:solidFill>
                  <a:prstClr val="black"/>
                </a:solidFill>
                <a:latin typeface="Segoe UI"/>
              </a:rPr>
              <a:t>the Director, Deputy Directors, and W</a:t>
            </a:r>
            <a:r>
              <a:rPr lang="en-US" sz="1400" err="1">
                <a:solidFill>
                  <a:prstClr val="black"/>
                </a:solidFill>
                <a:latin typeface="Segoe UI"/>
              </a:rPr>
              <a:t>ork</a:t>
            </a:r>
            <a:r>
              <a:rPr lang="en-US" sz="1400">
                <a:solidFill>
                  <a:prstClr val="black"/>
                </a:solidFill>
                <a:latin typeface="Segoe UI"/>
              </a:rPr>
              <a:t> Program Supervisors in Agribusiness, Food Service, Virginia Correctional Enterprises, Operations, and Architectural and Engineering </a:t>
            </a:r>
          </a:p>
        </p:txBody>
      </p:sp>
      <p:sp>
        <p:nvSpPr>
          <p:cNvPr id="4" name="TextBox 3">
            <a:extLst>
              <a:ext uri="{FF2B5EF4-FFF2-40B4-BE49-F238E27FC236}">
                <a16:creationId xmlns:a16="http://schemas.microsoft.com/office/drawing/2014/main" id="{AC592094-F523-F2EA-E66C-99EE355354E1}"/>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Work Certifications | </a:t>
            </a:r>
            <a:r>
              <a:rPr lang="en-US" sz="2400" b="1">
                <a:solidFill>
                  <a:prstClr val="white"/>
                </a:solidFill>
                <a:latin typeface="Franklin Gothic Demi"/>
                <a:cs typeface="Segoe UI"/>
              </a:rPr>
              <a:t>Virginia Department of Corrections</a:t>
            </a:r>
            <a:endParaRPr kumimoji="0" lang="en-US" sz="2400" b="1" u="none" strike="noStrike" kern="1200" cap="none" spc="0" normalizeH="0" baseline="0" noProof="0">
              <a:ln>
                <a:noFill/>
              </a:ln>
              <a:solidFill>
                <a:prstClr val="white"/>
              </a:solidFill>
              <a:effectLst/>
              <a:uLnTx/>
              <a:uFillTx/>
              <a:latin typeface="Franklin Gothic Demi"/>
              <a:ea typeface="+mn-ea"/>
              <a:cs typeface="Segoe UI"/>
            </a:endParaRPr>
          </a:p>
        </p:txBody>
      </p:sp>
      <p:sp>
        <p:nvSpPr>
          <p:cNvPr id="6" name="Rectangle: Rounded Corners 5">
            <a:extLst>
              <a:ext uri="{FF2B5EF4-FFF2-40B4-BE49-F238E27FC236}">
                <a16:creationId xmlns:a16="http://schemas.microsoft.com/office/drawing/2014/main" id="{32A1572B-39E3-7982-2CF2-D4F17692D3E3}"/>
              </a:ext>
            </a:extLst>
          </p:cNvPr>
          <p:cNvSpPr/>
          <p:nvPr/>
        </p:nvSpPr>
        <p:spPr bwMode="gray">
          <a:xfrm>
            <a:off x="236158" y="1432233"/>
            <a:ext cx="4062605" cy="277594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2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defTabSz="1219170">
              <a:spcAft>
                <a:spcPts val="400"/>
              </a:spcAft>
              <a:buSzPct val="100000"/>
              <a:defRPr/>
            </a:pPr>
            <a:r>
              <a:rPr lang="en-US" sz="1050" dirty="0">
                <a:solidFill>
                  <a:prstClr val="black"/>
                </a:solidFill>
                <a:latin typeface="Segoe UI"/>
              </a:rPr>
              <a:t>Workforce training and skill building for inmates employed at the facilities in work programs. VADOC work program employed inmates have opportunities to earn nationally and regionally recognized industry-based credentials. These credentials are critical to improve post-release employment opportunities. Currently, reporting includes only those certifications earned with Department of Correctional Education, but other areas of the department offers work certifications: Agribusiness, Food Service, Virginia Correctional Enterprises, etc. A reporting solution is being worked on for these additional areas.</a:t>
            </a:r>
            <a:endParaRPr lang="en-US" sz="1050" b="1" dirty="0">
              <a:solidFill>
                <a:prstClr val="black"/>
              </a:solidFill>
              <a:latin typeface="Segoe UI"/>
              <a:cs typeface="Segoe UI"/>
            </a:endParaRPr>
          </a:p>
          <a:p>
            <a:pPr defTabSz="1219170">
              <a:spcAft>
                <a:spcPts val="400"/>
              </a:spcAft>
              <a:buSzPct val="100000"/>
              <a:defRPr/>
            </a:pPr>
            <a:r>
              <a:rPr kumimoji="0" lang="en-US" sz="1050" b="1" u="none" strike="noStrike" kern="1200" cap="none" spc="0" normalizeH="0" baseline="0" noProof="0" dirty="0">
                <a:ln>
                  <a:noFill/>
                </a:ln>
                <a:solidFill>
                  <a:prstClr val="black"/>
                </a:solidFill>
                <a:effectLst/>
                <a:uLnTx/>
                <a:uFillTx/>
                <a:latin typeface="Segoe UI"/>
                <a:cs typeface="Segoe UI"/>
              </a:rPr>
              <a:t>Mission:</a:t>
            </a:r>
            <a:endParaRPr lang="en-US" sz="1050" b="1" u="none" strike="noStrike" kern="1200" cap="none" spc="0" normalizeH="0" baseline="0" noProof="0" dirty="0">
              <a:ln>
                <a:noFill/>
              </a:ln>
              <a:solidFill>
                <a:prstClr val="black"/>
              </a:solidFill>
              <a:effectLst/>
              <a:uLnTx/>
              <a:uFillTx/>
              <a:latin typeface="Segoe UI"/>
              <a:cs typeface="Segoe UI"/>
            </a:endParaRPr>
          </a:p>
          <a:p>
            <a:pPr defTabSz="1219170">
              <a:spcAft>
                <a:spcPts val="400"/>
              </a:spcAft>
              <a:buSzPct val="100000"/>
              <a:defRPr/>
            </a:pPr>
            <a:r>
              <a:rPr lang="en-US" sz="1050" dirty="0">
                <a:solidFill>
                  <a:prstClr val="black"/>
                </a:solidFill>
                <a:latin typeface="Segoe UI"/>
              </a:rPr>
              <a:t>To prepare adult inmate students to reenter society with career ready skills for successful employment and to enhance overall public safety.</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8" name="Rectangle: Rounded Corners 7">
            <a:extLst>
              <a:ext uri="{FF2B5EF4-FFF2-40B4-BE49-F238E27FC236}">
                <a16:creationId xmlns:a16="http://schemas.microsoft.com/office/drawing/2014/main" id="{02A38256-F1EE-71D2-3C2A-E536C5030E26}"/>
              </a:ext>
            </a:extLst>
          </p:cNvPr>
          <p:cNvSpPr/>
          <p:nvPr/>
        </p:nvSpPr>
        <p:spPr bwMode="gray">
          <a:xfrm>
            <a:off x="234505" y="4384062"/>
            <a:ext cx="3861305" cy="212256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a:ea typeface="+mn-ea"/>
                <a:cs typeface="+mn-cs"/>
              </a:rPr>
              <a:t>Who it Serves</a:t>
            </a:r>
          </a:p>
          <a:p>
            <a:pPr defTabSz="685800">
              <a:lnSpc>
                <a:spcPct val="106000"/>
              </a:lnSpc>
              <a:defRPr/>
            </a:pPr>
            <a:r>
              <a:rPr lang="en-US" sz="1100" dirty="0">
                <a:solidFill>
                  <a:prstClr val="black"/>
                </a:solidFill>
                <a:latin typeface="Segoe UI"/>
              </a:rPr>
              <a:t>Inmates are directly served by providing workforce ready skills and certifications. The Commonwealth is served through releasing inmates who are prepared to work, less likely to recidivate and become productive citizens.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1" u="none" strike="noStrike" kern="1200" cap="none" spc="0" normalizeH="0" baseline="0" noProof="0" dirty="0">
                <a:ln>
                  <a:noFill/>
                </a:ln>
                <a:solidFill>
                  <a:prstClr val="black"/>
                </a:solidFill>
                <a:effectLst/>
                <a:uLnTx/>
                <a:uFillTx/>
                <a:latin typeface="Segoe UI"/>
                <a:ea typeface="+mn-ea"/>
                <a:cs typeface="+mn-cs"/>
              </a:rPr>
              <a:t>Eligibility Requirements:</a:t>
            </a:r>
            <a:endParaRPr lang="en-US" sz="1100" b="1" u="none" strike="noStrike" kern="1200" cap="none" spc="0" normalizeH="0" baseline="0" noProof="0" dirty="0">
              <a:ln>
                <a:noFill/>
              </a:ln>
              <a:solidFill>
                <a:prstClr val="black"/>
              </a:solidFill>
              <a:effectLst/>
              <a:uLnTx/>
              <a:uFillTx/>
              <a:latin typeface="Segoe UI"/>
              <a:cs typeface="Segoe UI"/>
            </a:endParaRPr>
          </a:p>
          <a:p>
            <a:pPr defTabSz="685800">
              <a:lnSpc>
                <a:spcPct val="106000"/>
              </a:lnSpc>
              <a:defRPr/>
            </a:pPr>
            <a:r>
              <a:rPr lang="en-US" sz="1100" dirty="0">
                <a:solidFill>
                  <a:prstClr val="black"/>
                </a:solidFill>
                <a:latin typeface="Segoe UI"/>
              </a:rPr>
              <a:t>Students must hold or be eligible for employment within VADOC in a position at a correctional facility.  Each industry certification has requirements specific to the industry standard.  </a:t>
            </a:r>
            <a:endParaRPr lang="en-US" sz="1100" b="0" u="none" strike="noStrike" kern="1200" cap="none" spc="0" normalizeH="0" baseline="0" noProof="0" dirty="0">
              <a:ln>
                <a:noFill/>
              </a:ln>
              <a:solidFill>
                <a:prstClr val="black"/>
              </a:solidFill>
              <a:effectLst/>
              <a:uLnTx/>
              <a:uFillTx/>
              <a:latin typeface="Segoe UI"/>
              <a:cs typeface="Segoe UI"/>
            </a:endParaRPr>
          </a:p>
        </p:txBody>
      </p:sp>
      <p:sp>
        <p:nvSpPr>
          <p:cNvPr id="9" name="Rectangle: Rounded Corners 8">
            <a:extLst>
              <a:ext uri="{FF2B5EF4-FFF2-40B4-BE49-F238E27FC236}">
                <a16:creationId xmlns:a16="http://schemas.microsoft.com/office/drawing/2014/main" id="{A127C3AD-D49C-82A9-691C-0B578B42A238}"/>
              </a:ext>
            </a:extLst>
          </p:cNvPr>
          <p:cNvSpPr/>
          <p:nvPr/>
        </p:nvSpPr>
        <p:spPr bwMode="gray">
          <a:xfrm>
            <a:off x="4539327" y="4208174"/>
            <a:ext cx="3817940" cy="229845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defTabSz="685800">
              <a:lnSpc>
                <a:spcPct val="106000"/>
              </a:lnSpc>
              <a:defRPr/>
            </a:pPr>
            <a:r>
              <a:rPr lang="en-US" sz="1200" dirty="0">
                <a:solidFill>
                  <a:prstClr val="black"/>
                </a:solidFill>
                <a:latin typeface="Segoe UI"/>
              </a:rPr>
              <a:t>The Workforce Certification programs for VADOC incorporate relevant job skills and on-the-job training programs with Industry Based Certifications.  These certification programs provide a highly credentialed workforce within the facility and post release.  </a:t>
            </a:r>
          </a:p>
          <a:p>
            <a:pPr defTabSz="685800">
              <a:lnSpc>
                <a:spcPct val="106000"/>
              </a:lnSpc>
              <a:defRPr/>
            </a:pPr>
            <a:r>
              <a:rPr lang="en-US" sz="1200" dirty="0">
                <a:solidFill>
                  <a:prstClr val="black"/>
                </a:solidFill>
                <a:latin typeface="Segoe UI"/>
              </a:rPr>
              <a:t>Each certification program provides credentials based on the needs of the career pathway and the changing workforce opportunities.  </a:t>
            </a:r>
            <a:endParaRPr lang="en-US" sz="1200" b="0" u="none" strike="noStrike" kern="1200" cap="none" spc="0" normalizeH="0" baseline="0" noProof="0" dirty="0">
              <a:ln>
                <a:noFill/>
              </a:ln>
              <a:solidFill>
                <a:prstClr val="black"/>
              </a:solidFill>
              <a:effectLst/>
              <a:uLnTx/>
              <a:uFillTx/>
              <a:latin typeface="Segoe UI"/>
              <a:cs typeface="Segoe UI"/>
            </a:endParaRPr>
          </a:p>
        </p:txBody>
      </p:sp>
      <p:sp>
        <p:nvSpPr>
          <p:cNvPr id="10" name="TextBox 9">
            <a:extLst>
              <a:ext uri="{FF2B5EF4-FFF2-40B4-BE49-F238E27FC236}">
                <a16:creationId xmlns:a16="http://schemas.microsoft.com/office/drawing/2014/main" id="{D930D0E2-DA20-08E6-B0DE-6F31053AC41C}"/>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11" name="Rectangle: Rounded Corners 10">
            <a:extLst>
              <a:ext uri="{FF2B5EF4-FFF2-40B4-BE49-F238E27FC236}">
                <a16:creationId xmlns:a16="http://schemas.microsoft.com/office/drawing/2014/main" id="{4BB4EE71-246A-4779-3771-F632E5E19546}"/>
              </a:ext>
            </a:extLst>
          </p:cNvPr>
          <p:cNvSpPr/>
          <p:nvPr/>
        </p:nvSpPr>
        <p:spPr bwMode="gray">
          <a:xfrm>
            <a:off x="8712767" y="1409477"/>
            <a:ext cx="3243075" cy="493760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a:defRPr/>
            </a:pPr>
            <a:r>
              <a:rPr lang="en-US" sz="1400" dirty="0">
                <a:solidFill>
                  <a:prstClr val="black"/>
                </a:solidFill>
                <a:latin typeface="Segoe UI"/>
              </a:rPr>
              <a:t>VADOC is committed to improving public safety throughout Virginia.  At 20.6%, Virginia has one of the lowest recidivism rates in the country.  </a:t>
            </a:r>
          </a:p>
          <a:p>
            <a:pPr>
              <a:defRPr/>
            </a:pPr>
            <a:r>
              <a:rPr lang="en-US" sz="1400" dirty="0">
                <a:solidFill>
                  <a:prstClr val="black"/>
                </a:solidFill>
                <a:latin typeface="Segoe UI"/>
              </a:rPr>
              <a:t>Inmates who completed Workforce Certificate Programs had a lower recidivism rate at 15.3%. Additionally, completing Career and Technical Education (CTE) programs has proven to result in longer employment tenure and for a higher rate of pay compared to those who have not.  </a:t>
            </a:r>
          </a:p>
          <a:p>
            <a:pPr>
              <a:defRPr/>
            </a:pPr>
            <a:endParaRPr lang="en-US" sz="1400" dirty="0">
              <a:solidFill>
                <a:prstClr val="black"/>
              </a:solidFill>
              <a:latin typeface="Segoe UI"/>
            </a:endParaRPr>
          </a:p>
          <a:p>
            <a:pPr>
              <a:defRPr/>
            </a:pPr>
            <a:endParaRPr lang="en-US" sz="1400" dirty="0">
              <a:solidFill>
                <a:prstClr val="black"/>
              </a:solidFill>
              <a:latin typeface="Segoe UI"/>
            </a:endParaRPr>
          </a:p>
          <a:p>
            <a:pPr>
              <a:defRPr/>
            </a:pPr>
            <a:endParaRPr lang="en-US" sz="1400" dirty="0">
              <a:solidFill>
                <a:prstClr val="black"/>
              </a:solidFill>
              <a:latin typeface="Segoe UI"/>
            </a:endParaRPr>
          </a:p>
          <a:p>
            <a:pPr>
              <a:defRPr/>
            </a:pPr>
            <a:r>
              <a:rPr lang="en-US" sz="1200" dirty="0">
                <a:solidFill>
                  <a:prstClr val="black"/>
                </a:solidFill>
                <a:latin typeface="Segoe UI"/>
              </a:rPr>
              <a:t>Additional Information on Recidivism:</a:t>
            </a:r>
            <a:endParaRPr lang="en-US" sz="1400" dirty="0">
              <a:solidFill>
                <a:prstClr val="black"/>
              </a:solidFill>
              <a:latin typeface="Segoe UI"/>
              <a:ea typeface="Open Sans"/>
              <a:cs typeface="Segoe UI"/>
              <a:hlinkClick r:id="rId3"/>
            </a:endParaRPr>
          </a:p>
          <a:p>
            <a:pPr>
              <a:defRPr/>
            </a:pPr>
            <a:r>
              <a:rPr lang="en-US" sz="1200" dirty="0">
                <a:solidFill>
                  <a:prstClr val="black"/>
                </a:solidFill>
                <a:latin typeface="Segoe UI"/>
                <a:ea typeface="Open Sans"/>
                <a:cs typeface="Segoe UI"/>
                <a:hlinkClick r:id="rId3"/>
              </a:rPr>
              <a:t>https://vadoc.virginia.gov/general-public/recidivism-studies/</a:t>
            </a:r>
            <a:endParaRPr lang="en-US" sz="1200" dirty="0">
              <a:solidFill>
                <a:prstClr val="black"/>
              </a:solidFill>
              <a:latin typeface="Segoe UI"/>
              <a:ea typeface="Open Sans"/>
              <a:cs typeface="Segoe UI"/>
            </a:endParaRPr>
          </a:p>
          <a:p>
            <a:pPr>
              <a:defRPr/>
            </a:pPr>
            <a:endParaRPr lang="en-US" sz="1200" i="1" dirty="0">
              <a:solidFill>
                <a:prstClr val="black"/>
              </a:solidFill>
              <a:latin typeface="Segoe UI"/>
              <a:ea typeface="Open Sans"/>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1" name="TextBox 30">
            <a:extLst>
              <a:ext uri="{FF2B5EF4-FFF2-40B4-BE49-F238E27FC236}">
                <a16:creationId xmlns:a16="http://schemas.microsoft.com/office/drawing/2014/main" id="{6ADEB8B5-0951-F3DB-76DB-F9DB2245B783}"/>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solidFill>
                  <a:prstClr val="black"/>
                </a:solidFill>
                <a:latin typeface="Segoe UI"/>
              </a:rPr>
              <a:t>VADOC Work Certification programs are offered in VADOC operated facilities.</a:t>
            </a:r>
          </a:p>
        </p:txBody>
      </p:sp>
      <p:pic>
        <p:nvPicPr>
          <p:cNvPr id="33" name="Picture 32">
            <a:extLst>
              <a:ext uri="{FF2B5EF4-FFF2-40B4-BE49-F238E27FC236}">
                <a16:creationId xmlns:a16="http://schemas.microsoft.com/office/drawing/2014/main" id="{D6FA82CB-EB25-19BC-FB3F-EDB6FD2EE149}"/>
              </a:ext>
            </a:extLst>
          </p:cNvPr>
          <p:cNvPicPr>
            <a:picLocks noChangeAspect="1"/>
          </p:cNvPicPr>
          <p:nvPr/>
        </p:nvPicPr>
        <p:blipFill rotWithShape="1">
          <a:blip r:embed="rId4"/>
          <a:srcRect l="4727" t="28916" r="3636" b="14940"/>
          <a:stretch/>
        </p:blipFill>
        <p:spPr>
          <a:xfrm>
            <a:off x="4925209" y="2648105"/>
            <a:ext cx="3161112" cy="1442703"/>
          </a:xfrm>
          <a:prstGeom prst="rect">
            <a:avLst/>
          </a:prstGeom>
        </p:spPr>
      </p:pic>
      <p:sp>
        <p:nvSpPr>
          <p:cNvPr id="34" name="TextBox 33">
            <a:extLst>
              <a:ext uri="{FF2B5EF4-FFF2-40B4-BE49-F238E27FC236}">
                <a16:creationId xmlns:a16="http://schemas.microsoft.com/office/drawing/2014/main" id="{21A3F473-39C7-5FB6-23B1-546FEF5FE4A2}"/>
              </a:ext>
            </a:extLst>
          </p:cNvPr>
          <p:cNvSpPr txBox="1"/>
          <p:nvPr/>
        </p:nvSpPr>
        <p:spPr>
          <a:xfrm>
            <a:off x="461361" y="6545630"/>
            <a:ext cx="12253771" cy="275460"/>
          </a:xfrm>
          <a:prstGeom prst="rect">
            <a:avLst/>
          </a:prstGeom>
          <a:noFill/>
        </p:spPr>
        <p:txBody>
          <a:bodyPr wrap="square">
            <a:spAutoFit/>
          </a:bodyPr>
          <a:lstStyle/>
          <a:p>
            <a:pPr>
              <a:lnSpc>
                <a:spcPct val="85000"/>
              </a:lnSpc>
              <a:spcBef>
                <a:spcPts val="500"/>
              </a:spcBef>
              <a:buClr>
                <a:srgbClr val="787878"/>
              </a:buClr>
              <a:buSzPct val="75000"/>
              <a:defRPr/>
            </a:pPr>
            <a:r>
              <a:rPr kumimoji="0" lang="en-US" sz="1400" b="1" i="0" u="none" strike="noStrike" kern="1200" cap="none" spc="-30" normalizeH="0" baseline="0" noProof="0">
                <a:ln>
                  <a:noFill/>
                </a:ln>
                <a:solidFill>
                  <a:srgbClr val="000000"/>
                </a:solidFill>
                <a:effectLst/>
                <a:uLnTx/>
                <a:uFillTx/>
                <a:latin typeface="Segoe UI"/>
                <a:ea typeface="Open Sans"/>
                <a:cs typeface="Open Sans"/>
              </a:rPr>
              <a:t>Learn more about the program here:</a:t>
            </a:r>
            <a:r>
              <a:rPr lang="en-US" sz="1400" b="1" spc="-30">
                <a:solidFill>
                  <a:srgbClr val="000000"/>
                </a:solidFill>
                <a:latin typeface="Segoe UI"/>
                <a:ea typeface="Open Sans"/>
                <a:cs typeface="Open Sans"/>
              </a:rPr>
              <a:t>  </a:t>
            </a:r>
            <a:r>
              <a:rPr lang="en-US" sz="1400" b="1" spc="-30">
                <a:solidFill>
                  <a:srgbClr val="000000"/>
                </a:solidFill>
                <a:latin typeface="Segoe UI"/>
                <a:ea typeface="Open Sans"/>
                <a:cs typeface="Open Sans"/>
                <a:hlinkClick r:id="rId5"/>
              </a:rPr>
              <a:t>https://vadoc.virginia.gov/inmates-and-probationers/incoming-inmates/facility-programs/</a:t>
            </a:r>
            <a:endParaRPr lang="en-US" sz="1400" b="1" spc="-30">
              <a:solidFill>
                <a:srgbClr val="000000"/>
              </a:solidFill>
              <a:latin typeface="Segoe UI"/>
              <a:ea typeface="Open Sans"/>
              <a:cs typeface="Open Sans"/>
            </a:endParaRPr>
          </a:p>
        </p:txBody>
      </p:sp>
      <p:sp>
        <p:nvSpPr>
          <p:cNvPr id="35" name="Parallelogram 34">
            <a:extLst>
              <a:ext uri="{FF2B5EF4-FFF2-40B4-BE49-F238E27FC236}">
                <a16:creationId xmlns:a16="http://schemas.microsoft.com/office/drawing/2014/main" id="{B570FB70-99F9-4859-12A5-0347502BE46E}"/>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6" name="Circle: Hollow 35">
            <a:extLst>
              <a:ext uri="{FF2B5EF4-FFF2-40B4-BE49-F238E27FC236}">
                <a16:creationId xmlns:a16="http://schemas.microsoft.com/office/drawing/2014/main" id="{28F5FAB8-DAA6-9654-A9CF-A520581C9241}"/>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37" name="Graphic 36" descr="Teacher with solid fill">
            <a:extLst>
              <a:ext uri="{FF2B5EF4-FFF2-40B4-BE49-F238E27FC236}">
                <a16:creationId xmlns:a16="http://schemas.microsoft.com/office/drawing/2014/main" id="{F0064111-215E-395B-6DC0-49B80BED07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0251" y="287972"/>
            <a:ext cx="280778" cy="280778"/>
          </a:xfrm>
          <a:prstGeom prst="rect">
            <a:avLst/>
          </a:prstGeom>
        </p:spPr>
      </p:pic>
      <p:sp>
        <p:nvSpPr>
          <p:cNvPr id="38" name="TextBox 37">
            <a:extLst>
              <a:ext uri="{FF2B5EF4-FFF2-40B4-BE49-F238E27FC236}">
                <a16:creationId xmlns:a16="http://schemas.microsoft.com/office/drawing/2014/main" id="{68B43991-9E91-8F8A-06A5-E5140FE893DD}"/>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34207452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11278127" cy="461665"/>
          </a:xfrm>
          <a:prstGeom prst="rect">
            <a:avLst/>
          </a:prstGeom>
          <a:noFill/>
        </p:spPr>
        <p:txBody>
          <a:bodyPr wrap="square" lIns="91440" tIns="45720" rIns="91440" bIns="45720" rtlCol="0" anchor="t">
            <a:spAutoFit/>
          </a:bodyPr>
          <a:lstStyle/>
          <a:p>
            <a:pPr>
              <a:defRPr/>
            </a:pPr>
            <a:r>
              <a:rPr lang="en-US" sz="2400" b="1" dirty="0">
                <a:solidFill>
                  <a:prstClr val="white"/>
                </a:solidFill>
                <a:latin typeface="Franklin Gothic Demi"/>
                <a:cs typeface="Segoe UI"/>
              </a:rPr>
              <a:t>Work Opportunity Tax Credit (WOTC) </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a:t>
            </a:r>
            <a:r>
              <a:rPr lang="en-US" sz="2400" b="1" dirty="0">
                <a:solidFill>
                  <a:prstClr val="white"/>
                </a:solidFill>
                <a:latin typeface="Franklin Gothic Demi"/>
                <a:cs typeface="Segoe UI"/>
              </a:rPr>
              <a:t>Virginia Works</a:t>
            </a:r>
            <a:endParaRPr kumimoji="0" lang="en-US" sz="24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LABOR</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31" name="Parallelogram 30">
            <a:extLst>
              <a:ext uri="{FF2B5EF4-FFF2-40B4-BE49-F238E27FC236}">
                <a16:creationId xmlns:a16="http://schemas.microsoft.com/office/drawing/2014/main" id="{48DE1033-B405-2627-026D-9F36D7D38851}"/>
              </a:ext>
            </a:extLst>
          </p:cNvPr>
          <p:cNvSpPr/>
          <p:nvPr/>
        </p:nvSpPr>
        <p:spPr>
          <a:xfrm>
            <a:off x="9708000" y="91191"/>
            <a:ext cx="2403432" cy="667318"/>
          </a:xfrm>
          <a:prstGeom prst="parallelogram">
            <a:avLst/>
          </a:prstGeom>
          <a:solidFill>
            <a:srgbClr val="F6D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C31C82A-FF18-614B-F460-BBCC06C8CACC}"/>
              </a:ext>
            </a:extLst>
          </p:cNvPr>
          <p:cNvSpPr txBox="1"/>
          <p:nvPr/>
        </p:nvSpPr>
        <p:spPr>
          <a:xfrm>
            <a:off x="9888382" y="155686"/>
            <a:ext cx="1473778" cy="523220"/>
          </a:xfrm>
          <a:prstGeom prst="rect">
            <a:avLst/>
          </a:prstGeom>
          <a:noFill/>
        </p:spPr>
        <p:txBody>
          <a:bodyPr wrap="square" rtlCol="0">
            <a:spAutoFit/>
          </a:bodyPr>
          <a:lstStyle/>
          <a:p>
            <a:pPr algn="ctr"/>
            <a:r>
              <a:rPr lang="en-US" sz="1400" b="1">
                <a:solidFill>
                  <a:schemeClr val="accent4"/>
                </a:solidFill>
              </a:rPr>
              <a:t>Capacity Building</a:t>
            </a:r>
          </a:p>
        </p:txBody>
      </p:sp>
      <p:grpSp>
        <p:nvGrpSpPr>
          <p:cNvPr id="34" name="Group 33">
            <a:extLst>
              <a:ext uri="{FF2B5EF4-FFF2-40B4-BE49-F238E27FC236}">
                <a16:creationId xmlns:a16="http://schemas.microsoft.com/office/drawing/2014/main" id="{410ED5AE-CDB3-FE47-6AE5-F1B3A5EDF5FD}"/>
              </a:ext>
            </a:extLst>
          </p:cNvPr>
          <p:cNvGrpSpPr/>
          <p:nvPr/>
        </p:nvGrpSpPr>
        <p:grpSpPr>
          <a:xfrm>
            <a:off x="11273580" y="152809"/>
            <a:ext cx="548640" cy="548640"/>
            <a:chOff x="1722098" y="4746693"/>
            <a:chExt cx="673690" cy="673690"/>
          </a:xfrm>
          <a:solidFill>
            <a:schemeClr val="accent4"/>
          </a:solidFill>
        </p:grpSpPr>
        <p:pic>
          <p:nvPicPr>
            <p:cNvPr id="35" name="Graphic 34" descr="Building Brick Wall with solid fill">
              <a:extLst>
                <a:ext uri="{FF2B5EF4-FFF2-40B4-BE49-F238E27FC236}">
                  <a16:creationId xmlns:a16="http://schemas.microsoft.com/office/drawing/2014/main" id="{27C92004-5BE3-508F-A52D-F1FE3F10DC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4397" y="4848451"/>
              <a:ext cx="431026" cy="431026"/>
            </a:xfrm>
            <a:prstGeom prst="rect">
              <a:avLst/>
            </a:prstGeom>
          </p:spPr>
        </p:pic>
        <p:sp>
          <p:nvSpPr>
            <p:cNvPr id="36" name="Circle: Hollow 35">
              <a:extLst>
                <a:ext uri="{FF2B5EF4-FFF2-40B4-BE49-F238E27FC236}">
                  <a16:creationId xmlns:a16="http://schemas.microsoft.com/office/drawing/2014/main" id="{C80A1691-3F6E-B47E-9EAB-0C6B479418D0}"/>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sp>
        <p:nvSpPr>
          <p:cNvPr id="2" name="Rectangle 1">
            <a:extLst>
              <a:ext uri="{FF2B5EF4-FFF2-40B4-BE49-F238E27FC236}">
                <a16:creationId xmlns:a16="http://schemas.microsoft.com/office/drawing/2014/main" id="{4BB12E11-BA20-91A0-3394-1089BCA4F6A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jointly administered by Internal Revenue Service (IRS) and Department of Labor (DOL)|Virginia Works, </a:t>
            </a:r>
            <a:r>
              <a:rPr kumimoji="0" lang="en-US" sz="1400" b="0" u="none" strike="noStrike" kern="1200" cap="none" spc="0" normalizeH="0" baseline="0" noProof="0" dirty="0">
                <a:ln>
                  <a:noFill/>
                </a:ln>
                <a:solidFill>
                  <a:prstClr val="black"/>
                </a:solidFill>
                <a:effectLst/>
                <a:uLnTx/>
                <a:uFillTx/>
                <a:latin typeface="Segoe UI"/>
                <a:ea typeface="+mn-ea"/>
                <a:cs typeface="+mn-cs"/>
              </a:rPr>
              <a:t>Commissioner Nicole Overley and Priscilla Skinner, WOTC State Coordinator</a:t>
            </a:r>
          </a:p>
        </p:txBody>
      </p:sp>
      <p:sp>
        <p:nvSpPr>
          <p:cNvPr id="3" name="Rectangle: Rounded Corners 2">
            <a:extLst>
              <a:ext uri="{FF2B5EF4-FFF2-40B4-BE49-F238E27FC236}">
                <a16:creationId xmlns:a16="http://schemas.microsoft.com/office/drawing/2014/main" id="{E8FFA77B-EDBC-1E9C-AC10-C9199217665D}"/>
              </a:ext>
            </a:extLst>
          </p:cNvPr>
          <p:cNvSpPr/>
          <p:nvPr/>
        </p:nvSpPr>
        <p:spPr bwMode="gray">
          <a:xfrm>
            <a:off x="285865" y="1506326"/>
            <a:ext cx="3985391" cy="224072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defTabSz="1219170">
              <a:spcAft>
                <a:spcPts val="400"/>
              </a:spcAft>
              <a:buSzPct val="100000"/>
              <a:defRPr/>
            </a:pPr>
            <a:r>
              <a:rPr lang="en-US" sz="1200" dirty="0">
                <a:solidFill>
                  <a:srgbClr val="1B1B1B"/>
                </a:solidFill>
                <a:latin typeface="Segoe UI" panose="020B0502040204020203" pitchFamily="34" charset="0"/>
                <a:cs typeface="Segoe UI" panose="020B0502040204020203" pitchFamily="34" charset="0"/>
              </a:rPr>
              <a:t>The Work Opportunity Tax Credit (WOTC) is a Federal tax incentive program available to employers for hiring and employing jobs seekers from one or more of the ten WOTC categories who have faced significant barriers to employment.</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100" b="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Mission:</a:t>
            </a:r>
          </a:p>
          <a:p>
            <a:pPr marR="0" lvl="0" indent="0" defTabSz="1219170" fontAlgn="auto">
              <a:lnSpc>
                <a:spcPct val="100000"/>
              </a:lnSpc>
              <a:spcBef>
                <a:spcPts val="0"/>
              </a:spcBef>
              <a:spcAft>
                <a:spcPts val="400"/>
              </a:spcAft>
              <a:buClrTx/>
              <a:buSzPct val="100000"/>
              <a:buFontTx/>
              <a:buNone/>
              <a:tabLst/>
              <a:defRPr/>
            </a:pPr>
            <a:r>
              <a:rPr lang="en-US" sz="1200" dirty="0">
                <a:solidFill>
                  <a:srgbClr val="1B1B1B"/>
                </a:solidFill>
                <a:latin typeface="Segoe UI" panose="020B0502040204020203" pitchFamily="34" charset="0"/>
                <a:cs typeface="Segoe UI" panose="020B0502040204020203" pitchFamily="34" charset="0"/>
              </a:rPr>
              <a:t>WOTC joins other workforce programs that incentivize workplace diversity and facilitate access to good jobs for American workers.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4" name="Rectangle: Rounded Corners 3">
            <a:extLst>
              <a:ext uri="{FF2B5EF4-FFF2-40B4-BE49-F238E27FC236}">
                <a16:creationId xmlns:a16="http://schemas.microsoft.com/office/drawing/2014/main" id="{569A3C20-0D6B-D909-0CE9-4490AE552CF6}"/>
              </a:ext>
            </a:extLst>
          </p:cNvPr>
          <p:cNvSpPr/>
          <p:nvPr/>
        </p:nvSpPr>
        <p:spPr bwMode="gray">
          <a:xfrm>
            <a:off x="285865" y="3860166"/>
            <a:ext cx="3985391" cy="256103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lang="en-US" sz="1200" dirty="0">
                <a:solidFill>
                  <a:srgbClr val="1B1B1B"/>
                </a:solidFill>
                <a:latin typeface="Segoe UI" panose="020B0502040204020203" pitchFamily="34" charset="0"/>
                <a:cs typeface="Segoe UI" panose="020B0502040204020203" pitchFamily="34" charset="0"/>
              </a:rPr>
              <a:t>Job seekers from one or more of the ten WOTC categories who have not worked for an employer in the past. Federal tax paying and non-profit business owners that hire from the ten WOTC categories. Non-profit business owners are able to participate when hiring from the veteran WOTC category.  </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050" b="1"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5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lang="en-US" sz="1050" dirty="0">
                <a:solidFill>
                  <a:srgbClr val="1B1B1B"/>
                </a:solidFill>
                <a:latin typeface="Segoe UI" panose="020B0502040204020203" pitchFamily="34" charset="0"/>
                <a:cs typeface="Segoe UI" panose="020B0502040204020203" pitchFamily="34" charset="0"/>
              </a:rPr>
              <a:t>Each category has specific eligibility requirements as identified by the Internal Revenue Service (IRS) and Department of Labor (DOL) who jointly administer the program.</a:t>
            </a:r>
          </a:p>
        </p:txBody>
      </p:sp>
      <p:sp>
        <p:nvSpPr>
          <p:cNvPr id="5" name="Rectangle: Rounded Corners 4">
            <a:extLst>
              <a:ext uri="{FF2B5EF4-FFF2-40B4-BE49-F238E27FC236}">
                <a16:creationId xmlns:a16="http://schemas.microsoft.com/office/drawing/2014/main" id="{2E041DD9-C8CE-2F73-F875-243EF6905E93}"/>
              </a:ext>
            </a:extLst>
          </p:cNvPr>
          <p:cNvSpPr/>
          <p:nvPr/>
        </p:nvSpPr>
        <p:spPr bwMode="gray">
          <a:xfrm>
            <a:off x="4526936" y="4076842"/>
            <a:ext cx="3861305" cy="227426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lang="en-US" sz="1200" dirty="0">
                <a:solidFill>
                  <a:srgbClr val="1B1B1B"/>
                </a:solidFill>
                <a:latin typeface="Segoe UI" panose="020B0502040204020203" pitchFamily="34" charset="0"/>
                <a:cs typeface="Segoe UI" panose="020B0502040204020203" pitchFamily="34" charset="0"/>
              </a:rPr>
              <a:t>Adhere to Employment and Training Administration (ETA) guidance and provisions of the Internal Revenue Service (IRS) code of 1986.</a:t>
            </a:r>
          </a:p>
          <a:p>
            <a:pPr marL="0" marR="0" lvl="0" indent="0" algn="l" defTabSz="685800" rtl="0" eaLnBrk="1" fontAlgn="auto" latinLnBrk="0" hangingPunct="1">
              <a:lnSpc>
                <a:spcPct val="106000"/>
              </a:lnSpc>
              <a:spcBef>
                <a:spcPts val="0"/>
              </a:spcBef>
              <a:spcAft>
                <a:spcPts val="0"/>
              </a:spcAft>
              <a:buClrTx/>
              <a:buSzTx/>
              <a:buFontTx/>
              <a:buNone/>
              <a:tabLst/>
              <a:defRPr/>
            </a:pPr>
            <a:r>
              <a:rPr lang="en-US" sz="1200" dirty="0">
                <a:solidFill>
                  <a:srgbClr val="1B1B1B"/>
                </a:solidFill>
                <a:latin typeface="Segoe UI" panose="020B0502040204020203" pitchFamily="34" charset="0"/>
                <a:cs typeface="Segoe UI" panose="020B0502040204020203" pitchFamily="34" charset="0"/>
              </a:rPr>
              <a:t>Develop and partner with One-Stop Career centers, job seekers and other Workforce Innovation and Opportunity Act (WIOA) partners to promote to coordinate efforts to promote the program.</a:t>
            </a:r>
          </a:p>
          <a:p>
            <a:pPr marL="0" marR="0" lvl="0" indent="0" algn="l" defTabSz="685800" rtl="0" eaLnBrk="1" fontAlgn="auto" latinLnBrk="0" hangingPunct="1">
              <a:lnSpc>
                <a:spcPct val="106000"/>
              </a:lnSpc>
              <a:spcBef>
                <a:spcPts val="0"/>
              </a:spcBef>
              <a:spcAft>
                <a:spcPts val="0"/>
              </a:spcAft>
              <a:buClrTx/>
              <a:buSzTx/>
              <a:buFontTx/>
              <a:buNone/>
              <a:tabLst/>
              <a:defRPr/>
            </a:pPr>
            <a:r>
              <a:rPr lang="en-US" sz="1200" dirty="0">
                <a:solidFill>
                  <a:srgbClr val="1B1B1B"/>
                </a:solidFill>
                <a:latin typeface="Segoe UI" panose="020B0502040204020203" pitchFamily="34" charset="0"/>
                <a:cs typeface="Segoe UI" panose="020B0502040204020203" pitchFamily="34" charset="0"/>
              </a:rPr>
              <a:t>Ensure timely verification of WOTC application submissions through an orderly processing system.</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050" b="0" u="none" strike="noStrike" kern="1200" cap="none" spc="0" normalizeH="0" baseline="0" noProof="0" dirty="0">
              <a:ln>
                <a:noFill/>
              </a:ln>
              <a:solidFill>
                <a:prstClr val="black"/>
              </a:solidFill>
              <a:effectLst/>
              <a:uLnTx/>
              <a:uFillTx/>
              <a:latin typeface="Segoe UI"/>
              <a:ea typeface="+mn-ea"/>
              <a:cs typeface="+mn-cs"/>
            </a:endParaRPr>
          </a:p>
        </p:txBody>
      </p:sp>
      <p:sp>
        <p:nvSpPr>
          <p:cNvPr id="6" name="TextBox 5">
            <a:extLst>
              <a:ext uri="{FF2B5EF4-FFF2-40B4-BE49-F238E27FC236}">
                <a16:creationId xmlns:a16="http://schemas.microsoft.com/office/drawing/2014/main" id="{4E49BE18-FB59-DDEC-63C2-19469D60CE3D}"/>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8" name="Rectangle: Rounded Corners 7">
            <a:extLst>
              <a:ext uri="{FF2B5EF4-FFF2-40B4-BE49-F238E27FC236}">
                <a16:creationId xmlns:a16="http://schemas.microsoft.com/office/drawing/2014/main" id="{A0AA7583-040F-93DC-4B0D-DC7E0F411854}"/>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00"/>
                </a:solidFill>
                <a:effectLst/>
                <a:latin typeface="Segoe UI" panose="020B0502040204020203" pitchFamily="34" charset="0"/>
                <a:cs typeface="Segoe UI" panose="020B0502040204020203" pitchFamily="34" charset="0"/>
              </a:rPr>
              <a:t>Since its enactment by Congress in 1997, the </a:t>
            </a:r>
            <a:r>
              <a:rPr lang="en-US" sz="1400" b="1" dirty="0">
                <a:solidFill>
                  <a:srgbClr val="000000"/>
                </a:solidFill>
                <a:effectLst/>
                <a:latin typeface="Segoe UI" panose="020B0502040204020203" pitchFamily="34" charset="0"/>
                <a:cs typeface="Segoe UI" panose="020B0502040204020203" pitchFamily="34" charset="0"/>
              </a:rPr>
              <a:t>Work Opportunity Tax Credit (WOTC) Program</a:t>
            </a:r>
            <a:r>
              <a:rPr lang="en-US" sz="1400" b="0" dirty="0">
                <a:solidFill>
                  <a:srgbClr val="000000"/>
                </a:solidFill>
                <a:effectLst/>
                <a:latin typeface="Segoe UI" panose="020B0502040204020203" pitchFamily="34" charset="0"/>
                <a:cs typeface="Segoe UI" panose="020B0502040204020203" pitchFamily="34" charset="0"/>
              </a:rPr>
              <a:t> has been integral to the creation of jobs by giving employers a tax credit when they hire qualified individuals who consistently face significant barriers to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u="none" strike="noStrike" kern="1200" cap="none" spc="0" normalizeH="0" baseline="0" noProof="0" dirty="0">
              <a:ln>
                <a:noFill/>
              </a:ln>
              <a:solidFill>
                <a:srgbClr val="000000"/>
              </a:solidFill>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00"/>
                </a:solidFill>
                <a:effectLst/>
                <a:latin typeface="Segoe UI" panose="020B0502040204020203" pitchFamily="34" charset="0"/>
                <a:cs typeface="Segoe UI" panose="020B0502040204020203" pitchFamily="34" charset="0"/>
              </a:rPr>
              <a:t>The program consistently provides millions of tax credit certifications to employers that participate in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black"/>
                </a:solidFill>
                <a:uLnTx/>
                <a:uFillTx/>
                <a:latin typeface="Segoe UI" panose="020B0502040204020203" pitchFamily="34" charset="0"/>
                <a:cs typeface="Segoe UI" panose="020B0502040204020203" pitchFamily="34" charset="0"/>
              </a:rPr>
              <a:t>The latest</a:t>
            </a:r>
            <a:r>
              <a:rPr lang="en-US" sz="1400" dirty="0">
                <a:solidFill>
                  <a:prstClr val="black"/>
                </a:solidFill>
                <a:latin typeface="Segoe UI" panose="020B0502040204020203" pitchFamily="34" charset="0"/>
                <a:cs typeface="Segoe UI" panose="020B0502040204020203" pitchFamily="34" charset="0"/>
              </a:rPr>
              <a:t> data from the Department of Labor shows close to two million tax credit certifications issued in 2023.</a:t>
            </a:r>
            <a:endParaRPr kumimoji="0" lang="en-US" sz="1400" u="none" strike="noStrike" kern="1200" cap="none" spc="0" normalizeH="0" baseline="0" noProof="0" dirty="0">
              <a:ln>
                <a:noFill/>
              </a:ln>
              <a:solidFill>
                <a:srgbClr val="000000"/>
              </a:solidFill>
              <a:uLnTx/>
              <a:uFillTx/>
              <a:latin typeface="Segoe UI" panose="020B0502040204020203" pitchFamily="34" charset="0"/>
              <a:cs typeface="Segoe UI" panose="020B0502040204020203" pitchFamily="34" charset="0"/>
            </a:endParaRPr>
          </a:p>
        </p:txBody>
      </p:sp>
      <p:sp>
        <p:nvSpPr>
          <p:cNvPr id="9" name="Text Placeholder 5">
            <a:extLst>
              <a:ext uri="{FF2B5EF4-FFF2-40B4-BE49-F238E27FC236}">
                <a16:creationId xmlns:a16="http://schemas.microsoft.com/office/drawing/2014/main" id="{E7DD7E80-EB5E-A700-0471-C8B1FEF27496}"/>
              </a:ext>
            </a:extLst>
          </p:cNvPr>
          <p:cNvSpPr txBox="1">
            <a:spLocks/>
          </p:cNvSpPr>
          <p:nvPr/>
        </p:nvSpPr>
        <p:spPr>
          <a:xfrm>
            <a:off x="2580066" y="6483051"/>
            <a:ext cx="7755044"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400" b="1" i="0" u="none" strike="noStrike" kern="1200" cap="none" spc="-30" normalizeH="0" baseline="0" noProof="0" dirty="0">
                <a:ln>
                  <a:noFill/>
                </a:ln>
                <a:solidFill>
                  <a:srgbClr val="000000"/>
                </a:solidFill>
                <a:effectLst/>
                <a:uLnTx/>
                <a:uFillTx/>
                <a:latin typeface="Segoe UI"/>
                <a:ea typeface="Open Sans" charset="0"/>
                <a:cs typeface="Open Sans" charset="0"/>
              </a:rPr>
              <a:t>Learn more about the program here: </a:t>
            </a:r>
            <a:r>
              <a:rPr kumimoji="0" lang="en-US" sz="1400" b="1" i="0" u="none" strike="noStrike" kern="1200" cap="none" spc="-30" normalizeH="0" baseline="0" noProof="0" dirty="0">
                <a:ln>
                  <a:noFill/>
                </a:ln>
                <a:solidFill>
                  <a:srgbClr val="000000"/>
                </a:solidFill>
                <a:effectLst/>
                <a:uLnTx/>
                <a:uFillTx/>
                <a:latin typeface="Segoe UI"/>
                <a:ea typeface="Open Sans" charset="0"/>
                <a:cs typeface="Open Sans" charset="0"/>
                <a:hlinkClick r:id="rId5"/>
              </a:rPr>
              <a:t>https://www.virginiaworks.gov/</a:t>
            </a:r>
            <a:r>
              <a:rPr kumimoji="0" lang="en-US" sz="1400" b="1" i="0" u="none" strike="noStrike" kern="1200" cap="none" spc="-30" normalizeH="0" baseline="0" noProof="0" dirty="0">
                <a:ln>
                  <a:noFill/>
                </a:ln>
                <a:solidFill>
                  <a:srgbClr val="000000"/>
                </a:solidFill>
                <a:effectLst/>
                <a:uLnTx/>
                <a:uFillTx/>
                <a:latin typeface="Segoe UI"/>
                <a:ea typeface="Open Sans" charset="0"/>
                <a:cs typeface="Open Sans" charset="0"/>
              </a:rPr>
              <a:t>  </a:t>
            </a:r>
            <a:endParaRPr kumimoji="0" lang="en-US" sz="1200" b="0" i="0" u="none" strike="noStrike" kern="1200" cap="none" spc="-30" normalizeH="0" baseline="0" noProof="0" dirty="0">
              <a:ln>
                <a:noFill/>
              </a:ln>
              <a:solidFill>
                <a:srgbClr val="000000"/>
              </a:solidFill>
              <a:effectLst/>
              <a:uLnTx/>
              <a:uFillTx/>
              <a:latin typeface="+mj-lt"/>
              <a:ea typeface="Open Sans" charset="0"/>
              <a:cs typeface="Open Sans" charset="0"/>
            </a:endParaRPr>
          </a:p>
        </p:txBody>
      </p:sp>
      <p:pic>
        <p:nvPicPr>
          <p:cNvPr id="10" name="Picture 9">
            <a:extLst>
              <a:ext uri="{FF2B5EF4-FFF2-40B4-BE49-F238E27FC236}">
                <a16:creationId xmlns:a16="http://schemas.microsoft.com/office/drawing/2014/main" id="{6791CA24-D6FD-6418-EAF8-0DFA53A23516}"/>
              </a:ext>
            </a:extLst>
          </p:cNvPr>
          <p:cNvPicPr>
            <a:picLocks noChangeAspect="1"/>
          </p:cNvPicPr>
          <p:nvPr/>
        </p:nvPicPr>
        <p:blipFill>
          <a:blip r:embed="rId6">
            <a:alphaModFix amt="70000"/>
          </a:blip>
          <a:stretch>
            <a:fillRect/>
          </a:stretch>
        </p:blipFill>
        <p:spPr>
          <a:xfrm>
            <a:off x="4539637" y="2427161"/>
            <a:ext cx="3974130" cy="1529379"/>
          </a:xfrm>
          <a:prstGeom prst="rect">
            <a:avLst/>
          </a:prstGeom>
        </p:spPr>
      </p:pic>
      <p:sp>
        <p:nvSpPr>
          <p:cNvPr id="11" name="TextBox 10">
            <a:extLst>
              <a:ext uri="{FF2B5EF4-FFF2-40B4-BE49-F238E27FC236}">
                <a16:creationId xmlns:a16="http://schemas.microsoft.com/office/drawing/2014/main" id="{A9AB65F4-08C7-9DFB-FAD2-098DA18F9332}"/>
              </a:ext>
            </a:extLst>
          </p:cNvPr>
          <p:cNvSpPr txBox="1"/>
          <p:nvPr/>
        </p:nvSpPr>
        <p:spPr>
          <a:xfrm>
            <a:off x="4819893" y="1909210"/>
            <a:ext cx="353670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The program serves small and large business owners throughout the state of Virginia.</a:t>
            </a:r>
          </a:p>
        </p:txBody>
      </p:sp>
    </p:spTree>
    <p:extLst>
      <p:ext uri="{BB962C8B-B14F-4D97-AF65-F5344CB8AC3E}">
        <p14:creationId xmlns:p14="http://schemas.microsoft.com/office/powerpoint/2010/main" val="35958424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mn-cs"/>
              </a:rPr>
              <a:t>This program is administered by Jonathan Belcher, Executive Director/General Counsel, Virginia Coalfield Economic Development Authority</a:t>
            </a:r>
            <a:r>
              <a:rPr kumimoji="0" lang="en-US" sz="1400" b="0" i="1" u="none" strike="noStrike" kern="1200" cap="none" spc="0" normalizeH="0" baseline="0" noProof="0">
                <a:ln>
                  <a:noFill/>
                </a:ln>
                <a:solidFill>
                  <a:prstClr val="black"/>
                </a:solidFill>
                <a:effectLst/>
                <a:uLnTx/>
                <a:uFillTx/>
                <a:latin typeface="Segoe UI"/>
                <a:ea typeface="+mn-ea"/>
                <a:cs typeface="+mn-cs"/>
              </a:rPr>
              <a:t> </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Workforce Development &amp; Training Fund | VA Coalfield Economic Development Authority</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COMMERCE AND TRADE</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Coalfield Workforce Development and Training Fund is a source of loan and/or grant funds to assist with workforce development and training in the VCEDA Region.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To assist with the regional economic diversification of the seven-county, one-city VCEDA region.</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The program primarily is designed to assist employers and training providers in the VCEDA region with costs of workforce dev. &amp; training.</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For-profit, governmental, and not-for-profit entities in the VCEDA coalfield region of Virginia.</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The program provides loans and grants to eligible employers and training providers to help cover the costs of developing and training the region’s workforce for jobs which will assist in the region’s economic diversification.</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The program successfully has been used many times to help prepare the workforce for new, diversified job opportunities with employers who are expanding or which have located to the region.  Recent examples include employees of EarthLink in Wise County, numerous students at the region’s two community colleges who have received training via the funds, apprentices through a Solar Workforce Accelerator program, and high school students receiving training in entrepreneurship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723101" y="6607737"/>
            <a:ext cx="4745797" cy="239884"/>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i="1" u="none" strike="noStrike" kern="1200" cap="none" spc="-30" normalizeH="0" baseline="0" noProof="0">
                <a:ln>
                  <a:noFill/>
                </a:ln>
                <a:solidFill>
                  <a:srgbClr val="000000"/>
                </a:solidFill>
                <a:effectLst/>
                <a:uLnTx/>
                <a:uFillTx/>
                <a:latin typeface="Segoe UI"/>
                <a:ea typeface="Open Sans" charset="0"/>
                <a:cs typeface="Open Sans" charset="0"/>
                <a:hlinkClick r:id="rId3"/>
              </a:rPr>
              <a:t>www.vceda.us</a:t>
            </a:r>
            <a:endParaRPr kumimoji="0" lang="en-US" sz="1600" i="1" u="none" strike="noStrike" kern="1200" cap="none" spc="-30" normalizeH="0" baseline="0" noProof="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i="1" u="none" strike="noStrike" kern="1200" cap="none" spc="-30" normalizeH="0" baseline="0" noProof="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Buchanan, Dickenson, Lee, Russell, Scott, Tazewell, and Wise Counties and the City of Norton, Virginia.</a:t>
            </a:r>
          </a:p>
        </p:txBody>
      </p:sp>
      <p:sp>
        <p:nvSpPr>
          <p:cNvPr id="2" name="Parallelogram 1">
            <a:extLst>
              <a:ext uri="{FF2B5EF4-FFF2-40B4-BE49-F238E27FC236}">
                <a16:creationId xmlns:a16="http://schemas.microsoft.com/office/drawing/2014/main" id="{C88944DC-BD2E-656D-A322-050FA3111918}"/>
              </a:ext>
            </a:extLst>
          </p:cNvPr>
          <p:cNvSpPr/>
          <p:nvPr/>
        </p:nvSpPr>
        <p:spPr>
          <a:xfrm>
            <a:off x="9708000" y="91191"/>
            <a:ext cx="2403432" cy="667318"/>
          </a:xfrm>
          <a:prstGeom prst="parallelogram">
            <a:avLst/>
          </a:prstGeom>
          <a:solidFill>
            <a:srgbClr val="F6D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118852-15DD-DC05-7C56-2BA42F785552}"/>
              </a:ext>
            </a:extLst>
          </p:cNvPr>
          <p:cNvSpPr txBox="1"/>
          <p:nvPr/>
        </p:nvSpPr>
        <p:spPr>
          <a:xfrm>
            <a:off x="9888382" y="155686"/>
            <a:ext cx="1473778" cy="523220"/>
          </a:xfrm>
          <a:prstGeom prst="rect">
            <a:avLst/>
          </a:prstGeom>
          <a:noFill/>
        </p:spPr>
        <p:txBody>
          <a:bodyPr wrap="square" rtlCol="0">
            <a:spAutoFit/>
          </a:bodyPr>
          <a:lstStyle/>
          <a:p>
            <a:pPr algn="ctr"/>
            <a:r>
              <a:rPr lang="en-US" sz="1400" b="1">
                <a:solidFill>
                  <a:schemeClr val="accent4"/>
                </a:solidFill>
              </a:rPr>
              <a:t>Capacity Building</a:t>
            </a:r>
          </a:p>
        </p:txBody>
      </p:sp>
      <p:grpSp>
        <p:nvGrpSpPr>
          <p:cNvPr id="4" name="Group 3">
            <a:extLst>
              <a:ext uri="{FF2B5EF4-FFF2-40B4-BE49-F238E27FC236}">
                <a16:creationId xmlns:a16="http://schemas.microsoft.com/office/drawing/2014/main" id="{B29E1FEF-C0B7-266A-3C97-6E775480524B}"/>
              </a:ext>
            </a:extLst>
          </p:cNvPr>
          <p:cNvGrpSpPr/>
          <p:nvPr/>
        </p:nvGrpSpPr>
        <p:grpSpPr>
          <a:xfrm>
            <a:off x="11273580" y="152809"/>
            <a:ext cx="548640" cy="548640"/>
            <a:chOff x="1722098" y="4746693"/>
            <a:chExt cx="673690" cy="673690"/>
          </a:xfrm>
          <a:solidFill>
            <a:schemeClr val="accent4"/>
          </a:solidFill>
        </p:grpSpPr>
        <p:pic>
          <p:nvPicPr>
            <p:cNvPr id="6" name="Graphic 5" descr="Building Brick Wall with solid fill">
              <a:extLst>
                <a:ext uri="{FF2B5EF4-FFF2-40B4-BE49-F238E27FC236}">
                  <a16:creationId xmlns:a16="http://schemas.microsoft.com/office/drawing/2014/main" id="{464AB2CB-EA37-CFEB-8262-697D65848D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4397" y="4848451"/>
              <a:ext cx="431026" cy="431026"/>
            </a:xfrm>
            <a:prstGeom prst="rect">
              <a:avLst/>
            </a:prstGeom>
          </p:spPr>
        </p:pic>
        <p:sp>
          <p:nvSpPr>
            <p:cNvPr id="8" name="Circle: Hollow 7">
              <a:extLst>
                <a:ext uri="{FF2B5EF4-FFF2-40B4-BE49-F238E27FC236}">
                  <a16:creationId xmlns:a16="http://schemas.microsoft.com/office/drawing/2014/main" id="{CAEC09A8-D9B4-84D4-4187-27A38867E06B}"/>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24376971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Tiffany Robinson and Mitch Huber</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11938557"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Franklin Gothic Demi"/>
                <a:ea typeface="+mn-ea"/>
                <a:cs typeface="Segoe UI"/>
              </a:rPr>
              <a:t>Workforce Development Grant Program | Department of Rail and Public Transportation </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transportation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Support the Commonwealth’s transit providers and localities in training the next generation public transportation workforce.</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Our program was created to increase awareness and interest in the public transportation and planning fields to ensure talent recruitment.</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Local/State Governments, Public Transit Operators, Planning Commissions, and others.</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Be an eligible applicant and fulfill application and reporting requirements found in our Grants Application Manual.</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11667" y="421560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Our program has enabled our many agencies to inspire countless interns and apprentices to pursue a career in public transportation. Eligible recipients have been able to develop talent pipelines and ensure smooth workforce transitions.</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Like many sectors, public transportation and planning are experiencing workforce attraction and retention challenges in the post-pandemic era. There is a renewed effort across the Commonwealth for more through workforce planning and our program can be a part of an agency's solution. From transitioning master mechanics to developing and training young talent DRPT has the tools available for our agencies to leverage. This is but one of multiple ways we support the grantees we serve in building up their technical and workforce capacity.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1" u="none" strike="noStrike" kern="1200" cap="none" spc="-30" normalizeH="0" baseline="0" noProof="0">
                <a:ln>
                  <a:noFill/>
                </a:ln>
                <a:solidFill>
                  <a:srgbClr val="000000"/>
                </a:solidFill>
                <a:effectLst/>
                <a:uLnTx/>
                <a:uFillTx/>
                <a:ea typeface="Open Sans" charset="0"/>
                <a:cs typeface="Open Sans" charset="0"/>
                <a:hlinkClick r:id="rId3"/>
              </a:rPr>
              <a:t>DRPT Workforce Development Program</a:t>
            </a:r>
            <a:endParaRPr kumimoji="0" lang="en-US" sz="1600" b="0" i="1" u="none" strike="noStrike" kern="1200" cap="none" spc="-30" normalizeH="0" baseline="0" noProof="0">
              <a:ln>
                <a:noFill/>
              </a:ln>
              <a:solidFill>
                <a:srgbClr val="000000"/>
              </a:solidFill>
              <a:effectLst/>
              <a:uLnTx/>
              <a:uFillTx/>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26937" y="2428497"/>
            <a:ext cx="3974130" cy="1529379"/>
          </a:xfrm>
          <a:prstGeom prst="rect">
            <a:avLst/>
          </a:prstGeom>
        </p:spPr>
      </p:pic>
      <p:sp>
        <p:nvSpPr>
          <p:cNvPr id="2" name="TextBox 1">
            <a:extLst>
              <a:ext uri="{FF2B5EF4-FFF2-40B4-BE49-F238E27FC236}">
                <a16:creationId xmlns:a16="http://schemas.microsoft.com/office/drawing/2014/main" id="{2D25D873-80BC-7655-CC7C-2A8002838684}"/>
              </a:ext>
            </a:extLst>
          </p:cNvPr>
          <p:cNvSpPr txBox="1"/>
          <p:nvPr/>
        </p:nvSpPr>
        <p:spPr>
          <a:xfrm>
            <a:off x="4526937" y="3901872"/>
            <a:ext cx="31879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*Based on currently active workforce development grant recipients </a:t>
            </a:r>
            <a:endParaRPr kumimoji="0" lang="en-US" sz="900" b="0" i="0" u="none" strike="noStrike" kern="1200" cap="none" spc="0" normalizeH="0" baseline="0" noProof="0">
              <a:ln>
                <a:noFill/>
              </a:ln>
              <a:solidFill>
                <a:prstClr val="black"/>
              </a:solidFill>
              <a:effectLst/>
              <a:uLnTx/>
              <a:uFillTx/>
              <a:latin typeface="Segoe UI"/>
              <a:ea typeface="+mn-ea"/>
              <a:cs typeface="+mn-cs"/>
            </a:endParaRPr>
          </a:p>
        </p:txBody>
      </p:sp>
      <p:sp>
        <p:nvSpPr>
          <p:cNvPr id="7" name="Oval 6">
            <a:extLst>
              <a:ext uri="{FF2B5EF4-FFF2-40B4-BE49-F238E27FC236}">
                <a16:creationId xmlns:a16="http://schemas.microsoft.com/office/drawing/2014/main" id="{46366674-ADEE-AE8D-014C-714C9066FFF5}"/>
              </a:ext>
            </a:extLst>
          </p:cNvPr>
          <p:cNvSpPr/>
          <p:nvPr/>
        </p:nvSpPr>
        <p:spPr>
          <a:xfrm>
            <a:off x="7473011" y="2791413"/>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177B0379-CCD5-9F79-29DE-EBBD61865225}"/>
              </a:ext>
            </a:extLst>
          </p:cNvPr>
          <p:cNvSpPr/>
          <p:nvPr/>
        </p:nvSpPr>
        <p:spPr>
          <a:xfrm>
            <a:off x="7537631" y="2685049"/>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367DF19F-CCE3-02EC-D47D-F069E2317D68}"/>
              </a:ext>
            </a:extLst>
          </p:cNvPr>
          <p:cNvSpPr/>
          <p:nvPr/>
        </p:nvSpPr>
        <p:spPr>
          <a:xfrm>
            <a:off x="7598388" y="2791413"/>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Oval 15">
            <a:extLst>
              <a:ext uri="{FF2B5EF4-FFF2-40B4-BE49-F238E27FC236}">
                <a16:creationId xmlns:a16="http://schemas.microsoft.com/office/drawing/2014/main" id="{5ED96B75-9E32-3B31-057E-698203799CC9}"/>
              </a:ext>
            </a:extLst>
          </p:cNvPr>
          <p:cNvSpPr/>
          <p:nvPr/>
        </p:nvSpPr>
        <p:spPr>
          <a:xfrm>
            <a:off x="5929411" y="3577869"/>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7" name="Oval 16">
            <a:extLst>
              <a:ext uri="{FF2B5EF4-FFF2-40B4-BE49-F238E27FC236}">
                <a16:creationId xmlns:a16="http://schemas.microsoft.com/office/drawing/2014/main" id="{7AA066BE-7924-1D1F-7372-E8404002F68B}"/>
              </a:ext>
            </a:extLst>
          </p:cNvPr>
          <p:cNvSpPr/>
          <p:nvPr/>
        </p:nvSpPr>
        <p:spPr>
          <a:xfrm>
            <a:off x="6603765" y="3437360"/>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8" name="Oval 17">
            <a:extLst>
              <a:ext uri="{FF2B5EF4-FFF2-40B4-BE49-F238E27FC236}">
                <a16:creationId xmlns:a16="http://schemas.microsoft.com/office/drawing/2014/main" id="{72FC4CEB-29EA-C049-EC66-51D55D787E27}"/>
              </a:ext>
            </a:extLst>
          </p:cNvPr>
          <p:cNvSpPr/>
          <p:nvPr/>
        </p:nvSpPr>
        <p:spPr>
          <a:xfrm>
            <a:off x="7373404" y="3370044"/>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2" name="Oval 21">
            <a:extLst>
              <a:ext uri="{FF2B5EF4-FFF2-40B4-BE49-F238E27FC236}">
                <a16:creationId xmlns:a16="http://schemas.microsoft.com/office/drawing/2014/main" id="{F81A7E3F-672E-63EA-5723-F5CB1AEDC4A7}"/>
              </a:ext>
            </a:extLst>
          </p:cNvPr>
          <p:cNvSpPr/>
          <p:nvPr/>
        </p:nvSpPr>
        <p:spPr>
          <a:xfrm>
            <a:off x="7890587" y="3656695"/>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5" name="TextBox 24">
            <a:extLst>
              <a:ext uri="{FF2B5EF4-FFF2-40B4-BE49-F238E27FC236}">
                <a16:creationId xmlns:a16="http://schemas.microsoft.com/office/drawing/2014/main" id="{C5538331-1443-AD85-BFAD-D5397E0737F6}"/>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egoe UI"/>
              </a:rPr>
              <a:t>WFD Grant Program</a:t>
            </a:r>
            <a:r>
              <a:rPr kumimoji="0" lang="en-US" sz="1400" b="0" u="none" strike="noStrike" kern="1200" cap="none" spc="0" normalizeH="0" baseline="0" noProof="0" dirty="0">
                <a:ln>
                  <a:noFill/>
                </a:ln>
                <a:solidFill>
                  <a:prstClr val="black"/>
                </a:solidFill>
                <a:effectLst/>
                <a:uLnTx/>
                <a:uFillTx/>
                <a:latin typeface="Segoe UI"/>
                <a:ea typeface="+mn-ea"/>
                <a:cs typeface="+mn-cs"/>
              </a:rPr>
              <a:t> is a statewide workforce development program.</a:t>
            </a:r>
          </a:p>
        </p:txBody>
      </p:sp>
      <p:sp>
        <p:nvSpPr>
          <p:cNvPr id="26" name="Parallelogram 25">
            <a:extLst>
              <a:ext uri="{FF2B5EF4-FFF2-40B4-BE49-F238E27FC236}">
                <a16:creationId xmlns:a16="http://schemas.microsoft.com/office/drawing/2014/main" id="{BE90EBD7-1BDD-A39C-39F2-C507979AF1F3}"/>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7" name="Circle: Hollow 26">
            <a:extLst>
              <a:ext uri="{FF2B5EF4-FFF2-40B4-BE49-F238E27FC236}">
                <a16:creationId xmlns:a16="http://schemas.microsoft.com/office/drawing/2014/main" id="{8100489C-0368-B999-A9EA-1A729FFFDE1C}"/>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28" name="Graphic 27" descr="Teacher with solid fill">
            <a:extLst>
              <a:ext uri="{FF2B5EF4-FFF2-40B4-BE49-F238E27FC236}">
                <a16:creationId xmlns:a16="http://schemas.microsoft.com/office/drawing/2014/main" id="{CA5BB32B-6B36-6621-ADA7-83D413A696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
        <p:nvSpPr>
          <p:cNvPr id="30" name="TextBox 29">
            <a:extLst>
              <a:ext uri="{FF2B5EF4-FFF2-40B4-BE49-F238E27FC236}">
                <a16:creationId xmlns:a16="http://schemas.microsoft.com/office/drawing/2014/main" id="{DAA53670-DA81-85EA-7A5F-083983D2E342}"/>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4993234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0" y="841073"/>
            <a:ext cx="12192000"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Amy Floriano: Director				Monica </a:t>
            </a:r>
            <a:r>
              <a:rPr kumimoji="0" lang="en-US" sz="1400" b="0" i="0" u="none" strike="noStrike" kern="1200" cap="none" spc="0" normalizeH="0" baseline="0" noProof="0" dirty="0" err="1">
                <a:ln>
                  <a:noFill/>
                </a:ln>
                <a:solidFill>
                  <a:prstClr val="black"/>
                </a:solidFill>
                <a:effectLst/>
                <a:uLnTx/>
                <a:uFillTx/>
                <a:latin typeface="Segoe UI"/>
                <a:ea typeface="+mn-ea"/>
                <a:cs typeface="+mn-cs"/>
              </a:rPr>
              <a:t>McMilan</a:t>
            </a:r>
            <a:r>
              <a:rPr kumimoji="0" lang="en-US" sz="1400" b="0" i="0" u="none" strike="noStrike" kern="1200" cap="none" spc="0" normalizeH="0" baseline="0" noProof="0" dirty="0">
                <a:ln>
                  <a:noFill/>
                </a:ln>
                <a:solidFill>
                  <a:prstClr val="black"/>
                </a:solidFill>
                <a:effectLst/>
                <a:uLnTx/>
                <a:uFillTx/>
                <a:latin typeface="Segoe UI"/>
                <a:ea typeface="+mn-ea"/>
                <a:cs typeface="+mn-cs"/>
              </a:rPr>
              <a:t>, Community Engagement Business Developer, Data Owner</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172876" y="326766"/>
            <a:ext cx="9612061"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Workforce Development Initiative | Department of Juvenile Justice</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4" y="107439"/>
            <a:ext cx="11784619" cy="21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Public safety</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172876" y="1383877"/>
            <a:ext cx="4098379" cy="273839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mn-lt"/>
                <a:ea typeface="+mn-ea"/>
                <a:cs typeface="+mn-cs"/>
              </a:rPr>
              <a:t>What it Does</a:t>
            </a:r>
            <a:endParaRPr kumimoji="0" lang="en-US" sz="1400" b="0" i="1" u="none" strike="noStrike" kern="1200" cap="none" spc="0" normalizeH="0" baseline="0" noProof="0">
              <a:ln>
                <a:noFill/>
              </a:ln>
              <a:solidFill>
                <a:prstClr val="black"/>
              </a:solidFill>
              <a:effectLst/>
              <a:uLnTx/>
              <a:uFillTx/>
              <a:latin typeface="+mn-lt"/>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000" b="0" i="0" u="none" strike="noStrike" kern="1200" cap="none" spc="0" normalizeH="0" baseline="0" noProof="0">
                <a:ln>
                  <a:noFill/>
                </a:ln>
                <a:solidFill>
                  <a:sysClr val="windowText" lastClr="000000"/>
                </a:solidFill>
                <a:effectLst/>
                <a:uLnTx/>
                <a:uFillTx/>
                <a:latin typeface="+mn-lt"/>
                <a:ea typeface="Calibri" panose="020F0502020204030204" pitchFamily="34" charset="0"/>
                <a:cs typeface="Calibri" panose="020F0502020204030204" pitchFamily="34" charset="0"/>
              </a:rPr>
              <a:t>Through its Workforce Development Initiative (WDI), Virginia Department of Juvenile Justice (VADJJ) provides quality workforce preparation programming that equips the justice-involved youth under its care with the knowledge, skills, and abilities to successfully seek, secure, sustain, and succeed in gainful employment in high-demand occupations in Virginia, while enabling them to pursue advance training and education leading to acquisition of industry standard trade credentials and post-secondary college certifications.</a:t>
            </a:r>
            <a:endParaRPr kumimoji="0" lang="en-US" sz="1000" b="0" i="0" u="none" strike="noStrike" kern="1200" cap="none" spc="0" normalizeH="0" baseline="0" noProof="0">
              <a:ln>
                <a:noFill/>
              </a:ln>
              <a:solidFill>
                <a:prstClr val="black"/>
              </a:solidFill>
              <a:effectLst/>
              <a:uLnTx/>
              <a:uFillTx/>
              <a:latin typeface="+mn-lt"/>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a:ln>
                  <a:noFill/>
                </a:ln>
                <a:solidFill>
                  <a:prstClr val="black"/>
                </a:solidFill>
                <a:effectLst/>
                <a:uLnTx/>
                <a:uFillTx/>
                <a:latin typeface="+mn-lt"/>
                <a:ea typeface="+mn-ea"/>
                <a:cs typeface="Segoe UI" panose="020B0502040204020203" pitchFamily="34" charset="0"/>
              </a:rPr>
              <a:t>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a:ln>
                  <a:noFill/>
                </a:ln>
                <a:solidFill>
                  <a:sysClr val="windowText" lastClr="000000"/>
                </a:solidFill>
                <a:effectLst/>
                <a:uLnTx/>
                <a:uFillTx/>
                <a:latin typeface="+mn-lt"/>
                <a:ea typeface="Calibri" panose="020F0502020204030204" pitchFamily="34" charset="0"/>
                <a:cs typeface="Times New Roman" panose="02020603050405020304" pitchFamily="18" charset="0"/>
              </a:rPr>
              <a:t>Empowering justice-involved youth population under VADJJ care with the tools to break the cycle of incarceration, rediscover their deferred dreams, and rebuild their lives through effective workforce preparation, career development, access to wraparound supportive services, and gainful employment.</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mn-lt"/>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172876" y="4276520"/>
            <a:ext cx="4098379" cy="222047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Who it Serves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ysClr val="windowText" lastClr="000000"/>
                </a:solidFill>
                <a:effectLst/>
                <a:uLnTx/>
                <a:uFillTx/>
                <a:latin typeface="+mn-lt"/>
                <a:ea typeface="Calibri" panose="020F0502020204030204" pitchFamily="34" charset="0"/>
                <a:cs typeface="Times New Roman" panose="02020603050405020304" pitchFamily="18" charset="0"/>
              </a:rPr>
              <a:t>VADJJ workforce development initiative and its associated preparatory class and vocational trades target both high school-age and post-secondary justice-involved youth in the Commonwealth of Virginia. Among others, our programs take into account the human capital needs of employers and colleges.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Eligibility Requirements:</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Eligibility depends on participants’ needs, age (up to 21), educational status, legal, regulatory policies, rules, regulations, and related court sentencing mandates. </a:t>
            </a:r>
            <a:endParaRPr kumimoji="0" lang="en-US" sz="1400" b="0" i="0" u="none" strike="noStrike" kern="1200" cap="none" spc="0" normalizeH="0" baseline="0" noProof="0" dirty="0">
              <a:ln>
                <a:noFill/>
              </a:ln>
              <a:solidFill>
                <a:sysClr val="windowText" lastClr="000000"/>
              </a:solidFill>
              <a:effectLst/>
              <a:uLnTx/>
              <a:uFillTx/>
              <a:latin typeface="+mn-lt"/>
              <a:ea typeface="Times New Roman" panose="02020603050405020304" pitchFamily="18" charset="0"/>
              <a:cs typeface="+mn-cs"/>
            </a:endParaRP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98186" y="4274592"/>
            <a:ext cx="3861305" cy="2222405"/>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How it Achieves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ysClr val="windowText" lastClr="000000"/>
                </a:solidFill>
                <a:effectLst/>
                <a:uLnTx/>
                <a:uFillTx/>
                <a:latin typeface="+mn-lt"/>
                <a:ea typeface="Calibri" panose="020F0502020204030204" pitchFamily="34" charset="0"/>
                <a:cs typeface="Calibri" panose="020F0502020204030204" pitchFamily="34" charset="0"/>
              </a:rPr>
              <a:t>Beyond availability of effective needs-driven and evidence-based vocational trades, VADJJ achieves its desired workforce results through provision of continuing education/training and effective identification and engagement with employers and related reentry service stakeholders (DARS, DSS, Virginia Career Works, VCCS, Adult &amp; Continuing Education providers, local juvenile detention centers, DOLI, DPOR, VEC, reentry councils).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00" cap="none" spc="0" normalizeH="0" baseline="0" noProof="0" dirty="0">
                <a:ln>
                  <a:noFill/>
                </a:ln>
                <a:solidFill>
                  <a:sysClr val="windowText" lastClr="000000"/>
                </a:solidFill>
                <a:effectLst/>
                <a:uLnTx/>
                <a:uFillTx/>
                <a:latin typeface="+mn-lt"/>
                <a:ea typeface="Calibri" panose="020F0502020204030204" pitchFamily="34" charset="0"/>
                <a:cs typeface="Calibri" panose="020F0502020204030204" pitchFamily="34" charset="0"/>
              </a:rPr>
              <a:t>Additionally, VADJJ also provides continuous support in the community through the community services unit (CSU) and the community engagement efforts or the reentry unity.    </a:t>
            </a:r>
            <a:endParaRPr kumimoji="0" lang="en-US" sz="1000" b="0" i="0" u="none" strike="noStrike" kern="100" cap="none" spc="0" normalizeH="0" baseline="0" noProof="0" dirty="0">
              <a:ln>
                <a:noFill/>
              </a:ln>
              <a:solidFill>
                <a:sysClr val="windowText" lastClr="000000"/>
              </a:solidFill>
              <a:effectLst/>
              <a:uLnTx/>
              <a:uFillTx/>
              <a:latin typeface="+mn-lt"/>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383878"/>
            <a:ext cx="3236976" cy="511312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mn-lt"/>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mn-lt"/>
                <a:ea typeface="Open Sans" panose="020B0606030504020204" pitchFamily="34" charset="0"/>
                <a:cs typeface="Segoe UI" panose="020B0502040204020203" pitchFamily="34" charset="0"/>
              </a:rPr>
              <a:t>While it is challenging to focus on specifics, it is notable that due to VADJJ reentry efforts in general and workforce development initiative in particular, the rate of recidivism among justice-involved youth under our care continues to decrease in the Commonwealth of Virginia.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mn-lt"/>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mn-lt"/>
                <a:ea typeface="Open Sans" panose="020B0606030504020204" pitchFamily="34" charset="0"/>
                <a:cs typeface="Segoe UI" panose="020B0502040204020203" pitchFamily="34" charset="0"/>
              </a:rPr>
              <a:t>Further, due to sustained educational efforts of the agency, the completion of high school or its equivalence among our youth population remain on par with their counterparts 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mn-lt"/>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mn-lt"/>
                <a:ea typeface="Open Sans" panose="020B0606030504020204" pitchFamily="34" charset="0"/>
                <a:cs typeface="Segoe UI" panose="020B0502040204020203" pitchFamily="34" charset="0"/>
              </a:rPr>
              <a:t>We continue to close any noticeable gaps in possession and demonstration of  workplace readiness skills between our youth population and non-justice-involved youth.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mn-lt"/>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407062" y="6619724"/>
            <a:ext cx="7377875" cy="240138"/>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hlinkClick r:id="rId3"/>
              </a:rPr>
              <a:t>https://www.djj.virginia.gov/pages/rei/rei.htm</a:t>
            </a:r>
            <a:endPar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lang="en-US" sz="1600" spc="-30">
              <a:solidFill>
                <a:srgbClr val="000000"/>
              </a:solidFill>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2" name="Oval 1">
            <a:extLst>
              <a:ext uri="{FF2B5EF4-FFF2-40B4-BE49-F238E27FC236}">
                <a16:creationId xmlns:a16="http://schemas.microsoft.com/office/drawing/2014/main" id="{03D7F152-CB31-D0D5-2A4C-6EF8D1466F85}"/>
              </a:ext>
            </a:extLst>
          </p:cNvPr>
          <p:cNvSpPr/>
          <p:nvPr/>
        </p:nvSpPr>
        <p:spPr>
          <a:xfrm>
            <a:off x="7423527" y="2829927"/>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F31AB6F6-0596-15B2-6256-2BDF58E71927}"/>
              </a:ext>
            </a:extLst>
          </p:cNvPr>
          <p:cNvSpPr/>
          <p:nvPr/>
        </p:nvSpPr>
        <p:spPr>
          <a:xfrm>
            <a:off x="6593535" y="3109456"/>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Oval 6">
            <a:extLst>
              <a:ext uri="{FF2B5EF4-FFF2-40B4-BE49-F238E27FC236}">
                <a16:creationId xmlns:a16="http://schemas.microsoft.com/office/drawing/2014/main" id="{FBBE2B12-0B0B-C0E8-CDC5-6EE9F84A7F10}"/>
              </a:ext>
            </a:extLst>
          </p:cNvPr>
          <p:cNvSpPr/>
          <p:nvPr/>
        </p:nvSpPr>
        <p:spPr>
          <a:xfrm>
            <a:off x="6869966" y="3170735"/>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04A8F973-DA1D-3B72-B6E9-5B9BF77C5101}"/>
              </a:ext>
            </a:extLst>
          </p:cNvPr>
          <p:cNvSpPr/>
          <p:nvPr/>
        </p:nvSpPr>
        <p:spPr>
          <a:xfrm>
            <a:off x="6753425" y="3252429"/>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6106ED3F-ACB2-7FBE-8292-FC34B389E23F}"/>
              </a:ext>
            </a:extLst>
          </p:cNvPr>
          <p:cNvSpPr/>
          <p:nvPr/>
        </p:nvSpPr>
        <p:spPr>
          <a:xfrm>
            <a:off x="8022297" y="3678586"/>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0DC4F3F0-0E96-5D8F-F4B5-C2C7BE52A8ED}"/>
              </a:ext>
            </a:extLst>
          </p:cNvPr>
          <p:cNvSpPr/>
          <p:nvPr/>
        </p:nvSpPr>
        <p:spPr>
          <a:xfrm>
            <a:off x="7382963" y="3423443"/>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8" name="Oval 17">
            <a:extLst>
              <a:ext uri="{FF2B5EF4-FFF2-40B4-BE49-F238E27FC236}">
                <a16:creationId xmlns:a16="http://schemas.microsoft.com/office/drawing/2014/main" id="{91DF8901-E92D-0B23-BBA9-4E3D87D5E819}"/>
              </a:ext>
            </a:extLst>
          </p:cNvPr>
          <p:cNvSpPr/>
          <p:nvPr/>
        </p:nvSpPr>
        <p:spPr>
          <a:xfrm>
            <a:off x="7020208" y="3511835"/>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Parallelogram 2">
            <a:extLst>
              <a:ext uri="{FF2B5EF4-FFF2-40B4-BE49-F238E27FC236}">
                <a16:creationId xmlns:a16="http://schemas.microsoft.com/office/drawing/2014/main" id="{443C44BB-1027-03F1-09B6-DD6DBB0FF955}"/>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TextBox 5">
            <a:extLst>
              <a:ext uri="{FF2B5EF4-FFF2-40B4-BE49-F238E27FC236}">
                <a16:creationId xmlns:a16="http://schemas.microsoft.com/office/drawing/2014/main" id="{BE7684E8-EA89-1DAE-6EAD-F8507BA8B171}"/>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
        <p:nvSpPr>
          <p:cNvPr id="11" name="Circle: Hollow 10">
            <a:extLst>
              <a:ext uri="{FF2B5EF4-FFF2-40B4-BE49-F238E27FC236}">
                <a16:creationId xmlns:a16="http://schemas.microsoft.com/office/drawing/2014/main" id="{A42E9D18-B884-22E4-D46D-DFE179D68489}"/>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2" name="Graphic 11" descr="Teacher with solid fill">
            <a:extLst>
              <a:ext uri="{FF2B5EF4-FFF2-40B4-BE49-F238E27FC236}">
                <a16:creationId xmlns:a16="http://schemas.microsoft.com/office/drawing/2014/main" id="{5419D3BD-D20F-7A29-7CE4-AA85B320AA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0251" y="287972"/>
            <a:ext cx="280778" cy="280778"/>
          </a:xfrm>
          <a:prstGeom prst="rect">
            <a:avLst/>
          </a:prstGeom>
        </p:spPr>
      </p:pic>
    </p:spTree>
    <p:extLst>
      <p:ext uri="{BB962C8B-B14F-4D97-AF65-F5344CB8AC3E}">
        <p14:creationId xmlns:p14="http://schemas.microsoft.com/office/powerpoint/2010/main" val="1475265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602311E-D2CB-FD2A-4F7F-9481FE30F030}"/>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Commissioner Nicole Overley and Constance Green, State Program Coordinator</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47" name="TextBox 46">
            <a:extLst>
              <a:ext uri="{FF2B5EF4-FFF2-40B4-BE49-F238E27FC236}">
                <a16:creationId xmlns:a16="http://schemas.microsoft.com/office/drawing/2014/main" id="{81AA917F-3668-8222-D214-D008FAAC23CD}"/>
              </a:ext>
            </a:extLst>
          </p:cNvPr>
          <p:cNvSpPr txBox="1"/>
          <p:nvPr/>
        </p:nvSpPr>
        <p:spPr>
          <a:xfrm>
            <a:off x="98322" y="193805"/>
            <a:ext cx="9694387" cy="461665"/>
          </a:xfrm>
          <a:prstGeom prst="rect">
            <a:avLst/>
          </a:prstGeom>
          <a:noFill/>
        </p:spPr>
        <p:txBody>
          <a:bodyPr wrap="square" lIns="91440" tIns="45720" rIns="91440" bIns="45720" rtlCol="0" anchor="t">
            <a:spAutoFit/>
          </a:bodyPr>
          <a:lstStyle/>
          <a:p>
            <a:pPr>
              <a:defRPr/>
            </a:pPr>
            <a:r>
              <a:rPr lang="en-US" sz="2400" b="1" dirty="0">
                <a:solidFill>
                  <a:prstClr val="white"/>
                </a:solidFill>
                <a:latin typeface="Franklin Gothic Demi"/>
                <a:cs typeface="Segoe UI"/>
              </a:rPr>
              <a:t>Workforce Innovation and Opportunity Act - Adult </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Virginia Works</a:t>
            </a:r>
            <a:endParaRPr kumimoji="0" lang="en-US" sz="24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48" name="Text Placeholder 2">
            <a:extLst>
              <a:ext uri="{FF2B5EF4-FFF2-40B4-BE49-F238E27FC236}">
                <a16:creationId xmlns:a16="http://schemas.microsoft.com/office/drawing/2014/main" id="{7B736244-C5B7-A679-A4A8-DC2951123E28}"/>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Labor</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49" name="Rectangle: Rounded Corners 48">
            <a:extLst>
              <a:ext uri="{FF2B5EF4-FFF2-40B4-BE49-F238E27FC236}">
                <a16:creationId xmlns:a16="http://schemas.microsoft.com/office/drawing/2014/main" id="{2D1B561B-99B2-76E1-10D1-DD36D6DA7519}"/>
              </a:ext>
            </a:extLst>
          </p:cNvPr>
          <p:cNvSpPr/>
          <p:nvPr/>
        </p:nvSpPr>
        <p:spPr bwMode="gray">
          <a:xfrm>
            <a:off x="285865" y="1898374"/>
            <a:ext cx="3985391" cy="223862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Provides local workforce development areas oversite, technical assistance, and allocates funds to deliver individualized workforce services to eligible adults seeking employment</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Serve adult</a:t>
            </a:r>
            <a:r>
              <a:rPr lang="en-US" sz="1200" dirty="0">
                <a:solidFill>
                  <a:prstClr val="black"/>
                </a:solidFill>
                <a:latin typeface="Segoe UI" panose="020B0502040204020203" pitchFamily="34" charset="0"/>
                <a:cs typeface="Segoe UI" panose="020B0502040204020203" pitchFamily="34" charset="0"/>
              </a:rPr>
              <a:t>s</a:t>
            </a: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with one or more barriers to employment</a:t>
            </a:r>
            <a:r>
              <a:rPr lang="en-US" sz="1200" dirty="0">
                <a:solidFill>
                  <a:prstClr val="black"/>
                </a:solidFill>
                <a:latin typeface="Segoe UI" panose="020B0502040204020203" pitchFamily="34" charset="0"/>
                <a:cs typeface="Segoe UI" panose="020B0502040204020203" pitchFamily="34" charset="0"/>
              </a:rPr>
              <a:t> </a:t>
            </a: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to attain skills training, credentials, and secure employment with career/promotional opportunities</a:t>
            </a:r>
            <a:endParaRPr kumimoji="0" lang="en-US" sz="11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0" name="Rectangle: Rounded Corners 49">
            <a:extLst>
              <a:ext uri="{FF2B5EF4-FFF2-40B4-BE49-F238E27FC236}">
                <a16:creationId xmlns:a16="http://schemas.microsoft.com/office/drawing/2014/main" id="{9E159D1B-992A-0B71-D98A-5A0A021F8AF2}"/>
              </a:ext>
            </a:extLst>
          </p:cNvPr>
          <p:cNvSpPr/>
          <p:nvPr/>
        </p:nvSpPr>
        <p:spPr bwMode="gray">
          <a:xfrm>
            <a:off x="285865" y="4370917"/>
            <a:ext cx="3985391" cy="213148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Adults seeking employment and advancement and business seeking workforce services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342900" marR="0" lvl="0" indent="-342900" algn="l" defTabSz="685800" rtl="0" eaLnBrk="1" fontAlgn="auto" latinLnBrk="0" hangingPunct="1">
              <a:lnSpc>
                <a:spcPct val="106000"/>
              </a:lnSpc>
              <a:spcBef>
                <a:spcPts val="0"/>
              </a:spcBef>
              <a:spcAft>
                <a:spcPts val="0"/>
              </a:spcAft>
              <a:buClrTx/>
              <a:buSzTx/>
              <a:buFontTx/>
              <a:buAutoNum type="alphaLcParenBoth"/>
              <a:tabLst/>
              <a:defRPr/>
            </a:pPr>
            <a:r>
              <a:rPr kumimoji="0" lang="en-US" sz="1200" u="none" strike="noStrike" kern="1200" cap="none" spc="0" normalizeH="0" baseline="0" noProof="0" dirty="0">
                <a:ln>
                  <a:noFill/>
                </a:ln>
                <a:solidFill>
                  <a:prstClr val="black"/>
                </a:solidFill>
                <a:effectLst/>
                <a:uLnTx/>
                <a:uFillTx/>
                <a:latin typeface="Segoe UI"/>
                <a:ea typeface="+mn-ea"/>
                <a:cs typeface="+mn-cs"/>
              </a:rPr>
              <a:t>18 years of age or older, </a:t>
            </a:r>
          </a:p>
          <a:p>
            <a:pPr marL="342900" marR="0" lvl="0" indent="-342900" algn="l" defTabSz="685800" rtl="0" eaLnBrk="1" fontAlgn="auto" latinLnBrk="0" hangingPunct="1">
              <a:lnSpc>
                <a:spcPct val="106000"/>
              </a:lnSpc>
              <a:spcBef>
                <a:spcPts val="0"/>
              </a:spcBef>
              <a:spcAft>
                <a:spcPts val="0"/>
              </a:spcAft>
              <a:buClrTx/>
              <a:buSzTx/>
              <a:buFontTx/>
              <a:buAutoNum type="alphaLcParenBoth"/>
              <a:tabLst/>
              <a:defRPr/>
            </a:pPr>
            <a:r>
              <a:rPr lang="en-US" sz="1200" dirty="0">
                <a:solidFill>
                  <a:prstClr val="black"/>
                </a:solidFill>
                <a:latin typeface="Segoe UI"/>
              </a:rPr>
              <a:t>has the legal right to work in the United States of America, </a:t>
            </a:r>
            <a:r>
              <a:rPr kumimoji="0" lang="en-US" sz="1200" b="0" u="none" strike="noStrike" kern="1200" cap="none" spc="0" normalizeH="0" baseline="0" noProof="0" dirty="0">
                <a:ln>
                  <a:noFill/>
                </a:ln>
                <a:solidFill>
                  <a:prstClr val="black"/>
                </a:solidFill>
                <a:effectLst/>
                <a:uLnTx/>
                <a:uFillTx/>
                <a:latin typeface="Segoe UI"/>
                <a:ea typeface="+mn-ea"/>
                <a:cs typeface="+mn-cs"/>
              </a:rPr>
              <a:t>and </a:t>
            </a:r>
          </a:p>
          <a:p>
            <a:pPr marL="342900" marR="0" lvl="0" indent="-342900" algn="l" defTabSz="685800" rtl="0" eaLnBrk="1" fontAlgn="auto" latinLnBrk="0" hangingPunct="1">
              <a:lnSpc>
                <a:spcPct val="106000"/>
              </a:lnSpc>
              <a:spcBef>
                <a:spcPts val="0"/>
              </a:spcBef>
              <a:spcAft>
                <a:spcPts val="0"/>
              </a:spcAft>
              <a:buClrTx/>
              <a:buSzTx/>
              <a:buFontTx/>
              <a:buAutoNum type="alphaLcParenBoth"/>
              <a:tabLst/>
              <a:defRPr/>
            </a:pPr>
            <a:r>
              <a:rPr kumimoji="0" lang="en-US" sz="1200" u="none" strike="noStrike" kern="1200" cap="none" spc="0" normalizeH="0" baseline="0" noProof="0" dirty="0">
                <a:ln>
                  <a:noFill/>
                </a:ln>
                <a:solidFill>
                  <a:prstClr val="black"/>
                </a:solidFill>
                <a:effectLst/>
                <a:uLnTx/>
                <a:uFillTx/>
                <a:latin typeface="Segoe UI"/>
                <a:ea typeface="+mn-ea"/>
                <a:cs typeface="+mn-cs"/>
              </a:rPr>
              <a:t>has registered for the Selective Service </a:t>
            </a:r>
            <a:r>
              <a:rPr lang="en-US" sz="1200" dirty="0">
                <a:solidFill>
                  <a:prstClr val="black"/>
                </a:solidFill>
                <a:latin typeface="Segoe UI"/>
              </a:rPr>
              <a:t>if required by U.S. law</a:t>
            </a:r>
            <a:endParaRPr kumimoji="0" lang="en-US" sz="1200" u="none" strike="noStrike" kern="1200" cap="none" spc="0" normalizeH="0" baseline="0" noProof="0" dirty="0">
              <a:ln>
                <a:noFill/>
              </a:ln>
              <a:solidFill>
                <a:prstClr val="black"/>
              </a:solidFill>
              <a:effectLst/>
              <a:uLnTx/>
              <a:uFillTx/>
              <a:latin typeface="Segoe UI"/>
              <a:ea typeface="+mn-ea"/>
              <a:cs typeface="+mn-cs"/>
            </a:endParaRPr>
          </a:p>
        </p:txBody>
      </p:sp>
      <p:sp>
        <p:nvSpPr>
          <p:cNvPr id="51" name="Rectangle: Rounded Corners 50">
            <a:extLst>
              <a:ext uri="{FF2B5EF4-FFF2-40B4-BE49-F238E27FC236}">
                <a16:creationId xmlns:a16="http://schemas.microsoft.com/office/drawing/2014/main" id="{EC8740FC-47DF-4A2D-D545-EEEA747C663A}"/>
              </a:ext>
            </a:extLst>
          </p:cNvPr>
          <p:cNvSpPr/>
          <p:nvPr/>
        </p:nvSpPr>
        <p:spPr bwMode="gray">
          <a:xfrm>
            <a:off x="4495295" y="3995591"/>
            <a:ext cx="3861305" cy="244453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defTabSz="685800">
              <a:lnSpc>
                <a:spcPct val="106000"/>
              </a:lnSpc>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Work with, </a:t>
            </a:r>
            <a:r>
              <a:rPr lang="en-US" sz="1200" dirty="0">
                <a:solidFill>
                  <a:prstClr val="black"/>
                </a:solidFill>
                <a:latin typeface="Segoe UI"/>
              </a:rPr>
              <a:t>and through, the 14 Local Workforce Development Boards (LWDBs) that deliver business services and deliver individualized career services to adult clients to help them overcome barriers to employment, through training and other high-touch employment focused services. Partners include Titles II, III, IV, and DSS, among many others. Co-enrollment and braiding of funding are two methods of such collaboration.  </a:t>
            </a:r>
            <a:endParaRPr kumimoji="0" lang="en-US" sz="1200" u="none" strike="noStrike" kern="1200" cap="none" spc="0" normalizeH="0" baseline="0" noProof="0" dirty="0">
              <a:ln>
                <a:noFill/>
              </a:ln>
              <a:solidFill>
                <a:prstClr val="black"/>
              </a:solidFill>
              <a:effectLst/>
              <a:uLnTx/>
              <a:uFillTx/>
              <a:latin typeface="Segoe UI"/>
              <a:ea typeface="+mn-ea"/>
              <a:cs typeface="+mn-cs"/>
            </a:endParaRPr>
          </a:p>
        </p:txBody>
      </p:sp>
      <p:sp>
        <p:nvSpPr>
          <p:cNvPr id="52" name="TextBox 51">
            <a:extLst>
              <a:ext uri="{FF2B5EF4-FFF2-40B4-BE49-F238E27FC236}">
                <a16:creationId xmlns:a16="http://schemas.microsoft.com/office/drawing/2014/main" id="{96E7E10C-30DE-4D63-FCE8-A2B213F47145}"/>
              </a:ext>
            </a:extLst>
          </p:cNvPr>
          <p:cNvSpPr txBox="1"/>
          <p:nvPr/>
        </p:nvSpPr>
        <p:spPr>
          <a:xfrm>
            <a:off x="5460011" y="1358929"/>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53" name="Rectangle: Rounded Corners 52">
            <a:extLst>
              <a:ext uri="{FF2B5EF4-FFF2-40B4-BE49-F238E27FC236}">
                <a16:creationId xmlns:a16="http://schemas.microsoft.com/office/drawing/2014/main" id="{65E90608-4E42-B506-641F-9603AEE8170F}"/>
              </a:ext>
            </a:extLst>
          </p:cNvPr>
          <p:cNvSpPr/>
          <p:nvPr/>
        </p:nvSpPr>
        <p:spPr bwMode="gray">
          <a:xfrm>
            <a:off x="8580642" y="1435059"/>
            <a:ext cx="3454339" cy="522913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a:defRPr/>
            </a:pPr>
            <a:r>
              <a:rPr lang="en-US" sz="1400" dirty="0">
                <a:latin typeface="+mn-lt"/>
              </a:rPr>
              <a:t>Giving individuals with barriers to employment, access to and opportunities for the employment, education, training, and support services they need to succeed in the labor market results in increasing employment, retention, earnings, and credentials for participants. These activities, as a result, improve the quality of the workforce, reduce welfare dependency, increase economic self-sufficiency, meet the skill requirements of employers, and enhance the productivity and competitiveness of the Commonwealth.</a:t>
            </a:r>
            <a:endParaRPr lang="en-US" sz="1400" b="1" dirty="0">
              <a:solidFill>
                <a:prstClr val="black"/>
              </a:solidFill>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Segoe UI" panose="020B0502040204020203" pitchFamily="34" charset="0"/>
                <a:ea typeface="Open Sans" panose="020B0606030504020204" pitchFamily="34" charset="0"/>
                <a:cs typeface="Segoe UI" panose="020B0502040204020203" pitchFamily="34" charset="0"/>
              </a:rPr>
              <a:t>Priority Populations -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Veterans and Eligible Spouses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rPr>
              <a:t>Low-income Individuals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rPr>
              <a:t>Individuals receiving public assistance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prstClr val="black"/>
                </a:solidFill>
                <a:latin typeface="Segoe UI" panose="020B0502040204020203" pitchFamily="34" charset="0"/>
                <a:ea typeface="Open Sans" panose="020B0606030504020204" pitchFamily="34" charset="0"/>
                <a:cs typeface="Segoe UI" panose="020B0502040204020203" pitchFamily="34" charset="0"/>
              </a:rPr>
              <a:t>Individuals who are Basic Skills Deficient</a:t>
            </a:r>
            <a:endPar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54" name="Text Placeholder 5">
            <a:extLst>
              <a:ext uri="{FF2B5EF4-FFF2-40B4-BE49-F238E27FC236}">
                <a16:creationId xmlns:a16="http://schemas.microsoft.com/office/drawing/2014/main" id="{3B14F17F-809E-E0CE-9FFF-5E6DEE96CBFD}"/>
              </a:ext>
            </a:extLst>
          </p:cNvPr>
          <p:cNvSpPr txBox="1">
            <a:spLocks/>
          </p:cNvSpPr>
          <p:nvPr/>
        </p:nvSpPr>
        <p:spPr>
          <a:xfrm>
            <a:off x="2677730" y="6574911"/>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&lt;</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rPr>
              <a:t>https://virginiaworks.gov/</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&gt;</a:t>
            </a:r>
          </a:p>
        </p:txBody>
      </p:sp>
      <p:sp>
        <p:nvSpPr>
          <p:cNvPr id="55" name="TextBox 54">
            <a:extLst>
              <a:ext uri="{FF2B5EF4-FFF2-40B4-BE49-F238E27FC236}">
                <a16:creationId xmlns:a16="http://schemas.microsoft.com/office/drawing/2014/main" id="{096530BF-D148-A778-10AA-30D66244F0A5}"/>
              </a:ext>
            </a:extLst>
          </p:cNvPr>
          <p:cNvSpPr txBox="1"/>
          <p:nvPr/>
        </p:nvSpPr>
        <p:spPr>
          <a:xfrm>
            <a:off x="4819892" y="1745782"/>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a:solidFill>
                  <a:prstClr val="black"/>
                </a:solidFill>
                <a:latin typeface="Segoe UI"/>
              </a:rPr>
              <a:t>Statewide</a:t>
            </a:r>
            <a:r>
              <a:rPr lang="en-US" sz="1400" i="1">
                <a:solidFill>
                  <a:prstClr val="black"/>
                </a:solidFill>
                <a:latin typeface="Segoe UI"/>
              </a:rPr>
              <a:t> - through the 14 Local Workforce Development Areas (LWDAs)</a:t>
            </a: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57" name="Parallelogram 56">
            <a:extLst>
              <a:ext uri="{FF2B5EF4-FFF2-40B4-BE49-F238E27FC236}">
                <a16:creationId xmlns:a16="http://schemas.microsoft.com/office/drawing/2014/main" id="{23E1BFD5-3C1D-DCA4-D9AD-12D3BCF27DEC}"/>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8" name="Circle: Hollow 57">
            <a:extLst>
              <a:ext uri="{FF2B5EF4-FFF2-40B4-BE49-F238E27FC236}">
                <a16:creationId xmlns:a16="http://schemas.microsoft.com/office/drawing/2014/main" id="{2DBFD43C-4ABF-B484-6E4C-02067A2E569F}"/>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59" name="Graphic 58" descr="Teacher with solid fill">
            <a:extLst>
              <a:ext uri="{FF2B5EF4-FFF2-40B4-BE49-F238E27FC236}">
                <a16:creationId xmlns:a16="http://schemas.microsoft.com/office/drawing/2014/main" id="{DAACEA31-DEBD-C28B-BDF2-55E27FC662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0251" y="287972"/>
            <a:ext cx="280778" cy="280778"/>
          </a:xfrm>
          <a:prstGeom prst="rect">
            <a:avLst/>
          </a:prstGeom>
        </p:spPr>
      </p:pic>
      <p:sp>
        <p:nvSpPr>
          <p:cNvPr id="60" name="TextBox 59">
            <a:extLst>
              <a:ext uri="{FF2B5EF4-FFF2-40B4-BE49-F238E27FC236}">
                <a16:creationId xmlns:a16="http://schemas.microsoft.com/office/drawing/2014/main" id="{65309BD7-8D79-D4FE-054E-573AE168697D}"/>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pic>
        <p:nvPicPr>
          <p:cNvPr id="61" name="Picture 60">
            <a:extLst>
              <a:ext uri="{FF2B5EF4-FFF2-40B4-BE49-F238E27FC236}">
                <a16:creationId xmlns:a16="http://schemas.microsoft.com/office/drawing/2014/main" id="{B95B1FF9-A689-B633-E17D-90E036FACE5C}"/>
              </a:ext>
            </a:extLst>
          </p:cNvPr>
          <p:cNvPicPr>
            <a:picLocks noChangeAspect="1"/>
          </p:cNvPicPr>
          <p:nvPr/>
        </p:nvPicPr>
        <p:blipFill>
          <a:blip r:embed="rId5">
            <a:alphaModFix amt="70000"/>
          </a:blip>
          <a:stretch>
            <a:fillRect/>
          </a:stretch>
        </p:blipFill>
        <p:spPr>
          <a:xfrm>
            <a:off x="4495296" y="2215638"/>
            <a:ext cx="3974130" cy="1529379"/>
          </a:xfrm>
          <a:prstGeom prst="rect">
            <a:avLst/>
          </a:prstGeom>
        </p:spPr>
      </p:pic>
    </p:spTree>
    <p:extLst>
      <p:ext uri="{BB962C8B-B14F-4D97-AF65-F5344CB8AC3E}">
        <p14:creationId xmlns:p14="http://schemas.microsoft.com/office/powerpoint/2010/main" val="991734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A10F84-0129-A255-3767-B9A80A459683}"/>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Commissioner Nicole Overley and Constance Green, State Program Coordinator</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p:txBody>
      </p:sp>
      <p:sp>
        <p:nvSpPr>
          <p:cNvPr id="15" name="TextBox 14">
            <a:extLst>
              <a:ext uri="{FF2B5EF4-FFF2-40B4-BE49-F238E27FC236}">
                <a16:creationId xmlns:a16="http://schemas.microsoft.com/office/drawing/2014/main" id="{59B1400B-C025-70FE-B76C-BEC38C7AC080}"/>
              </a:ext>
            </a:extLst>
          </p:cNvPr>
          <p:cNvSpPr txBox="1"/>
          <p:nvPr/>
        </p:nvSpPr>
        <p:spPr>
          <a:xfrm>
            <a:off x="95297" y="287972"/>
            <a:ext cx="9694387" cy="400110"/>
          </a:xfrm>
          <a:prstGeom prst="rect">
            <a:avLst/>
          </a:prstGeom>
          <a:noFill/>
        </p:spPr>
        <p:txBody>
          <a:bodyPr wrap="square" lIns="91440" tIns="45720" rIns="91440" bIns="45720" rtlCol="0" anchor="t">
            <a:spAutoFit/>
          </a:bodyPr>
          <a:lstStyle/>
          <a:p>
            <a:pPr>
              <a:defRPr/>
            </a:pPr>
            <a:r>
              <a:rPr lang="en-US" sz="2000" b="1" dirty="0">
                <a:solidFill>
                  <a:prstClr val="white"/>
                </a:solidFill>
                <a:latin typeface="Franklin Gothic Demi"/>
                <a:cs typeface="Segoe UI"/>
              </a:rPr>
              <a:t>Workforce Innovation and Opportunity Act - Dislocated Worker </a:t>
            </a: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 Virginia Works</a:t>
            </a:r>
            <a:endParaRPr kumimoji="0" lang="en-US" sz="20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16" name="Text Placeholder 2">
            <a:extLst>
              <a:ext uri="{FF2B5EF4-FFF2-40B4-BE49-F238E27FC236}">
                <a16:creationId xmlns:a16="http://schemas.microsoft.com/office/drawing/2014/main" id="{681EF7E5-D770-2894-74B0-913724ABA7D3}"/>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a:solidFill>
                  <a:srgbClr val="003595">
                    <a:lumMod val="40000"/>
                    <a:lumOff val="60000"/>
                  </a:srgbClr>
                </a:solidFill>
              </a:rPr>
              <a:t>Labor</a:t>
            </a:r>
          </a:p>
        </p:txBody>
      </p:sp>
      <p:sp>
        <p:nvSpPr>
          <p:cNvPr id="17" name="Rectangle: Rounded Corners 16">
            <a:extLst>
              <a:ext uri="{FF2B5EF4-FFF2-40B4-BE49-F238E27FC236}">
                <a16:creationId xmlns:a16="http://schemas.microsoft.com/office/drawing/2014/main" id="{E394ADF7-AE29-D8EB-AD73-68FC4B39C0E2}"/>
              </a:ext>
            </a:extLst>
          </p:cNvPr>
          <p:cNvSpPr/>
          <p:nvPr/>
        </p:nvSpPr>
        <p:spPr bwMode="gray">
          <a:xfrm>
            <a:off x="285865" y="1425120"/>
            <a:ext cx="3985391" cy="228530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lang="en-US" sz="1200" dirty="0">
                <a:solidFill>
                  <a:prstClr val="black"/>
                </a:solidFill>
                <a:latin typeface="Segoe UI" panose="020B0502040204020203" pitchFamily="34" charset="0"/>
                <a:cs typeface="Segoe UI" panose="020B0502040204020203" pitchFamily="34" charset="0"/>
              </a:rPr>
              <a:t>Provides</a:t>
            </a: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local workforce development areas oversite, technical assistance and allocates funds to deliver individualized workforce services to eligible dislocated workers seeking employment</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Serve dislocated workers with one or more barriers to employment </a:t>
            </a:r>
            <a:r>
              <a:rPr lang="en-US" sz="1200" dirty="0">
                <a:solidFill>
                  <a:prstClr val="black"/>
                </a:solidFill>
                <a:latin typeface="Segoe UI" panose="020B0502040204020203" pitchFamily="34" charset="0"/>
                <a:cs typeface="Segoe UI" panose="020B0502040204020203" pitchFamily="34" charset="0"/>
              </a:rPr>
              <a:t>to</a:t>
            </a: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attain skills training, credentials,</a:t>
            </a:r>
            <a:r>
              <a:rPr lang="en-US" sz="1200" dirty="0">
                <a:solidFill>
                  <a:prstClr val="black"/>
                </a:solidFill>
                <a:latin typeface="Segoe UI" panose="020B0502040204020203" pitchFamily="34" charset="0"/>
                <a:cs typeface="Segoe UI" panose="020B0502040204020203" pitchFamily="34" charset="0"/>
              </a:rPr>
              <a:t> </a:t>
            </a: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and secure employment with career/promotional opportunities</a:t>
            </a:r>
            <a:endParaRPr kumimoji="0" lang="en-US" sz="11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8" name="Rectangle: Rounded Corners 17">
            <a:extLst>
              <a:ext uri="{FF2B5EF4-FFF2-40B4-BE49-F238E27FC236}">
                <a16:creationId xmlns:a16="http://schemas.microsoft.com/office/drawing/2014/main" id="{5F260B35-7984-CD0A-6E46-3D9F5E6B597F}"/>
              </a:ext>
            </a:extLst>
          </p:cNvPr>
          <p:cNvSpPr/>
          <p:nvPr/>
        </p:nvSpPr>
        <p:spPr bwMode="gray">
          <a:xfrm>
            <a:off x="285865" y="3957472"/>
            <a:ext cx="3985391" cy="228530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Dislocated workers seeking employment and business seeking workforce services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342900" marR="0" lvl="0" indent="-342900" algn="l" defTabSz="685800" rtl="0" eaLnBrk="1" fontAlgn="auto" latinLnBrk="0" hangingPunct="1">
              <a:lnSpc>
                <a:spcPct val="106000"/>
              </a:lnSpc>
              <a:spcBef>
                <a:spcPts val="0"/>
              </a:spcBef>
              <a:spcAft>
                <a:spcPts val="0"/>
              </a:spcAft>
              <a:buClrTx/>
              <a:buSzTx/>
              <a:buFontTx/>
              <a:buAutoNum type="alphaLcParenBoth"/>
              <a:tabLst/>
              <a:defRPr/>
            </a:pPr>
            <a:r>
              <a:rPr kumimoji="0" lang="en-US" sz="1200" u="none" strike="noStrike" kern="1200" cap="none" spc="0" normalizeH="0" baseline="0" noProof="0" dirty="0">
                <a:ln>
                  <a:noFill/>
                </a:ln>
                <a:solidFill>
                  <a:prstClr val="black"/>
                </a:solidFill>
                <a:effectLst/>
                <a:uLnTx/>
                <a:uFillTx/>
                <a:latin typeface="Segoe UI"/>
                <a:ea typeface="+mn-ea"/>
                <a:cs typeface="+mn-cs"/>
              </a:rPr>
              <a:t>18 years of age or older, </a:t>
            </a:r>
          </a:p>
          <a:p>
            <a:pPr marL="342900" marR="0" lvl="0" indent="-342900" algn="l" defTabSz="685800" rtl="0" eaLnBrk="1" fontAlgn="auto" latinLnBrk="0" hangingPunct="1">
              <a:lnSpc>
                <a:spcPct val="106000"/>
              </a:lnSpc>
              <a:spcBef>
                <a:spcPts val="0"/>
              </a:spcBef>
              <a:spcAft>
                <a:spcPts val="0"/>
              </a:spcAft>
              <a:buClrTx/>
              <a:buSzTx/>
              <a:buFontTx/>
              <a:buAutoNum type="alphaLcParenBoth"/>
              <a:tabLst/>
              <a:defRPr/>
            </a:pPr>
            <a:r>
              <a:rPr lang="en-US" sz="1200" dirty="0">
                <a:solidFill>
                  <a:prstClr val="black"/>
                </a:solidFill>
                <a:latin typeface="Segoe UI"/>
              </a:rPr>
              <a:t>has the legal right to work in the United States of America,</a:t>
            </a:r>
            <a:r>
              <a:rPr kumimoji="0" lang="en-US" sz="1200" u="none" strike="noStrike" kern="1200" cap="none" spc="0" normalizeH="0" baseline="0" noProof="0" dirty="0">
                <a:ln>
                  <a:noFill/>
                </a:ln>
                <a:solidFill>
                  <a:prstClr val="black"/>
                </a:solidFill>
                <a:effectLst/>
                <a:uLnTx/>
                <a:uFillTx/>
                <a:latin typeface="Segoe UI"/>
                <a:ea typeface="+mn-ea"/>
                <a:cs typeface="+mn-cs"/>
              </a:rPr>
              <a:t> </a:t>
            </a:r>
          </a:p>
          <a:p>
            <a:pPr marL="342900" marR="0" lvl="0" indent="-342900" algn="l" defTabSz="685800" rtl="0" eaLnBrk="1" fontAlgn="auto" latinLnBrk="0" hangingPunct="1">
              <a:lnSpc>
                <a:spcPct val="106000"/>
              </a:lnSpc>
              <a:spcBef>
                <a:spcPts val="0"/>
              </a:spcBef>
              <a:spcAft>
                <a:spcPts val="0"/>
              </a:spcAft>
              <a:buClrTx/>
              <a:buSzTx/>
              <a:buFontTx/>
              <a:buAutoNum type="alphaLcParenBoth"/>
              <a:tabLst/>
              <a:defRPr/>
            </a:pPr>
            <a:r>
              <a:rPr kumimoji="0" lang="en-US" sz="1200" u="none" strike="noStrike" kern="1200" cap="none" spc="0" normalizeH="0" baseline="0" noProof="0" dirty="0">
                <a:ln>
                  <a:noFill/>
                </a:ln>
                <a:solidFill>
                  <a:prstClr val="black"/>
                </a:solidFill>
                <a:effectLst/>
                <a:uLnTx/>
                <a:uFillTx/>
                <a:latin typeface="Segoe UI"/>
                <a:ea typeface="+mn-ea"/>
                <a:cs typeface="+mn-cs"/>
              </a:rPr>
              <a:t>has registered for the Selective Service </a:t>
            </a:r>
            <a:r>
              <a:rPr lang="en-US" sz="1200" dirty="0">
                <a:solidFill>
                  <a:prstClr val="black"/>
                </a:solidFill>
                <a:latin typeface="Segoe UI"/>
              </a:rPr>
              <a:t>if required by U.S. law, and </a:t>
            </a:r>
          </a:p>
          <a:p>
            <a:pPr marL="342900" marR="0" lvl="0" indent="-342900" algn="l" defTabSz="685800" rtl="0" eaLnBrk="1" fontAlgn="auto" latinLnBrk="0" hangingPunct="1">
              <a:lnSpc>
                <a:spcPct val="106000"/>
              </a:lnSpc>
              <a:spcBef>
                <a:spcPts val="0"/>
              </a:spcBef>
              <a:spcAft>
                <a:spcPts val="0"/>
              </a:spcAft>
              <a:buClrTx/>
              <a:buSzTx/>
              <a:buFontTx/>
              <a:buAutoNum type="alphaLcParenBoth"/>
              <a:tabLst/>
              <a:defRPr/>
            </a:pPr>
            <a:r>
              <a:rPr lang="en-US" sz="1200" dirty="0">
                <a:solidFill>
                  <a:prstClr val="black"/>
                </a:solidFill>
                <a:latin typeface="Segoe UI"/>
              </a:rPr>
              <a:t>has been laid off through no fault of their own</a:t>
            </a:r>
            <a:endParaRPr kumimoji="0" lang="en-US" sz="1200" u="none" strike="noStrike" kern="1200" cap="none" spc="0" normalizeH="0" baseline="0" noProof="0" dirty="0">
              <a:ln>
                <a:noFill/>
              </a:ln>
              <a:solidFill>
                <a:prstClr val="black"/>
              </a:solidFill>
              <a:effectLst/>
              <a:uLnTx/>
              <a:uFillTx/>
              <a:latin typeface="Segoe UI"/>
              <a:ea typeface="+mn-ea"/>
              <a:cs typeface="+mn-cs"/>
            </a:endParaRPr>
          </a:p>
        </p:txBody>
      </p:sp>
      <p:sp>
        <p:nvSpPr>
          <p:cNvPr id="22" name="Rectangle: Rounded Corners 21">
            <a:extLst>
              <a:ext uri="{FF2B5EF4-FFF2-40B4-BE49-F238E27FC236}">
                <a16:creationId xmlns:a16="http://schemas.microsoft.com/office/drawing/2014/main" id="{BEDD6D4D-BF72-48BB-3A8C-70BD28938B91}"/>
              </a:ext>
            </a:extLst>
          </p:cNvPr>
          <p:cNvSpPr/>
          <p:nvPr/>
        </p:nvSpPr>
        <p:spPr bwMode="gray">
          <a:xfrm>
            <a:off x="4495296" y="3829170"/>
            <a:ext cx="3861305" cy="253235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defTabSz="685800">
              <a:lnSpc>
                <a:spcPct val="106000"/>
              </a:lnSpc>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Work with, </a:t>
            </a:r>
            <a:r>
              <a:rPr lang="en-US" sz="1200" dirty="0">
                <a:solidFill>
                  <a:prstClr val="black"/>
                </a:solidFill>
                <a:latin typeface="Segoe UI"/>
              </a:rPr>
              <a:t>and through, the 14 Local Workforce Development Boards (LWDBs) that deliver business services and deliver individualized career services to dislocated clients to help them overcome barriers to employment, through training and other high-touch employment focused services. Partners include Titles II, III, IV, and DSS, among many others. Co-enrollment and braiding of funding are two methods of such collaboration.  </a:t>
            </a:r>
            <a:endParaRPr kumimoji="0" lang="en-US" sz="1200" u="none" strike="noStrike" kern="1200" cap="none" spc="0" normalizeH="0" baseline="0" noProof="0" dirty="0">
              <a:ln>
                <a:noFill/>
              </a:ln>
              <a:solidFill>
                <a:prstClr val="black"/>
              </a:solidFill>
              <a:effectLst/>
              <a:uLnTx/>
              <a:uFillTx/>
              <a:latin typeface="Segoe UI"/>
              <a:ea typeface="+mn-ea"/>
              <a:cs typeface="+mn-cs"/>
            </a:endParaRPr>
          </a:p>
        </p:txBody>
      </p:sp>
      <p:sp>
        <p:nvSpPr>
          <p:cNvPr id="25" name="TextBox 24">
            <a:extLst>
              <a:ext uri="{FF2B5EF4-FFF2-40B4-BE49-F238E27FC236}">
                <a16:creationId xmlns:a16="http://schemas.microsoft.com/office/drawing/2014/main" id="{C0F997CA-1AFB-DDD2-3290-E744147B0329}"/>
              </a:ext>
            </a:extLst>
          </p:cNvPr>
          <p:cNvSpPr txBox="1"/>
          <p:nvPr/>
        </p:nvSpPr>
        <p:spPr>
          <a:xfrm>
            <a:off x="5460011" y="1358929"/>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6" name="Rectangle: Rounded Corners 25">
            <a:extLst>
              <a:ext uri="{FF2B5EF4-FFF2-40B4-BE49-F238E27FC236}">
                <a16:creationId xmlns:a16="http://schemas.microsoft.com/office/drawing/2014/main" id="{55A62293-0258-8274-8D93-3DE3F6ACF0A9}"/>
              </a:ext>
            </a:extLst>
          </p:cNvPr>
          <p:cNvSpPr/>
          <p:nvPr/>
        </p:nvSpPr>
        <p:spPr bwMode="gray">
          <a:xfrm>
            <a:off x="8580643" y="1435059"/>
            <a:ext cx="3382266" cy="492646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a:defRPr/>
            </a:pPr>
            <a:r>
              <a:rPr lang="en-US" sz="1400" dirty="0">
                <a:latin typeface="+mn-lt"/>
              </a:rPr>
              <a:t>Giving individuals with barriers returning to employment, access to and opportunities for the employment, education, training, and support services they need to succeed in the labor market results in increasing employment, retention, earnings, and credentials for participants. These activities, as a result, improve the quality of the workforce, reduce welfare dependency, increase economic self-sufficiency, meet the skill requirements of employers, and enhance the productivity and competitiveness of the Commonwealth.</a:t>
            </a:r>
          </a:p>
          <a:p>
            <a:pPr>
              <a:defRPr/>
            </a:pPr>
            <a:endParaRPr lang="en-US" sz="1400" b="1" dirty="0">
              <a:solidFill>
                <a:prstClr val="black"/>
              </a:solidFill>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Segoe UI" panose="020B0502040204020203" pitchFamily="34" charset="0"/>
                <a:ea typeface="Open Sans" panose="020B0606030504020204" pitchFamily="34" charset="0"/>
                <a:cs typeface="Segoe UI" panose="020B0502040204020203" pitchFamily="34" charset="0"/>
              </a:rPr>
              <a:t>Priority Populations -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Veterans and Eligible Spouses</a:t>
            </a:r>
          </a:p>
        </p:txBody>
      </p:sp>
      <p:sp>
        <p:nvSpPr>
          <p:cNvPr id="27" name="Text Placeholder 5">
            <a:extLst>
              <a:ext uri="{FF2B5EF4-FFF2-40B4-BE49-F238E27FC236}">
                <a16:creationId xmlns:a16="http://schemas.microsoft.com/office/drawing/2014/main" id="{26AC6F33-B0AA-A8FF-5341-ABBB48F13968}"/>
              </a:ext>
            </a:extLst>
          </p:cNvPr>
          <p:cNvSpPr txBox="1">
            <a:spLocks/>
          </p:cNvSpPr>
          <p:nvPr/>
        </p:nvSpPr>
        <p:spPr>
          <a:xfrm>
            <a:off x="2677730" y="6574911"/>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&lt;</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rPr>
              <a:t>https://virginiaworks.gov/</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&gt;</a:t>
            </a:r>
          </a:p>
        </p:txBody>
      </p:sp>
      <p:sp>
        <p:nvSpPr>
          <p:cNvPr id="28" name="TextBox 27">
            <a:extLst>
              <a:ext uri="{FF2B5EF4-FFF2-40B4-BE49-F238E27FC236}">
                <a16:creationId xmlns:a16="http://schemas.microsoft.com/office/drawing/2014/main" id="{67203C70-E786-CC23-4400-DF42AFC1EA26}"/>
              </a:ext>
            </a:extLst>
          </p:cNvPr>
          <p:cNvSpPr txBox="1"/>
          <p:nvPr/>
        </p:nvSpPr>
        <p:spPr>
          <a:xfrm>
            <a:off x="4819892" y="1745782"/>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a:solidFill>
                  <a:prstClr val="black"/>
                </a:solidFill>
                <a:latin typeface="Segoe UI"/>
              </a:rPr>
              <a:t>Statewide</a:t>
            </a:r>
            <a:r>
              <a:rPr lang="en-US" sz="1400" i="1">
                <a:solidFill>
                  <a:prstClr val="black"/>
                </a:solidFill>
                <a:latin typeface="Segoe UI"/>
              </a:rPr>
              <a:t> - through the 14 Local Workforce Development Areas (LWDAs)</a:t>
            </a: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pic>
        <p:nvPicPr>
          <p:cNvPr id="31" name="Picture 30">
            <a:extLst>
              <a:ext uri="{FF2B5EF4-FFF2-40B4-BE49-F238E27FC236}">
                <a16:creationId xmlns:a16="http://schemas.microsoft.com/office/drawing/2014/main" id="{EAC92EA1-19B4-EFD4-4B9B-585B650D5E7A}"/>
              </a:ext>
            </a:extLst>
          </p:cNvPr>
          <p:cNvPicPr>
            <a:picLocks noChangeAspect="1"/>
          </p:cNvPicPr>
          <p:nvPr/>
        </p:nvPicPr>
        <p:blipFill>
          <a:blip r:embed="rId3">
            <a:alphaModFix amt="70000"/>
          </a:blip>
          <a:stretch>
            <a:fillRect/>
          </a:stretch>
        </p:blipFill>
        <p:spPr>
          <a:xfrm>
            <a:off x="4495296" y="2215638"/>
            <a:ext cx="3974130" cy="1529379"/>
          </a:xfrm>
          <a:prstGeom prst="rect">
            <a:avLst/>
          </a:prstGeom>
        </p:spPr>
      </p:pic>
      <p:sp>
        <p:nvSpPr>
          <p:cNvPr id="41" name="Parallelogram 40">
            <a:extLst>
              <a:ext uri="{FF2B5EF4-FFF2-40B4-BE49-F238E27FC236}">
                <a16:creationId xmlns:a16="http://schemas.microsoft.com/office/drawing/2014/main" id="{BCD4C8E4-311A-C14A-412F-243F7435E6BC}"/>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2" name="Circle: Hollow 41">
            <a:extLst>
              <a:ext uri="{FF2B5EF4-FFF2-40B4-BE49-F238E27FC236}">
                <a16:creationId xmlns:a16="http://schemas.microsoft.com/office/drawing/2014/main" id="{A9729EB1-35FD-149C-DACF-A26C6A8393AC}"/>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43" name="Graphic 42" descr="Teacher with solid fill">
            <a:extLst>
              <a:ext uri="{FF2B5EF4-FFF2-40B4-BE49-F238E27FC236}">
                <a16:creationId xmlns:a16="http://schemas.microsoft.com/office/drawing/2014/main" id="{3A06B844-02DE-9AD7-A2FA-11C2804ED9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0251" y="287972"/>
            <a:ext cx="280778" cy="280778"/>
          </a:xfrm>
          <a:prstGeom prst="rect">
            <a:avLst/>
          </a:prstGeom>
        </p:spPr>
      </p:pic>
      <p:sp>
        <p:nvSpPr>
          <p:cNvPr id="44" name="TextBox 43">
            <a:extLst>
              <a:ext uri="{FF2B5EF4-FFF2-40B4-BE49-F238E27FC236}">
                <a16:creationId xmlns:a16="http://schemas.microsoft.com/office/drawing/2014/main" id="{6C573FB1-DA80-1ECA-F3B3-34B2C861BD22}"/>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1815166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129617" y="168553"/>
            <a:ext cx="10724067" cy="461665"/>
          </a:xfrm>
          <a:prstGeom prst="rect">
            <a:avLst/>
          </a:prstGeom>
          <a:noFill/>
        </p:spPr>
        <p:txBody>
          <a:bodyPr wrap="square" lIns="91440" tIns="45720" rIns="91440" bIns="45720" rtlCol="0" anchor="t">
            <a:spAutoFit/>
          </a:bodyPr>
          <a:lstStyle/>
          <a:p>
            <a:pPr>
              <a:defRPr/>
            </a:pPr>
            <a:r>
              <a:rPr lang="en-US" sz="2400" b="1" dirty="0">
                <a:solidFill>
                  <a:prstClr val="white"/>
                </a:solidFill>
                <a:latin typeface="Franklin Gothic Demi"/>
                <a:cs typeface="Segoe UI"/>
              </a:rPr>
              <a:t>Workforce Innovation and Opportunity Act - Youth </a:t>
            </a: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 Virginia Works</a:t>
            </a:r>
            <a:endParaRPr kumimoji="0" lang="en-US" sz="2400" b="1" u="none" strike="noStrike" kern="1200" cap="none" spc="0" normalizeH="0" baseline="0" noProof="0" dirty="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a:solidFill>
                  <a:srgbClr val="003595">
                    <a:lumMod val="40000"/>
                    <a:lumOff val="60000"/>
                  </a:srgbClr>
                </a:solidFill>
              </a:rPr>
              <a:t>LABOR</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3" name="Parallelogram 2">
            <a:extLst>
              <a:ext uri="{FF2B5EF4-FFF2-40B4-BE49-F238E27FC236}">
                <a16:creationId xmlns:a16="http://schemas.microsoft.com/office/drawing/2014/main" id="{954ED3CD-1BC8-EAE8-F1A1-922E321B3662}"/>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Circle: Hollow 3">
            <a:extLst>
              <a:ext uri="{FF2B5EF4-FFF2-40B4-BE49-F238E27FC236}">
                <a16:creationId xmlns:a16="http://schemas.microsoft.com/office/drawing/2014/main" id="{C65F1DF9-439B-2DD8-C902-DC325CDE0E00}"/>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6" name="Graphic 5" descr="Teacher with solid fill">
            <a:extLst>
              <a:ext uri="{FF2B5EF4-FFF2-40B4-BE49-F238E27FC236}">
                <a16:creationId xmlns:a16="http://schemas.microsoft.com/office/drawing/2014/main" id="{CE762EBE-5C56-A417-1440-E53BA987DE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0251" y="287972"/>
            <a:ext cx="280778" cy="280778"/>
          </a:xfrm>
          <a:prstGeom prst="rect">
            <a:avLst/>
          </a:prstGeom>
        </p:spPr>
      </p:pic>
      <p:sp>
        <p:nvSpPr>
          <p:cNvPr id="8" name="TextBox 7">
            <a:extLst>
              <a:ext uri="{FF2B5EF4-FFF2-40B4-BE49-F238E27FC236}">
                <a16:creationId xmlns:a16="http://schemas.microsoft.com/office/drawing/2014/main" id="{8A528C4B-BF1C-26A7-188F-97BAC6250740}"/>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
        <p:nvSpPr>
          <p:cNvPr id="2" name="Rectangle 1">
            <a:extLst>
              <a:ext uri="{FF2B5EF4-FFF2-40B4-BE49-F238E27FC236}">
                <a16:creationId xmlns:a16="http://schemas.microsoft.com/office/drawing/2014/main" id="{3B2F4148-20B2-BAF4-7EAC-FA1E17466A55}"/>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lang="en-US" sz="1400" i="1" dirty="0">
                <a:solidFill>
                  <a:prstClr val="black"/>
                </a:solidFill>
                <a:latin typeface="Segoe UI"/>
              </a:rPr>
              <a:t>Virginia Works, Commissioner, Nicole Overley </a:t>
            </a:r>
            <a:r>
              <a:rPr kumimoji="0" lang="en-US" sz="1400" b="0" i="1" u="none" strike="noStrike" kern="1200" cap="none" spc="0" normalizeH="0" baseline="0" noProof="0" dirty="0">
                <a:ln>
                  <a:noFill/>
                </a:ln>
                <a:solidFill>
                  <a:prstClr val="black"/>
                </a:solidFill>
                <a:effectLst/>
                <a:uLnTx/>
                <a:uFillTx/>
                <a:latin typeface="Segoe UI"/>
                <a:ea typeface="+mn-ea"/>
                <a:cs typeface="+mn-cs"/>
              </a:rPr>
              <a:t>and Robert E Henry, Program Coordinator </a:t>
            </a:r>
          </a:p>
        </p:txBody>
      </p:sp>
      <p:sp>
        <p:nvSpPr>
          <p:cNvPr id="5" name="Rectangle: Rounded Corners 4">
            <a:extLst>
              <a:ext uri="{FF2B5EF4-FFF2-40B4-BE49-F238E27FC236}">
                <a16:creationId xmlns:a16="http://schemas.microsoft.com/office/drawing/2014/main" id="{B65602D2-BEA5-6AA3-6488-48478E6D0255}"/>
              </a:ext>
            </a:extLst>
          </p:cNvPr>
          <p:cNvSpPr/>
          <p:nvPr/>
        </p:nvSpPr>
        <p:spPr bwMode="gray">
          <a:xfrm>
            <a:off x="285865" y="1435059"/>
            <a:ext cx="3985391" cy="240606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WIOA, Title I Youth Programs</a:t>
            </a: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provide local workforce development areas oversite, technical assistance and allocate funds to deliver comprehensive services to eligible youth.</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Serve out-of-school youth and in-school youth, with one or more barriers to employment; to attain skills training credentials; and secure employment with career/promotional opportunities.</a:t>
            </a:r>
            <a:endParaRPr kumimoji="0" lang="en-US" sz="11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Rectangle: Rounded Corners 6">
            <a:extLst>
              <a:ext uri="{FF2B5EF4-FFF2-40B4-BE49-F238E27FC236}">
                <a16:creationId xmlns:a16="http://schemas.microsoft.com/office/drawing/2014/main" id="{696F2F57-5A88-4D7C-BD54-7FAE72A0A911}"/>
              </a:ext>
            </a:extLst>
          </p:cNvPr>
          <p:cNvSpPr/>
          <p:nvPr/>
        </p:nvSpPr>
        <p:spPr bwMode="gray">
          <a:xfrm>
            <a:off x="285865" y="4011792"/>
            <a:ext cx="3985391" cy="231631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Out-of-school youth (OSY) and in-school youth (ISY) and young adults between the ages 14-24 </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Segoe UI"/>
                <a:ea typeface="+mn-ea"/>
                <a:cs typeface="+mn-cs"/>
              </a:rPr>
              <a:t>An OSY/ISY is an individual who is: </a:t>
            </a:r>
            <a:r>
              <a:rPr kumimoji="0" lang="en-US" sz="1200" b="1" u="none" strike="noStrike" kern="1200" cap="none" spc="0" normalizeH="0" baseline="0" noProof="0" dirty="0">
                <a:ln>
                  <a:noFill/>
                </a:ln>
                <a:solidFill>
                  <a:prstClr val="black"/>
                </a:solidFill>
                <a:effectLst/>
                <a:uLnTx/>
                <a:uFillTx/>
                <a:latin typeface="Segoe UI"/>
                <a:ea typeface="+mn-ea"/>
                <a:cs typeface="+mn-cs"/>
              </a:rPr>
              <a:t> (a) IS </a:t>
            </a:r>
            <a:r>
              <a:rPr kumimoji="0" lang="en-US" sz="1200" u="none" strike="noStrike" kern="1200" cap="none" spc="0" normalizeH="0" baseline="0" noProof="0" dirty="0">
                <a:ln>
                  <a:noFill/>
                </a:ln>
                <a:solidFill>
                  <a:prstClr val="black"/>
                </a:solidFill>
                <a:effectLst/>
                <a:uLnTx/>
                <a:uFillTx/>
                <a:latin typeface="Segoe UI"/>
                <a:ea typeface="+mn-ea"/>
                <a:cs typeface="+mn-cs"/>
              </a:rPr>
              <a:t>or</a:t>
            </a:r>
            <a:r>
              <a:rPr kumimoji="0" lang="en-US" sz="1200" b="1" u="none" strike="noStrike" kern="1200" cap="none" spc="0" normalizeH="0" baseline="0" noProof="0" dirty="0">
                <a:ln>
                  <a:noFill/>
                </a:ln>
                <a:solidFill>
                  <a:prstClr val="black"/>
                </a:solidFill>
                <a:effectLst/>
                <a:uLnTx/>
                <a:uFillTx/>
                <a:latin typeface="Segoe UI"/>
                <a:ea typeface="+mn-ea"/>
                <a:cs typeface="+mn-cs"/>
              </a:rPr>
              <a:t> Not</a:t>
            </a:r>
            <a:r>
              <a:rPr kumimoji="0" lang="en-US" sz="1200" b="0" u="none" strike="noStrike" kern="1200" cap="none" spc="0" normalizeH="0" baseline="0" noProof="0" dirty="0">
                <a:ln>
                  <a:noFill/>
                </a:ln>
                <a:solidFill>
                  <a:prstClr val="black"/>
                </a:solidFill>
                <a:effectLst/>
                <a:uLnTx/>
                <a:uFillTx/>
                <a:latin typeface="Segoe UI"/>
                <a:ea typeface="+mn-ea"/>
                <a:cs typeface="+mn-cs"/>
              </a:rPr>
              <a:t> attending any school (as defined under State law);  </a:t>
            </a:r>
            <a:r>
              <a:rPr kumimoji="0" lang="en-US" sz="1200" b="1" u="none" strike="noStrike" kern="1200" cap="none" spc="0" normalizeH="0" baseline="0" noProof="0" dirty="0">
                <a:ln>
                  <a:noFill/>
                </a:ln>
                <a:solidFill>
                  <a:prstClr val="black"/>
                </a:solidFill>
                <a:effectLst/>
                <a:uLnTx/>
                <a:uFillTx/>
                <a:latin typeface="Segoe UI"/>
                <a:ea typeface="+mn-ea"/>
                <a:cs typeface="+mn-cs"/>
              </a:rPr>
              <a:t>(b) </a:t>
            </a:r>
            <a:r>
              <a:rPr kumimoji="0" lang="en-US" sz="1200" b="0" u="none" strike="noStrike" kern="1200" cap="none" spc="0" normalizeH="0" baseline="0" noProof="0" dirty="0">
                <a:ln>
                  <a:noFill/>
                </a:ln>
                <a:solidFill>
                  <a:prstClr val="black"/>
                </a:solidFill>
                <a:effectLst/>
                <a:uLnTx/>
                <a:uFillTx/>
                <a:latin typeface="Segoe UI"/>
                <a:ea typeface="+mn-ea"/>
                <a:cs typeface="+mn-cs"/>
              </a:rPr>
              <a:t>Not younger than age 14 or older than age 24 at time of enrollment; and  </a:t>
            </a:r>
            <a:r>
              <a:rPr kumimoji="0" lang="en-US" sz="1200" b="1" u="none" strike="noStrike" kern="1200" cap="none" spc="0" normalizeH="0" baseline="0" noProof="0" dirty="0">
                <a:ln>
                  <a:noFill/>
                </a:ln>
                <a:solidFill>
                  <a:prstClr val="black"/>
                </a:solidFill>
                <a:effectLst/>
                <a:uLnTx/>
                <a:uFillTx/>
                <a:latin typeface="Segoe UI"/>
                <a:ea typeface="+mn-ea"/>
                <a:cs typeface="+mn-cs"/>
              </a:rPr>
              <a:t>(c) </a:t>
            </a:r>
            <a:r>
              <a:rPr kumimoji="0" lang="en-US" sz="1200" b="0" u="none" strike="noStrike" kern="1200" cap="none" spc="0" normalizeH="0" baseline="0" noProof="0" dirty="0">
                <a:ln>
                  <a:noFill/>
                </a:ln>
                <a:solidFill>
                  <a:prstClr val="black"/>
                </a:solidFill>
                <a:effectLst/>
                <a:uLnTx/>
                <a:uFillTx/>
                <a:latin typeface="Segoe UI"/>
                <a:ea typeface="+mn-ea"/>
                <a:cs typeface="+mn-cs"/>
              </a:rPr>
              <a:t>One or more barriers to education/employment</a:t>
            </a:r>
            <a:r>
              <a:rPr lang="en-US" sz="1200" dirty="0">
                <a:solidFill>
                  <a:prstClr val="black"/>
                </a:solidFill>
                <a:latin typeface="Segoe UI"/>
              </a:rPr>
              <a:t>.</a:t>
            </a:r>
            <a:r>
              <a:rPr kumimoji="0" lang="en-US" sz="1200" b="0" u="none" strike="noStrike" kern="1200" cap="none" spc="0" normalizeH="0" baseline="0" noProof="0" dirty="0">
                <a:ln>
                  <a:noFill/>
                </a:ln>
                <a:solidFill>
                  <a:prstClr val="black"/>
                </a:solidFill>
                <a:effectLst/>
                <a:uLnTx/>
                <a:uFillTx/>
                <a:latin typeface="Segoe UI"/>
                <a:ea typeface="+mn-ea"/>
                <a:cs typeface="+mn-cs"/>
              </a:rPr>
              <a:t> </a:t>
            </a:r>
          </a:p>
        </p:txBody>
      </p:sp>
      <p:sp>
        <p:nvSpPr>
          <p:cNvPr id="9" name="Rectangle: Rounded Corners 8">
            <a:extLst>
              <a:ext uri="{FF2B5EF4-FFF2-40B4-BE49-F238E27FC236}">
                <a16:creationId xmlns:a16="http://schemas.microsoft.com/office/drawing/2014/main" id="{09C28B14-5815-75A6-868F-2C3435126E2C}"/>
              </a:ext>
            </a:extLst>
          </p:cNvPr>
          <p:cNvSpPr/>
          <p:nvPr/>
        </p:nvSpPr>
        <p:spPr bwMode="gray">
          <a:xfrm>
            <a:off x="4495297" y="4011792"/>
            <a:ext cx="3861305" cy="231631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Segoe UI"/>
                <a:ea typeface="+mn-ea"/>
                <a:cs typeface="+mn-cs"/>
              </a:rPr>
              <a:t>Focus on Partnering </a:t>
            </a:r>
            <a:r>
              <a:rPr kumimoji="0" lang="en-US" sz="1200" b="0" u="none" strike="noStrike" kern="1200" cap="none" spc="0" normalizeH="0" baseline="0" noProof="0" dirty="0">
                <a:ln>
                  <a:noFill/>
                </a:ln>
                <a:solidFill>
                  <a:prstClr val="black"/>
                </a:solidFill>
                <a:effectLst/>
                <a:uLnTx/>
                <a:uFillTx/>
                <a:latin typeface="Segoe UI"/>
                <a:ea typeface="+mn-ea"/>
                <a:cs typeface="+mn-cs"/>
              </a:rPr>
              <a:t>– Co-enrollment encouraged where appropriate with </a:t>
            </a:r>
            <a:r>
              <a:rPr kumimoji="0" lang="en-US" sz="1200" b="1" u="none" strike="noStrike" kern="1200" cap="none" spc="0" normalizeH="0" baseline="0" noProof="0" dirty="0">
                <a:ln>
                  <a:noFill/>
                </a:ln>
                <a:solidFill>
                  <a:prstClr val="black"/>
                </a:solidFill>
                <a:effectLst/>
                <a:uLnTx/>
                <a:uFillTx/>
                <a:latin typeface="Segoe UI"/>
                <a:ea typeface="+mn-ea"/>
                <a:cs typeface="+mn-cs"/>
              </a:rPr>
              <a:t>Titles II </a:t>
            </a:r>
            <a:r>
              <a:rPr kumimoji="0" lang="en-US" sz="1200" b="0" u="none" strike="noStrike" kern="1200" cap="none" spc="0" normalizeH="0" baseline="0" noProof="0" dirty="0">
                <a:ln>
                  <a:noFill/>
                </a:ln>
                <a:solidFill>
                  <a:prstClr val="black"/>
                </a:solidFill>
                <a:effectLst/>
                <a:uLnTx/>
                <a:uFillTx/>
                <a:latin typeface="Segoe UI"/>
                <a:ea typeface="+mn-ea"/>
                <a:cs typeface="+mn-cs"/>
              </a:rPr>
              <a:t>and </a:t>
            </a:r>
            <a:r>
              <a:rPr kumimoji="0" lang="en-US" sz="1200" b="1" u="none" strike="noStrike" kern="1200" cap="none" spc="0" normalizeH="0" baseline="0" noProof="0" dirty="0">
                <a:ln>
                  <a:noFill/>
                </a:ln>
                <a:solidFill>
                  <a:prstClr val="black"/>
                </a:solidFill>
                <a:effectLst/>
                <a:uLnTx/>
                <a:uFillTx/>
                <a:latin typeface="Segoe UI"/>
                <a:ea typeface="+mn-ea"/>
                <a:cs typeface="+mn-cs"/>
              </a:rPr>
              <a:t>IV. </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Segoe UI"/>
                <a:ea typeface="+mn-ea"/>
                <a:cs typeface="+mn-cs"/>
              </a:rPr>
              <a:t>The allotment </a:t>
            </a:r>
            <a:r>
              <a:rPr kumimoji="0" lang="en-US" sz="1200" b="0" u="none" strike="noStrike" kern="1200" cap="none" spc="0" normalizeH="0" baseline="0" noProof="0" dirty="0">
                <a:ln>
                  <a:noFill/>
                </a:ln>
                <a:solidFill>
                  <a:prstClr val="black"/>
                </a:solidFill>
                <a:effectLst/>
                <a:uLnTx/>
                <a:uFillTx/>
                <a:latin typeface="Segoe UI"/>
                <a:ea typeface="+mn-ea"/>
                <a:cs typeface="+mn-cs"/>
              </a:rPr>
              <a:t>- is based on formula provisions including three factors: </a:t>
            </a:r>
            <a:r>
              <a:rPr kumimoji="0" lang="en-US" sz="1200" b="1" u="none" strike="noStrike" kern="1200" cap="none" spc="0" normalizeH="0" baseline="0" noProof="0" dirty="0">
                <a:ln>
                  <a:noFill/>
                </a:ln>
                <a:solidFill>
                  <a:prstClr val="black"/>
                </a:solidFill>
                <a:effectLst/>
                <a:uLnTx/>
                <a:uFillTx/>
                <a:latin typeface="Segoe UI"/>
                <a:ea typeface="+mn-ea"/>
                <a:cs typeface="+mn-cs"/>
              </a:rPr>
              <a:t>(1) </a:t>
            </a:r>
            <a:r>
              <a:rPr kumimoji="0" lang="en-US" sz="1200" b="0" u="none" strike="noStrike" kern="1200" cap="none" spc="0" normalizeH="0" baseline="0" noProof="0" dirty="0">
                <a:ln>
                  <a:noFill/>
                </a:ln>
                <a:solidFill>
                  <a:prstClr val="black"/>
                </a:solidFill>
                <a:effectLst/>
                <a:uLnTx/>
                <a:uFillTx/>
                <a:latin typeface="Segoe UI"/>
                <a:ea typeface="+mn-ea"/>
                <a:cs typeface="+mn-cs"/>
              </a:rPr>
              <a:t>the number of unemployed in areas of substantial unemployment; </a:t>
            </a:r>
            <a:r>
              <a:rPr kumimoji="0" lang="en-US" sz="1200" b="1" u="none" strike="noStrike" kern="1200" cap="none" spc="0" normalizeH="0" baseline="0" noProof="0" dirty="0">
                <a:ln>
                  <a:noFill/>
                </a:ln>
                <a:solidFill>
                  <a:prstClr val="black"/>
                </a:solidFill>
                <a:effectLst/>
                <a:uLnTx/>
                <a:uFillTx/>
                <a:latin typeface="Segoe UI"/>
                <a:ea typeface="+mn-ea"/>
                <a:cs typeface="+mn-cs"/>
              </a:rPr>
              <a:t>(2) </a:t>
            </a:r>
            <a:r>
              <a:rPr kumimoji="0" lang="en-US" sz="1200" b="0" u="none" strike="noStrike" kern="1200" cap="none" spc="0" normalizeH="0" baseline="0" noProof="0" dirty="0">
                <a:ln>
                  <a:noFill/>
                </a:ln>
                <a:solidFill>
                  <a:prstClr val="black"/>
                </a:solidFill>
                <a:effectLst/>
                <a:uLnTx/>
                <a:uFillTx/>
                <a:latin typeface="Segoe UI"/>
                <a:ea typeface="+mn-ea"/>
                <a:cs typeface="+mn-cs"/>
              </a:rPr>
              <a:t>the number of excess unemployed individuals; and </a:t>
            </a:r>
            <a:r>
              <a:rPr kumimoji="0" lang="en-US" sz="1200" b="1" u="none" strike="noStrike" kern="1200" cap="none" spc="0" normalizeH="0" baseline="0" noProof="0" dirty="0">
                <a:ln>
                  <a:noFill/>
                </a:ln>
                <a:solidFill>
                  <a:prstClr val="black"/>
                </a:solidFill>
                <a:effectLst/>
                <a:uLnTx/>
                <a:uFillTx/>
                <a:latin typeface="Segoe UI"/>
                <a:ea typeface="+mn-ea"/>
                <a:cs typeface="+mn-cs"/>
              </a:rPr>
              <a:t>(3) </a:t>
            </a:r>
            <a:r>
              <a:rPr kumimoji="0" lang="en-US" sz="1200" b="0" u="none" strike="noStrike" kern="1200" cap="none" spc="0" normalizeH="0" baseline="0" noProof="0" dirty="0">
                <a:ln>
                  <a:noFill/>
                </a:ln>
                <a:solidFill>
                  <a:prstClr val="black"/>
                </a:solidFill>
                <a:effectLst/>
                <a:uLnTx/>
                <a:uFillTx/>
                <a:latin typeface="Segoe UI"/>
                <a:ea typeface="+mn-ea"/>
                <a:cs typeface="+mn-cs"/>
              </a:rPr>
              <a:t>the number of economically disadvantaged youth. </a:t>
            </a:r>
          </a:p>
        </p:txBody>
      </p:sp>
      <p:sp>
        <p:nvSpPr>
          <p:cNvPr id="10" name="TextBox 9">
            <a:extLst>
              <a:ext uri="{FF2B5EF4-FFF2-40B4-BE49-F238E27FC236}">
                <a16:creationId xmlns:a16="http://schemas.microsoft.com/office/drawing/2014/main" id="{C8718366-2F7D-D419-DB88-2966C26A8063}"/>
              </a:ext>
            </a:extLst>
          </p:cNvPr>
          <p:cNvSpPr txBox="1"/>
          <p:nvPr/>
        </p:nvSpPr>
        <p:spPr>
          <a:xfrm>
            <a:off x="5460011" y="1358929"/>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11" name="Rectangle: Rounded Corners 10">
            <a:extLst>
              <a:ext uri="{FF2B5EF4-FFF2-40B4-BE49-F238E27FC236}">
                <a16:creationId xmlns:a16="http://schemas.microsoft.com/office/drawing/2014/main" id="{33956357-807E-2F0F-9F86-8730708D938F}"/>
              </a:ext>
            </a:extLst>
          </p:cNvPr>
          <p:cNvSpPr/>
          <p:nvPr/>
        </p:nvSpPr>
        <p:spPr bwMode="gray">
          <a:xfrm>
            <a:off x="8580643" y="1435059"/>
            <a:ext cx="3382266" cy="4988605"/>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Segoe UI" panose="020B0502040204020203" pitchFamily="34" charset="0"/>
              <a:ea typeface="Open Sans" panose="020B0606030504020204"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Out-of-School Youth</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between the ages of (16 – 24) – A minimum of </a:t>
            </a: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75 percent</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of the Youth funds allocated to States and local areas, except for the local area expenditures for administration, must be used to provide services to OSY.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Work Experience </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 Not less than </a:t>
            </a: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20 percent </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of Youth funds allocated to the local area, except for the local area expenditures for administration, must be used to provide paid and unpaid work experiences. Focus on Partnering – Co-enrollment encouraged where appropriate with Titles II and IV. </a:t>
            </a:r>
            <a:endParaRPr kumimoji="0" lang="en-US" sz="1600" b="0" u="none" strike="noStrike" kern="1200" cap="none" spc="0" normalizeH="0" baseline="0" noProof="0" dirty="0">
              <a:ln>
                <a:noFill/>
              </a:ln>
              <a:solidFill>
                <a:prstClr val="black"/>
              </a:solidFill>
              <a:effectLst/>
              <a:uLnTx/>
              <a:uFillTx/>
              <a:latin typeface="Segoe UI"/>
              <a:ea typeface="+mn-ea"/>
              <a:cs typeface="+mn-cs"/>
            </a:endParaRPr>
          </a:p>
        </p:txBody>
      </p:sp>
      <p:sp>
        <p:nvSpPr>
          <p:cNvPr id="12" name="Text Placeholder 5">
            <a:extLst>
              <a:ext uri="{FF2B5EF4-FFF2-40B4-BE49-F238E27FC236}">
                <a16:creationId xmlns:a16="http://schemas.microsoft.com/office/drawing/2014/main" id="{722AAF89-FFF6-AE25-5D0A-A5DF11802D9A}"/>
              </a:ext>
            </a:extLst>
          </p:cNvPr>
          <p:cNvSpPr txBox="1">
            <a:spLocks/>
          </p:cNvSpPr>
          <p:nvPr/>
        </p:nvSpPr>
        <p:spPr>
          <a:xfrm>
            <a:off x="2677730" y="6574911"/>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&lt;</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rPr>
              <a:t> https://virginiaworks.gov/</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&gt;</a:t>
            </a:r>
          </a:p>
        </p:txBody>
      </p:sp>
      <p:sp>
        <p:nvSpPr>
          <p:cNvPr id="15" name="TextBox 14">
            <a:extLst>
              <a:ext uri="{FF2B5EF4-FFF2-40B4-BE49-F238E27FC236}">
                <a16:creationId xmlns:a16="http://schemas.microsoft.com/office/drawing/2014/main" id="{AA93ADC5-8AFC-F3EE-0BE5-06E4773444E3}"/>
              </a:ext>
            </a:extLst>
          </p:cNvPr>
          <p:cNvSpPr txBox="1"/>
          <p:nvPr/>
        </p:nvSpPr>
        <p:spPr>
          <a:xfrm>
            <a:off x="4819892" y="1745782"/>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a:solidFill>
                  <a:prstClr val="black"/>
                </a:solidFill>
                <a:latin typeface="Segoe UI"/>
              </a:rPr>
              <a:t>Statewide</a:t>
            </a:r>
            <a:r>
              <a:rPr lang="en-US" sz="1400" i="1">
                <a:solidFill>
                  <a:prstClr val="black"/>
                </a:solidFill>
                <a:latin typeface="Segoe UI"/>
              </a:rPr>
              <a:t> - through the 14 Local Workforce Development Areas (LWDAs)</a:t>
            </a: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pic>
        <p:nvPicPr>
          <p:cNvPr id="16" name="Picture 15">
            <a:extLst>
              <a:ext uri="{FF2B5EF4-FFF2-40B4-BE49-F238E27FC236}">
                <a16:creationId xmlns:a16="http://schemas.microsoft.com/office/drawing/2014/main" id="{F4CF62F3-9F58-9BFB-CA27-5CF4895A2CF1}"/>
              </a:ext>
            </a:extLst>
          </p:cNvPr>
          <p:cNvPicPr>
            <a:picLocks noChangeAspect="1"/>
          </p:cNvPicPr>
          <p:nvPr/>
        </p:nvPicPr>
        <p:blipFill>
          <a:blip r:embed="rId5">
            <a:alphaModFix amt="70000"/>
          </a:blip>
          <a:stretch>
            <a:fillRect/>
          </a:stretch>
        </p:blipFill>
        <p:spPr>
          <a:xfrm>
            <a:off x="4495296" y="2215638"/>
            <a:ext cx="3974130" cy="1529379"/>
          </a:xfrm>
          <a:prstGeom prst="rect">
            <a:avLst/>
          </a:prstGeom>
        </p:spPr>
      </p:pic>
    </p:spTree>
    <p:extLst>
      <p:ext uri="{BB962C8B-B14F-4D97-AF65-F5344CB8AC3E}">
        <p14:creationId xmlns:p14="http://schemas.microsoft.com/office/powerpoint/2010/main" val="289534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This program is administered by Superintendent Dr. Emily Anne Gullickson and Dr. Heidi Silver-Pacuilla, Director Office of Adult Education</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Demi"/>
                <a:ea typeface="+mn-ea"/>
                <a:cs typeface="Segoe UI"/>
              </a:rPr>
              <a:t>Adult Education | Virginia Department of Education</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399451"/>
            <a:ext cx="3856799" cy="269686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050" b="1" i="0" u="none" strike="noStrike" kern="1200" cap="none" spc="0" normalizeH="0" baseline="0" noProof="0">
                <a:ln>
                  <a:noFill/>
                </a:ln>
                <a:solidFill>
                  <a:prstClr val="black"/>
                </a:solidFill>
                <a:effectLst/>
                <a:uLnTx/>
                <a:uFillTx/>
                <a:latin typeface="Segoe UI"/>
                <a:ea typeface="+mn-ea"/>
                <a:cs typeface="+mn-cs"/>
              </a:rPr>
              <a:t>What it Does</a:t>
            </a:r>
            <a:endParaRPr kumimoji="0" lang="en-US"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i="0" u="none" strike="noStrike" kern="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sym typeface="Georgia"/>
              </a:rPr>
              <a:t>Adult education providers teach academic, civic, and employability skills that lead to higher wages, transition learners to further education and training, increase learners’ English language proficiency, and help parents become more involved in their children’s education.</a:t>
            </a:r>
            <a:r>
              <a:rPr kumimoji="0" lang="en-US" sz="1200" b="1"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 </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200" b="0"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sym typeface="Georgia"/>
              </a:rPr>
              <a:t>According to the 2016-2020 American Community Survey, over 640,000 Virginia adults do not have a high school diploma or high school equivalency credential, and many more lack literacy in key areas such as math, English proficiency, or workforce preparation skills.</a:t>
            </a:r>
            <a:endParaRPr kumimoji="0" lang="en-US" sz="1200" b="1"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18573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Lato" panose="020F0502020204030203" pitchFamily="34" charset="0"/>
                <a:cs typeface="Lato" panose="020F0502020204030203" pitchFamily="34" charset="0"/>
              </a:rPr>
              <a:t>Adult education serves youths and adults with or without a high school credential who have basic skill needs. Over 60% of our students are enrolled to improve their English proficiency.</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mn-lt"/>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Lato" panose="020F0502020204030203" pitchFamily="34" charset="0"/>
                <a:cs typeface="Lato" panose="020F0502020204030203" pitchFamily="34" charset="0"/>
              </a:rPr>
              <a:t>Adult education serves youths and adults over the age of 18. Youths between the ages of 16-18 may be served if they have been released from compulsory attendance. There is no residency or citizenship requirement. </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18075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Adult education is provided in partnership with other WIOA services, coordinating services within local workforce development areas to align career pathways and serve local businesses. In addition to providing academic and employability services, integrated education and training (IET)  programs prepare and support learners to earn industry-recognized credentials. IET programs account for approximately 10% of all adult education enrollment; see planned IETs at the </a:t>
            </a:r>
            <a:r>
              <a:rPr kumimoji="0" lang="en-US" sz="1000" b="0"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hlinkClick r:id="rId3"/>
              </a:rPr>
              <a:t>IET Blueprint map</a:t>
            </a:r>
            <a:r>
              <a:rPr kumimoji="0" lang="en-US" sz="1000" b="0"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 Adult education is also offered in local and regional correctional facilities across the state.</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399452"/>
            <a:ext cx="3236976" cy="498947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Adult education serves the workforce of today with over half of enrolled students attending while employed. Attendance prepares adult learners for further education, training, and career advancement. Those who earn a secondary or industry-recognized credential can see significant wage progression.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Lato" panose="020F0502020204030203" pitchFamily="34" charset="0"/>
                <a:cs typeface="Lato" panose="020F0502020204030203" pitchFamily="34" charset="0"/>
              </a:rPr>
              <a:t>Adult education is a minority-serving program, enrolling over 77% of students who identify as non-White and nearly 67% who started their education outside of the U.S. Each year, Virginia’s adult education programs serve thousands of internationally trained professionals who enroll to improve their English language proficiency so that they may integrate more fully into civic and economic life in the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547388" y="6585970"/>
            <a:ext cx="7097224"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4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400" b="0" i="1" u="none" strike="noStrike" kern="1200" cap="none" spc="0" normalizeH="0" baseline="0" noProof="0">
                <a:ln>
                  <a:noFill/>
                </a:ln>
                <a:solidFill>
                  <a:prstClr val="white"/>
                </a:solidFill>
                <a:effectLst/>
                <a:uLnTx/>
                <a:uFillTx/>
                <a:latin typeface="Segoe UI"/>
                <a:ea typeface="+mn-ea"/>
                <a:cs typeface="+mn-cs"/>
                <a:hlinkClick r:id="rId4"/>
              </a:rPr>
              <a:t>Adult Education | Virginia Department of Education</a:t>
            </a:r>
            <a:endParaRPr kumimoji="0" lang="en-US" sz="1400" b="0" i="1"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ea typeface="+mn-ea"/>
                <a:cs typeface="+mn-cs"/>
              </a:rPr>
              <a:t>Adult education is provided in all communities in the commonwealth. See our map and directory </a:t>
            </a:r>
            <a:r>
              <a:rPr kumimoji="0" lang="en-US" sz="1100" b="0" i="0" u="none" strike="noStrike" kern="1200" cap="none" spc="0" normalizeH="0" baseline="0" noProof="0">
                <a:ln>
                  <a:noFill/>
                </a:ln>
                <a:solidFill>
                  <a:prstClr val="black"/>
                </a:solidFill>
                <a:effectLst/>
                <a:uLnTx/>
                <a:uFillTx/>
                <a:ea typeface="+mn-ea"/>
                <a:cs typeface="+mn-cs"/>
                <a:hlinkClick r:id="rId5"/>
              </a:rPr>
              <a:t>here</a:t>
            </a:r>
            <a:r>
              <a:rPr kumimoji="0" lang="en-US" sz="1100" b="0" i="0" u="none" strike="noStrike" kern="1200" cap="none" spc="0" normalizeH="0" baseline="0" noProof="0">
                <a:ln>
                  <a:noFill/>
                </a:ln>
                <a:solidFill>
                  <a:prstClr val="black"/>
                </a:solidFill>
                <a:effectLst/>
                <a:uLnTx/>
                <a:uFillTx/>
                <a:ea typeface="+mn-ea"/>
                <a:cs typeface="+mn-cs"/>
              </a:rPr>
              <a:t>. </a:t>
            </a:r>
          </a:p>
        </p:txBody>
      </p:sp>
      <p:pic>
        <p:nvPicPr>
          <p:cNvPr id="2" name="Picture 1">
            <a:extLst>
              <a:ext uri="{FF2B5EF4-FFF2-40B4-BE49-F238E27FC236}">
                <a16:creationId xmlns:a16="http://schemas.microsoft.com/office/drawing/2014/main" id="{97D903E4-0B68-61F0-6D3C-D31798CCC38A}"/>
              </a:ext>
            </a:extLst>
          </p:cNvPr>
          <p:cNvPicPr>
            <a:picLocks noChangeAspect="1"/>
          </p:cNvPicPr>
          <p:nvPr/>
        </p:nvPicPr>
        <p:blipFill>
          <a:blip r:embed="rId6">
            <a:alphaModFix amt="70000"/>
          </a:blip>
          <a:stretch>
            <a:fillRect/>
          </a:stretch>
        </p:blipFill>
        <p:spPr>
          <a:xfrm>
            <a:off x="4448268" y="2434607"/>
            <a:ext cx="3974130" cy="1529379"/>
          </a:xfrm>
          <a:prstGeom prst="rect">
            <a:avLst/>
          </a:prstGeom>
        </p:spPr>
      </p:pic>
      <p:sp>
        <p:nvSpPr>
          <p:cNvPr id="3" name="Oval 2">
            <a:extLst>
              <a:ext uri="{FF2B5EF4-FFF2-40B4-BE49-F238E27FC236}">
                <a16:creationId xmlns:a16="http://schemas.microsoft.com/office/drawing/2014/main" id="{45D77A7C-7E41-6367-96E8-1BDA58891AF5}"/>
              </a:ext>
            </a:extLst>
          </p:cNvPr>
          <p:cNvSpPr/>
          <p:nvPr/>
        </p:nvSpPr>
        <p:spPr>
          <a:xfrm>
            <a:off x="5381756" y="369993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Oval 3">
            <a:extLst>
              <a:ext uri="{FF2B5EF4-FFF2-40B4-BE49-F238E27FC236}">
                <a16:creationId xmlns:a16="http://schemas.microsoft.com/office/drawing/2014/main" id="{34AAF252-A134-AB8E-A852-0D52FE0F88AF}"/>
              </a:ext>
            </a:extLst>
          </p:cNvPr>
          <p:cNvSpPr/>
          <p:nvPr/>
        </p:nvSpPr>
        <p:spPr>
          <a:xfrm>
            <a:off x="6731920" y="298278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Oval 5">
            <a:extLst>
              <a:ext uri="{FF2B5EF4-FFF2-40B4-BE49-F238E27FC236}">
                <a16:creationId xmlns:a16="http://schemas.microsoft.com/office/drawing/2014/main" id="{8D0FF2C4-9456-9F76-4731-8AEC58101DBC}"/>
              </a:ext>
            </a:extLst>
          </p:cNvPr>
          <p:cNvSpPr/>
          <p:nvPr/>
        </p:nvSpPr>
        <p:spPr>
          <a:xfrm>
            <a:off x="6377674" y="3495734"/>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Oval 7">
            <a:extLst>
              <a:ext uri="{FF2B5EF4-FFF2-40B4-BE49-F238E27FC236}">
                <a16:creationId xmlns:a16="http://schemas.microsoft.com/office/drawing/2014/main" id="{313011AF-DEE4-C66D-29EC-3DC6C17EFDE4}"/>
              </a:ext>
            </a:extLst>
          </p:cNvPr>
          <p:cNvSpPr/>
          <p:nvPr/>
        </p:nvSpPr>
        <p:spPr>
          <a:xfrm>
            <a:off x="7477164" y="3512616"/>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Oval 8">
            <a:extLst>
              <a:ext uri="{FF2B5EF4-FFF2-40B4-BE49-F238E27FC236}">
                <a16:creationId xmlns:a16="http://schemas.microsoft.com/office/drawing/2014/main" id="{8F605EA9-01FF-88E2-F998-64A8A919CB55}"/>
              </a:ext>
            </a:extLst>
          </p:cNvPr>
          <p:cNvSpPr/>
          <p:nvPr/>
        </p:nvSpPr>
        <p:spPr>
          <a:xfrm>
            <a:off x="7067988" y="3038943"/>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Oval 9">
            <a:extLst>
              <a:ext uri="{FF2B5EF4-FFF2-40B4-BE49-F238E27FC236}">
                <a16:creationId xmlns:a16="http://schemas.microsoft.com/office/drawing/2014/main" id="{472347A0-30AD-73FB-A230-02A1398FC199}"/>
              </a:ext>
            </a:extLst>
          </p:cNvPr>
          <p:cNvSpPr/>
          <p:nvPr/>
        </p:nvSpPr>
        <p:spPr>
          <a:xfrm>
            <a:off x="7915464"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Oval 10">
            <a:extLst>
              <a:ext uri="{FF2B5EF4-FFF2-40B4-BE49-F238E27FC236}">
                <a16:creationId xmlns:a16="http://schemas.microsoft.com/office/drawing/2014/main" id="{A6AA2FC0-560E-43A1-50DC-8AA0418AB1F7}"/>
              </a:ext>
            </a:extLst>
          </p:cNvPr>
          <p:cNvSpPr/>
          <p:nvPr/>
        </p:nvSpPr>
        <p:spPr>
          <a:xfrm>
            <a:off x="7663898" y="3231968"/>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Oval 11">
            <a:extLst>
              <a:ext uri="{FF2B5EF4-FFF2-40B4-BE49-F238E27FC236}">
                <a16:creationId xmlns:a16="http://schemas.microsoft.com/office/drawing/2014/main" id="{F4FB53E3-3E33-98AB-8609-489725F1BC04}"/>
              </a:ext>
            </a:extLst>
          </p:cNvPr>
          <p:cNvSpPr/>
          <p:nvPr/>
        </p:nvSpPr>
        <p:spPr>
          <a:xfrm>
            <a:off x="6981976" y="368333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Oval 14">
            <a:extLst>
              <a:ext uri="{FF2B5EF4-FFF2-40B4-BE49-F238E27FC236}">
                <a16:creationId xmlns:a16="http://schemas.microsoft.com/office/drawing/2014/main" id="{A9FE4F95-71B7-CFD2-41F6-B528529CFDE4}"/>
              </a:ext>
            </a:extLst>
          </p:cNvPr>
          <p:cNvSpPr/>
          <p:nvPr/>
        </p:nvSpPr>
        <p:spPr>
          <a:xfrm>
            <a:off x="7438199" y="2782341"/>
            <a:ext cx="115318" cy="93525"/>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Parallelogram 15">
            <a:extLst>
              <a:ext uri="{FF2B5EF4-FFF2-40B4-BE49-F238E27FC236}">
                <a16:creationId xmlns:a16="http://schemas.microsoft.com/office/drawing/2014/main" id="{883C5DD3-F922-044F-42DA-07546F6AC21D}"/>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7" name="Circle: Hollow 16">
            <a:extLst>
              <a:ext uri="{FF2B5EF4-FFF2-40B4-BE49-F238E27FC236}">
                <a16:creationId xmlns:a16="http://schemas.microsoft.com/office/drawing/2014/main" id="{BCBDDBAD-4DD7-73C7-2C23-CEE9865E211E}"/>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18" name="Graphic 17" descr="Teacher with solid fill">
            <a:extLst>
              <a:ext uri="{FF2B5EF4-FFF2-40B4-BE49-F238E27FC236}">
                <a16:creationId xmlns:a16="http://schemas.microsoft.com/office/drawing/2014/main" id="{A5A40388-1470-E3A4-D56B-342F34224C6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10251" y="287972"/>
            <a:ext cx="280778" cy="280778"/>
          </a:xfrm>
          <a:prstGeom prst="rect">
            <a:avLst/>
          </a:prstGeom>
        </p:spPr>
      </p:pic>
      <p:sp>
        <p:nvSpPr>
          <p:cNvPr id="22" name="TextBox 21">
            <a:extLst>
              <a:ext uri="{FF2B5EF4-FFF2-40B4-BE49-F238E27FC236}">
                <a16:creationId xmlns:a16="http://schemas.microsoft.com/office/drawing/2014/main" id="{D4E5B799-C733-29F4-AA1B-35334B5C78C7}"/>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29418838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a:t>
            </a:r>
            <a:r>
              <a:rPr kumimoji="0" lang="en-US" sz="1400" b="0" i="1" u="none" strike="noStrike" kern="1200" cap="none" spc="0" normalizeH="0" baseline="0" noProof="0" dirty="0">
                <a:ln>
                  <a:noFill/>
                </a:ln>
                <a:solidFill>
                  <a:prstClr val="black"/>
                </a:solidFill>
                <a:effectLst/>
                <a:uLnTx/>
                <a:uFillTx/>
                <a:latin typeface="Segoe UI"/>
                <a:ea typeface="+mn-ea"/>
                <a:cs typeface="+mn-cs"/>
              </a:rPr>
              <a:t>Dr. Wooldridge, Executive Director and Catherine Stevens</a:t>
            </a:r>
          </a:p>
        </p:txBody>
      </p:sp>
      <p:sp>
        <p:nvSpPr>
          <p:cNvPr id="23" name="TextBox 22">
            <a:extLst>
              <a:ext uri="{FF2B5EF4-FFF2-40B4-BE49-F238E27FC236}">
                <a16:creationId xmlns:a16="http://schemas.microsoft.com/office/drawing/2014/main" id="{6BFD7E53-76FA-A6B3-0FEC-EA442A4C1487}"/>
              </a:ext>
            </a:extLst>
          </p:cNvPr>
          <p:cNvSpPr txBox="1"/>
          <p:nvPr/>
        </p:nvSpPr>
        <p:spPr>
          <a:xfrm>
            <a:off x="80568" y="173220"/>
            <a:ext cx="9643276"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Franklin Gothic Demi"/>
                <a:ea typeface="+mn-ea"/>
                <a:cs typeface="Segoe UI"/>
              </a:rPr>
              <a:t>Workforce Training Programs| Southern Virginia Higher Education Center</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180304" y="107439"/>
            <a:ext cx="5620537" cy="17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EDUCATION</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14649" y="1436913"/>
            <a:ext cx="3974130" cy="250806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mn-lt"/>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The SVHEC advances the regional economy by providing access to college degrees &amp; job training for in-demand careers, by sparking interest among K-12 students for these careers, &amp; by acting on shifting employer needs.</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i="0" u="none" strike="noStrike" kern="1200" cap="none" spc="0" normalizeH="0" baseline="0" noProof="0" dirty="0">
                <a:ln>
                  <a:noFill/>
                </a:ln>
                <a:solidFill>
                  <a:srgbClr val="333333"/>
                </a:solidFill>
                <a:effectLst/>
                <a:uLnTx/>
                <a:uFillTx/>
                <a:latin typeface="+mn-lt"/>
                <a:ea typeface="+mn-ea"/>
                <a:cs typeface="+mn-cs"/>
              </a:rPr>
              <a:t>The SVHEC’s mission is to advance Southern Virginia’s economic potential through education, innovation, and collaboration.</a:t>
            </a:r>
            <a:endParaRPr kumimoji="0" lang="en-US" sz="1400" b="0" i="1" u="none" strike="noStrike" kern="1200" cap="none" spc="0" normalizeH="0" baseline="0" noProof="0" dirty="0">
              <a:ln>
                <a:noFill/>
              </a:ln>
              <a:solidFill>
                <a:prstClr val="black"/>
              </a:solidFill>
              <a:effectLst/>
              <a:uLnTx/>
              <a:uFillTx/>
              <a:latin typeface="+mn-lt"/>
              <a:ea typeface="+mn-ea"/>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14649" y="4041052"/>
            <a:ext cx="3979571" cy="231681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The SVHEC serves </a:t>
            </a:r>
            <a:r>
              <a:rPr kumimoji="0" lang="en-US" sz="1400" b="1" u="none" strike="noStrike" kern="1200" cap="none" spc="0" normalizeH="0" baseline="0" noProof="0" dirty="0">
                <a:ln>
                  <a:noFill/>
                </a:ln>
                <a:solidFill>
                  <a:prstClr val="black"/>
                </a:solidFill>
                <a:effectLst/>
                <a:uLnTx/>
                <a:uFillTx/>
                <a:latin typeface="Segoe UI"/>
                <a:ea typeface="+mn-ea"/>
                <a:cs typeface="+mn-cs"/>
              </a:rPr>
              <a:t>adults</a:t>
            </a:r>
            <a:r>
              <a:rPr kumimoji="0" lang="en-US" sz="1400" b="0" u="none" strike="noStrike" kern="1200" cap="none" spc="0" normalizeH="0" baseline="0" noProof="0" dirty="0">
                <a:ln>
                  <a:noFill/>
                </a:ln>
                <a:solidFill>
                  <a:prstClr val="black"/>
                </a:solidFill>
                <a:effectLst/>
                <a:uLnTx/>
                <a:uFillTx/>
                <a:latin typeface="Segoe UI"/>
                <a:ea typeface="+mn-ea"/>
                <a:cs typeface="+mn-cs"/>
              </a:rPr>
              <a:t> with access to college degrees and </a:t>
            </a: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short-term, credential-based </a:t>
            </a:r>
            <a:r>
              <a:rPr kumimoji="0" lang="en-US" sz="1400" b="0" u="none" strike="noStrike" kern="1200" cap="none" spc="0" normalizeH="0" baseline="0" noProof="0" dirty="0">
                <a:ln>
                  <a:noFill/>
                </a:ln>
                <a:solidFill>
                  <a:prstClr val="black"/>
                </a:solidFill>
                <a:effectLst/>
                <a:uLnTx/>
                <a:uFillTx/>
                <a:latin typeface="Segoe UI"/>
                <a:ea typeface="+mn-ea"/>
                <a:cs typeface="+mn-cs"/>
              </a:rPr>
              <a:t>training; </a:t>
            </a:r>
            <a:r>
              <a:rPr kumimoji="0" lang="en-US" sz="1400" b="1" u="none" strike="noStrike" kern="1200" cap="none" spc="0" normalizeH="0" baseline="0" noProof="0" dirty="0">
                <a:ln>
                  <a:noFill/>
                </a:ln>
                <a:solidFill>
                  <a:prstClr val="black"/>
                </a:solidFill>
                <a:effectLst/>
                <a:uLnTx/>
                <a:uFillTx/>
                <a:latin typeface="Segoe UI"/>
                <a:ea typeface="+mn-ea"/>
                <a:cs typeface="+mn-cs"/>
              </a:rPr>
              <a:t>K-12 students </a:t>
            </a:r>
            <a:r>
              <a:rPr kumimoji="0" lang="en-US" sz="1400" b="0" u="none" strike="noStrike" kern="1200" cap="none" spc="0" normalizeH="0" baseline="0" noProof="0" dirty="0">
                <a:ln>
                  <a:noFill/>
                </a:ln>
                <a:solidFill>
                  <a:prstClr val="black"/>
                </a:solidFill>
                <a:effectLst/>
                <a:uLnTx/>
                <a:uFillTx/>
                <a:latin typeface="Segoe UI"/>
                <a:ea typeface="+mn-ea"/>
                <a:cs typeface="+mn-cs"/>
              </a:rPr>
              <a:t>with access to college &amp; career readiness opportunities &amp; dual-enrollment technical training; </a:t>
            </a:r>
            <a:r>
              <a:rPr kumimoji="0" lang="en-US" sz="1400" b="1" u="none" strike="noStrike" kern="1200" cap="none" spc="0" normalizeH="0" baseline="0" noProof="0" dirty="0">
                <a:ln>
                  <a:noFill/>
                </a:ln>
                <a:solidFill>
                  <a:prstClr val="black"/>
                </a:solidFill>
                <a:effectLst/>
                <a:uLnTx/>
                <a:uFillTx/>
                <a:latin typeface="Segoe UI"/>
                <a:ea typeface="+mn-ea"/>
                <a:cs typeface="+mn-cs"/>
              </a:rPr>
              <a:t>industry</a:t>
            </a:r>
            <a:r>
              <a:rPr kumimoji="0" lang="en-US" sz="1400" b="0" u="none" strike="noStrike" kern="1200" cap="none" spc="0" normalizeH="0" baseline="0" noProof="0" dirty="0">
                <a:ln>
                  <a:noFill/>
                </a:ln>
                <a:solidFill>
                  <a:prstClr val="black"/>
                </a:solidFill>
                <a:effectLst/>
                <a:uLnTx/>
                <a:uFillTx/>
                <a:latin typeface="Segoe UI"/>
                <a:ea typeface="+mn-ea"/>
                <a:cs typeface="+mn-cs"/>
              </a:rPr>
              <a:t> with customized training; and </a:t>
            </a:r>
            <a:r>
              <a:rPr kumimoji="0" lang="en-US" sz="1400" b="1" u="none" strike="noStrike" kern="1200" cap="none" spc="0" normalizeH="0" baseline="0" noProof="0" dirty="0">
                <a:ln>
                  <a:noFill/>
                </a:ln>
                <a:solidFill>
                  <a:prstClr val="black"/>
                </a:solidFill>
                <a:effectLst/>
                <a:uLnTx/>
                <a:uFillTx/>
                <a:latin typeface="Segoe UI"/>
                <a:ea typeface="+mn-ea"/>
                <a:cs typeface="+mn-cs"/>
              </a:rPr>
              <a:t>educational partners </a:t>
            </a:r>
            <a:r>
              <a:rPr kumimoji="0" lang="en-US" sz="1400" b="0" u="none" strike="noStrike" kern="1200" cap="none" spc="0" normalizeH="0" baseline="0" noProof="0" dirty="0">
                <a:ln>
                  <a:noFill/>
                </a:ln>
                <a:solidFill>
                  <a:prstClr val="black"/>
                </a:solidFill>
                <a:effectLst/>
                <a:uLnTx/>
                <a:uFillTx/>
                <a:latin typeface="Segoe UI"/>
                <a:ea typeface="+mn-ea"/>
                <a:cs typeface="+mn-cs"/>
              </a:rPr>
              <a:t>with staffing &amp; program support like that provided through the Healthcare Training Hub.</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382473" y="4007590"/>
            <a:ext cx="4254958" cy="235027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The SVHEC develops career pathways in key sectors including information technology, healthcare, advanced manufacturing, technical trades, and engineering. Collaborating with education partners, business and industry, localities, and public workforce, the SVHEC has become a critical driver of regional economic development.</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340843"/>
            <a:ext cx="3236976" cy="501702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4D4D4D"/>
                </a:solidFill>
                <a:effectLst/>
                <a:uLnTx/>
                <a:uFillTx/>
                <a:latin typeface="TrebuchetMS"/>
                <a:ea typeface="+mn-ea"/>
                <a:cs typeface="+mn-cs"/>
              </a:rPr>
              <a:t>The skilled worker shortage means well-paying technical jobs are going unfilled across southern Virginia. In October 2023, the SVHEC, Halifax County Public Schools, and community &amp; business partners hosted the first “CTE Showcase and Community Call to Action” to build awareness about Career &amp; Technical Education (CTE) opportunities. The CTE Showcase introduced &amp; connected an audience of almost 400 students, parents &amp; community members with the CTE resources to start pathways to these in-demand careers.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u="none" strike="noStrike" kern="1200" cap="none" spc="0" normalizeH="0" baseline="0" noProof="0" dirty="0">
              <a:ln>
                <a:noFill/>
              </a:ln>
              <a:solidFill>
                <a:srgbClr val="4D4D4D"/>
              </a:solidFill>
              <a:effectLst/>
              <a:uLnTx/>
              <a:uFillTx/>
              <a:latin typeface="TrebuchetMS"/>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4D4D4D"/>
                </a:solidFill>
                <a:effectLst/>
                <a:uLnTx/>
                <a:uFillTx/>
                <a:latin typeface="TrebuchetMS"/>
                <a:ea typeface="Open Sans" panose="020B0606030504020204" pitchFamily="34" charset="0"/>
                <a:cs typeface="Segoe UI" panose="020B0502040204020203" pitchFamily="34" charset="0"/>
              </a:rPr>
              <a:t>The SVHEC’s Career Tech Academy offers high school students technical training in five career tracks to earn college credit and industry-recognized credentials. Students may also complete a Registered Apprenticeship.</a:t>
            </a: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a:ea typeface="+mn-ea"/>
                <a:cs typeface="+mn-cs"/>
              </a:rPr>
              <a:t> </a:t>
            </a: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2677730" y="6574911"/>
            <a:ext cx="6836540" cy="28450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&lt;</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rPr>
              <a:t>www.svhec.org</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rPr>
              <a:t>&gt;</a:t>
            </a: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3">
            <a:alphaModFix amt="70000"/>
          </a:blip>
          <a:stretch>
            <a:fillRect/>
          </a:stretch>
        </p:blipFill>
        <p:spPr>
          <a:xfrm>
            <a:off x="4522887" y="2476214"/>
            <a:ext cx="3974130" cy="1365744"/>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The SVHEC serves the Southern Virginia region.</a:t>
            </a:r>
          </a:p>
        </p:txBody>
      </p:sp>
      <p:sp>
        <p:nvSpPr>
          <p:cNvPr id="2" name="Parallelogram 1">
            <a:extLst>
              <a:ext uri="{FF2B5EF4-FFF2-40B4-BE49-F238E27FC236}">
                <a16:creationId xmlns:a16="http://schemas.microsoft.com/office/drawing/2014/main" id="{308136E1-F4E2-0F08-D37C-E1F1452DB8B9}"/>
              </a:ext>
            </a:extLst>
          </p:cNvPr>
          <p:cNvSpPr/>
          <p:nvPr/>
        </p:nvSpPr>
        <p:spPr>
          <a:xfrm>
            <a:off x="9708000" y="91191"/>
            <a:ext cx="2403432" cy="667318"/>
          </a:xfrm>
          <a:prstGeom prst="parallelogram">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Circle: Hollow 2">
            <a:extLst>
              <a:ext uri="{FF2B5EF4-FFF2-40B4-BE49-F238E27FC236}">
                <a16:creationId xmlns:a16="http://schemas.microsoft.com/office/drawing/2014/main" id="{F7FFD46D-B792-6CD3-AC70-CF8C920A4CE3}"/>
              </a:ext>
            </a:extLst>
          </p:cNvPr>
          <p:cNvSpPr/>
          <p:nvPr/>
        </p:nvSpPr>
        <p:spPr>
          <a:xfrm>
            <a:off x="11278573" y="142014"/>
            <a:ext cx="544135" cy="548640"/>
          </a:xfrm>
          <a:prstGeom prst="donut">
            <a:avLst>
              <a:gd name="adj" fmla="val 12997"/>
            </a:avLst>
          </a:prstGeom>
          <a:solidFill>
            <a:schemeClr val="accent2"/>
          </a:solidFill>
          <a:ln w="12700" cap="flat" cmpd="sng" algn="ctr">
            <a:noFill/>
            <a:prstDash val="solid"/>
            <a:miter lim="800000"/>
          </a:ln>
          <a:effectLst/>
        </p:spPr>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pic>
        <p:nvPicPr>
          <p:cNvPr id="4" name="Graphic 3" descr="Teacher with solid fill">
            <a:extLst>
              <a:ext uri="{FF2B5EF4-FFF2-40B4-BE49-F238E27FC236}">
                <a16:creationId xmlns:a16="http://schemas.microsoft.com/office/drawing/2014/main" id="{7ADCD545-828B-35E2-AB4D-34281624BD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0251" y="287972"/>
            <a:ext cx="280778" cy="280778"/>
          </a:xfrm>
          <a:prstGeom prst="rect">
            <a:avLst/>
          </a:prstGeom>
        </p:spPr>
      </p:pic>
      <p:sp>
        <p:nvSpPr>
          <p:cNvPr id="6" name="TextBox 5">
            <a:extLst>
              <a:ext uri="{FF2B5EF4-FFF2-40B4-BE49-F238E27FC236}">
                <a16:creationId xmlns:a16="http://schemas.microsoft.com/office/drawing/2014/main" id="{E253F025-9127-E95F-F418-AA88D8680161}"/>
              </a:ext>
            </a:extLst>
          </p:cNvPr>
          <p:cNvSpPr txBox="1"/>
          <p:nvPr/>
        </p:nvSpPr>
        <p:spPr>
          <a:xfrm>
            <a:off x="9855523" y="65660"/>
            <a:ext cx="1385058" cy="692497"/>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87151"/>
                </a:solidFill>
                <a:effectLst/>
                <a:uLnTx/>
                <a:uFillTx/>
                <a:latin typeface="Segoe UI"/>
                <a:ea typeface="+mn-ea"/>
                <a:cs typeface="+mn-cs"/>
              </a:rPr>
              <a:t>Workforce Education &amp; Training</a:t>
            </a:r>
          </a:p>
        </p:txBody>
      </p:sp>
    </p:spTree>
    <p:extLst>
      <p:ext uri="{BB962C8B-B14F-4D97-AF65-F5344CB8AC3E}">
        <p14:creationId xmlns:p14="http://schemas.microsoft.com/office/powerpoint/2010/main" val="1028747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BC284-D4FD-E7C5-C551-377F0687D7F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D105821-DA7E-9177-3AD4-E62D302A758E}"/>
              </a:ext>
            </a:extLst>
          </p:cNvPr>
          <p:cNvSpPr/>
          <p:nvPr/>
        </p:nvSpPr>
        <p:spPr>
          <a:xfrm>
            <a:off x="0"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rgbClr val="1B438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Right Triangle 3">
            <a:extLst>
              <a:ext uri="{FF2B5EF4-FFF2-40B4-BE49-F238E27FC236}">
                <a16:creationId xmlns:a16="http://schemas.microsoft.com/office/drawing/2014/main" id="{507C89BA-13A1-8589-5968-8BCE56BF2C72}"/>
              </a:ext>
            </a:extLst>
          </p:cNvPr>
          <p:cNvSpPr/>
          <p:nvPr/>
        </p:nvSpPr>
        <p:spPr>
          <a:xfrm>
            <a:off x="5369672" y="1"/>
            <a:ext cx="3918883"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7" name="Title 14">
            <a:extLst>
              <a:ext uri="{FF2B5EF4-FFF2-40B4-BE49-F238E27FC236}">
                <a16:creationId xmlns:a16="http://schemas.microsoft.com/office/drawing/2014/main" id="{210A576A-6BFF-9CAE-E833-A0E08B0A78A7}"/>
              </a:ext>
            </a:extLst>
          </p:cNvPr>
          <p:cNvSpPr>
            <a:spLocks noGrp="1"/>
          </p:cNvSpPr>
          <p:nvPr>
            <p:ph type="title"/>
          </p:nvPr>
        </p:nvSpPr>
        <p:spPr>
          <a:xfrm>
            <a:off x="288166" y="3484728"/>
            <a:ext cx="5369673" cy="603569"/>
          </a:xfrm>
        </p:spPr>
        <p:txBody>
          <a:bodyPr>
            <a:normAutofit fontScale="90000"/>
          </a:bodyPr>
          <a:lstStyle/>
          <a:p>
            <a:r>
              <a:rPr lang="en-US">
                <a:solidFill>
                  <a:schemeClr val="tx1"/>
                </a:solidFill>
              </a:rPr>
              <a:t>Looking for Additional Connections at the Local Level?</a:t>
            </a:r>
          </a:p>
        </p:txBody>
      </p:sp>
      <p:sp>
        <p:nvSpPr>
          <p:cNvPr id="5" name="Slide Number Placeholder 1">
            <a:extLst>
              <a:ext uri="{FF2B5EF4-FFF2-40B4-BE49-F238E27FC236}">
                <a16:creationId xmlns:a16="http://schemas.microsoft.com/office/drawing/2014/main" id="{317F2003-B228-B3AB-2024-614C5BCEBE21}"/>
              </a:ext>
            </a:extLst>
          </p:cNvPr>
          <p:cNvSpPr txBox="1">
            <a:spLocks/>
          </p:cNvSpPr>
          <p:nvPr/>
        </p:nvSpPr>
        <p:spPr>
          <a:xfrm>
            <a:off x="175699" y="6456045"/>
            <a:ext cx="52324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1136511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Southwest Region (Area #1)</a:t>
            </a: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1</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7026BC7F-3150-0B25-09D3-3270FEDB1DC2}"/>
              </a:ext>
            </a:extLst>
          </p:cNvPr>
          <p:cNvSpPr/>
          <p:nvPr/>
        </p:nvSpPr>
        <p:spPr bwMode="gray">
          <a:xfrm>
            <a:off x="172876" y="3857732"/>
            <a:ext cx="4192142" cy="227242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Top Industries</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200">
                <a:solidFill>
                  <a:prstClr val="black"/>
                </a:solidFill>
                <a:latin typeface="Segoe UI"/>
              </a:rPr>
              <a:t>Mining, Extraction and Oil/Gas Extraction</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200">
                <a:solidFill>
                  <a:prstClr val="black"/>
                </a:solidFill>
                <a:latin typeface="Segoe UI"/>
              </a:rPr>
              <a:t>Government</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200">
                <a:solidFill>
                  <a:prstClr val="black"/>
                </a:solidFill>
                <a:latin typeface="Segoe UI"/>
              </a:rPr>
              <a:t>Healthcare/Social Assistance</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200">
                <a:solidFill>
                  <a:prstClr val="black"/>
                </a:solidFill>
                <a:latin typeface="Segoe UI"/>
              </a:rPr>
              <a:t>Retail</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200" i="0" u="none" strike="noStrike" kern="1200" cap="none" spc="0" normalizeH="0" baseline="0" noProof="0">
                <a:ln>
                  <a:noFill/>
                </a:ln>
                <a:solidFill>
                  <a:prstClr val="black"/>
                </a:solidFill>
                <a:effectLst/>
                <a:uLnTx/>
                <a:uFillTx/>
                <a:latin typeface="Segoe UI"/>
                <a:ea typeface="+mn-ea"/>
                <a:cs typeface="+mn-cs"/>
              </a:rPr>
              <a:t>Manufacturing</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200">
                <a:solidFill>
                  <a:prstClr val="black"/>
                </a:solidFill>
                <a:latin typeface="Segoe UI"/>
              </a:rPr>
              <a:t>Transportation/Warehousing</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200">
                <a:solidFill>
                  <a:prstClr val="black"/>
                </a:solidFill>
                <a:latin typeface="Segoe UI"/>
              </a:rPr>
              <a:t>Information Technology</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lang="en-US" sz="1400" b="1">
              <a:solidFill>
                <a:prstClr val="black"/>
              </a:solidFill>
              <a:latin typeface="Segoe UI"/>
            </a:endParaRP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lang="en-US" sz="1400" b="1">
              <a:solidFill>
                <a:prstClr val="black"/>
              </a:solidFill>
              <a:latin typeface="Segoe UI"/>
            </a:endParaRPr>
          </a:p>
          <a:p>
            <a:pPr marL="285750" marR="0" lvl="0" indent="-285750" algn="ctr"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1400" b="1" i="0" u="none" strike="noStrike" kern="1200" cap="none" spc="0" normalizeH="0" baseline="0" noProof="0">
              <a:ln>
                <a:noFill/>
              </a:ln>
              <a:solidFill>
                <a:prstClr val="black"/>
              </a:solidFill>
              <a:effectLst/>
              <a:uLnTx/>
              <a:uFillTx/>
              <a:latin typeface="Segoe UI"/>
              <a:ea typeface="+mn-ea"/>
              <a:cs typeface="+mn-cs"/>
            </a:endParaRPr>
          </a:p>
        </p:txBody>
      </p:sp>
      <p:sp>
        <p:nvSpPr>
          <p:cNvPr id="15" name="Rectangle: Rounded Corners 14">
            <a:extLst>
              <a:ext uri="{FF2B5EF4-FFF2-40B4-BE49-F238E27FC236}">
                <a16:creationId xmlns:a16="http://schemas.microsoft.com/office/drawing/2014/main" id="{B981B75F-5FDF-232B-60E4-541653C563C2}"/>
              </a:ext>
            </a:extLst>
          </p:cNvPr>
          <p:cNvSpPr/>
          <p:nvPr/>
        </p:nvSpPr>
        <p:spPr bwMode="gray">
          <a:xfrm>
            <a:off x="8669323" y="1474687"/>
            <a:ext cx="3349801"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Community Partners &amp; Resources </a:t>
            </a:r>
          </a:p>
          <a:p>
            <a:pPr marL="0" marR="0" lvl="0" indent="0" algn="ctr"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a:ea typeface="+mn-ea"/>
                <a:cs typeface="+mn-cs"/>
              </a:rPr>
              <a:t>For individuals: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SWVA Works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dirty="0">
                <a:solidFill>
                  <a:prstClr val="black"/>
                </a:solidFill>
                <a:latin typeface="Segoe UI"/>
              </a:rPr>
              <a:t>Dept. for Aging and Rehabilitation</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dirty="0">
                <a:solidFill>
                  <a:prstClr val="black"/>
                </a:solidFill>
                <a:latin typeface="Segoe UI"/>
              </a:rPr>
              <a:t>Virginia Works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dirty="0">
                <a:solidFill>
                  <a:prstClr val="black"/>
                </a:solidFill>
                <a:latin typeface="Segoe UI"/>
              </a:rPr>
              <a:t>Clinch Valley Community Action</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dirty="0">
                <a:solidFill>
                  <a:prstClr val="black"/>
                </a:solidFill>
                <a:latin typeface="Segoe UI"/>
              </a:rPr>
              <a:t>People Inc.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dirty="0">
                <a:solidFill>
                  <a:prstClr val="black"/>
                </a:solidFill>
                <a:latin typeface="Segoe UI"/>
              </a:rPr>
              <a:t>MEOC</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dirty="0">
                <a:solidFill>
                  <a:prstClr val="black"/>
                </a:solidFill>
                <a:latin typeface="Segoe UI"/>
              </a:rPr>
              <a:t>Goodwill of </a:t>
            </a:r>
            <a:r>
              <a:rPr lang="en-US" sz="1100" dirty="0" err="1">
                <a:solidFill>
                  <a:prstClr val="black"/>
                </a:solidFill>
                <a:latin typeface="Segoe UI"/>
              </a:rPr>
              <a:t>Tenneva</a:t>
            </a:r>
            <a:endParaRPr lang="en-US" sz="1100" dirty="0">
              <a:solidFill>
                <a:prstClr val="black"/>
              </a:solidFill>
              <a:latin typeface="Segoe UI"/>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a:ea typeface="+mn-ea"/>
                <a:cs typeface="+mn-cs"/>
                <a:hlinkClick r:id="rId3"/>
              </a:rPr>
              <a:t>https://vcwsouthwest.com/partners/</a:t>
            </a:r>
            <a:r>
              <a:rPr kumimoji="0" lang="en-US" sz="1100" b="1" i="0" u="none" strike="noStrike" kern="1200" cap="none" spc="0" normalizeH="0" baseline="0" noProof="0" dirty="0">
                <a:ln>
                  <a:noFill/>
                </a:ln>
                <a:solidFill>
                  <a:prstClr val="black"/>
                </a:solidFill>
                <a:effectLst/>
                <a:uLnTx/>
                <a:uFillTx/>
                <a:latin typeface="Segoe UI"/>
                <a:ea typeface="+mn-ea"/>
                <a:cs typeface="+mn-cs"/>
              </a:rPr>
              <a:t> </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a:ea typeface="+mn-ea"/>
                <a:cs typeface="+mn-cs"/>
              </a:rPr>
              <a:t>For businesses: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Workforce Board-Business Solutions</a:t>
            </a:r>
            <a:r>
              <a:rPr lang="en-US" sz="1100" dirty="0">
                <a:solidFill>
                  <a:prstClr val="black"/>
                </a:solidFill>
                <a:latin typeface="Segoe UI"/>
              </a:rPr>
              <a:t> </a:t>
            </a:r>
            <a:r>
              <a:rPr kumimoji="0" lang="en-US" sz="1100" b="0" i="0" u="none" strike="noStrike" kern="1200" cap="none" spc="0" normalizeH="0" baseline="0" noProof="0" dirty="0">
                <a:ln>
                  <a:noFill/>
                </a:ln>
                <a:solidFill>
                  <a:prstClr val="black"/>
                </a:solidFill>
                <a:effectLst/>
                <a:uLnTx/>
                <a:uFillTx/>
                <a:latin typeface="Segoe UI"/>
                <a:ea typeface="+mn-ea"/>
                <a:cs typeface="+mn-cs"/>
                <a:hlinkClick r:id="rId4"/>
              </a:rPr>
              <a:t>https://vcwsouthwest.com/businesses/</a:t>
            </a:r>
            <a:r>
              <a:rPr kumimoji="0" lang="en-US" sz="1100" b="0" i="0" u="none" strike="noStrike" kern="1200" cap="none" spc="0" normalizeH="0" baseline="0" noProof="0" dirty="0">
                <a:ln>
                  <a:noFill/>
                </a:ln>
                <a:solidFill>
                  <a:prstClr val="black"/>
                </a:solidFill>
                <a:effectLst/>
                <a:uLnTx/>
                <a:uFillTx/>
                <a:latin typeface="Segoe UI"/>
                <a:ea typeface="+mn-ea"/>
                <a:cs typeface="+mn-cs"/>
              </a:rPr>
              <a:t>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Mountain Empire Small Business Development </a:t>
            </a:r>
            <a:r>
              <a:rPr kumimoji="0" lang="en-US" sz="1100" b="0" i="0" u="none" strike="noStrike" kern="1200" cap="none" spc="0" normalizeH="0" baseline="0" noProof="0" dirty="0">
                <a:ln>
                  <a:noFill/>
                </a:ln>
                <a:solidFill>
                  <a:prstClr val="black"/>
                </a:solidFill>
                <a:effectLst/>
                <a:uLnTx/>
                <a:uFillTx/>
                <a:latin typeface="Segoe UI"/>
                <a:ea typeface="+mn-ea"/>
                <a:cs typeface="+mn-cs"/>
                <a:hlinkClick r:id="rId5"/>
              </a:rPr>
              <a:t>https://www.mecc.edu/sbdc/</a:t>
            </a:r>
            <a:r>
              <a:rPr kumimoji="0" lang="en-US" sz="1100" b="0" i="0" u="none" strike="noStrike" kern="1200" cap="none" spc="0" normalizeH="0" baseline="0" noProof="0" dirty="0">
                <a:ln>
                  <a:noFill/>
                </a:ln>
                <a:solidFill>
                  <a:prstClr val="black"/>
                </a:solidFill>
                <a:effectLst/>
                <a:uLnTx/>
                <a:uFillTx/>
                <a:latin typeface="Segoe UI"/>
                <a:ea typeface="+mn-ea"/>
                <a:cs typeface="+mn-cs"/>
              </a:rPr>
              <a:t>  </a:t>
            </a:r>
            <a:endParaRPr lang="en-US" sz="1100" dirty="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dirty="0">
                <a:solidFill>
                  <a:prstClr val="black"/>
                </a:solidFill>
                <a:latin typeface="Segoe UI"/>
              </a:rPr>
              <a:t>Southwest Comm. College </a:t>
            </a:r>
            <a:r>
              <a:rPr lang="en-US" sz="1100" dirty="0">
                <a:solidFill>
                  <a:prstClr val="black"/>
                </a:solidFill>
                <a:latin typeface="Segoe UI"/>
                <a:hlinkClick r:id="rId6"/>
              </a:rPr>
              <a:t>https://sw.edu/sbdc/</a:t>
            </a:r>
            <a:r>
              <a:rPr lang="en-US" sz="1100" dirty="0">
                <a:solidFill>
                  <a:prstClr val="black"/>
                </a:solidFill>
                <a:latin typeface="Segoe UI"/>
              </a:rPr>
              <a:t> </a:t>
            </a:r>
          </a:p>
          <a:p>
            <a:pPr marR="0" lvl="0" algn="l" defTabSz="685800" rtl="0" eaLnBrk="1" fontAlgn="auto" latinLnBrk="0" hangingPunct="1">
              <a:lnSpc>
                <a:spcPct val="106000"/>
              </a:lnSpc>
              <a:spcBef>
                <a:spcPts val="0"/>
              </a:spcBef>
              <a:spcAft>
                <a:spcPts val="600"/>
              </a:spcAft>
              <a:buClrTx/>
              <a:buSzTx/>
              <a:tabLst/>
              <a:defRPr/>
            </a:pPr>
            <a:endParaRPr kumimoji="0" lang="en-US" sz="11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Segoe UI"/>
              <a:ea typeface="+mn-ea"/>
              <a:cs typeface="+mn-cs"/>
            </a:endParaRPr>
          </a:p>
        </p:txBody>
      </p:sp>
      <p:sp>
        <p:nvSpPr>
          <p:cNvPr id="16" name="Text Placeholder 5">
            <a:extLst>
              <a:ext uri="{FF2B5EF4-FFF2-40B4-BE49-F238E27FC236}">
                <a16:creationId xmlns:a16="http://schemas.microsoft.com/office/drawing/2014/main" id="{A3640FEE-D50C-62D7-61A2-047A24D1CBD6}"/>
              </a:ext>
            </a:extLst>
          </p:cNvPr>
          <p:cNvSpPr txBox="1">
            <a:spLocks/>
          </p:cNvSpPr>
          <p:nvPr/>
        </p:nvSpPr>
        <p:spPr>
          <a:xfrm>
            <a:off x="2176124" y="6475273"/>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rPr>
              <a:t>www.vcwsouthwest.com</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17" name="Rectangle: Rounded Corners 16">
            <a:extLst>
              <a:ext uri="{FF2B5EF4-FFF2-40B4-BE49-F238E27FC236}">
                <a16:creationId xmlns:a16="http://schemas.microsoft.com/office/drawing/2014/main" id="{10BCE68B-6F3C-C95B-EABB-3A74C4E604B2}"/>
              </a:ext>
            </a:extLst>
          </p:cNvPr>
          <p:cNvSpPr/>
          <p:nvPr/>
        </p:nvSpPr>
        <p:spPr bwMode="gray">
          <a:xfrm>
            <a:off x="4534006" y="3968349"/>
            <a:ext cx="3982465" cy="230632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Southwest Virginia Community College </a:t>
            </a:r>
            <a:r>
              <a:rPr kumimoji="0" lang="en-US" sz="1100" b="0" i="0" u="none" strike="noStrike" kern="1200" cap="none" spc="0" normalizeH="0" baseline="0" noProof="0">
                <a:ln>
                  <a:noFill/>
                </a:ln>
                <a:solidFill>
                  <a:prstClr val="black"/>
                </a:solidFill>
                <a:effectLst/>
                <a:uLnTx/>
                <a:uFillTx/>
                <a:latin typeface="Segoe UI"/>
                <a:ea typeface="+mn-ea"/>
                <a:cs typeface="+mn-cs"/>
                <a:hlinkClick r:id="rId7"/>
              </a:rPr>
              <a:t>www.sw.edu</a:t>
            </a:r>
            <a:r>
              <a:rPr kumimoji="0" lang="en-US" sz="1100" b="0" i="0" u="none" strike="noStrike" kern="1200" cap="none" spc="0" normalizeH="0" baseline="0" noProof="0">
                <a:ln>
                  <a:noFill/>
                </a:ln>
                <a:solidFill>
                  <a:prstClr val="black"/>
                </a:solidFill>
                <a:effectLst/>
                <a:uLnTx/>
                <a:uFillTx/>
                <a:latin typeface="Segoe UI"/>
                <a:ea typeface="+mn-ea"/>
                <a:cs typeface="+mn-cs"/>
              </a:rPr>
              <a:t> </a:t>
            </a:r>
          </a:p>
          <a:p>
            <a:pPr marL="628650" lvl="1" indent="-171450" defTabSz="685800">
              <a:lnSpc>
                <a:spcPct val="106000"/>
              </a:lnSpc>
              <a:spcAft>
                <a:spcPts val="600"/>
              </a:spcAft>
              <a:buFont typeface="Arial" panose="020B0604020202020204" pitchFamily="34" charset="0"/>
              <a:buChar char="•"/>
              <a:defRPr/>
            </a:pPr>
            <a:r>
              <a:rPr lang="en-US" sz="1100">
                <a:solidFill>
                  <a:prstClr val="black"/>
                </a:solidFill>
                <a:latin typeface="Segoe UI"/>
              </a:rPr>
              <a:t>Southern Gap Transportation and Logistics Center</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Mountain Empire Comm. College </a:t>
            </a:r>
            <a:r>
              <a:rPr lang="en-US" sz="1100">
                <a:solidFill>
                  <a:prstClr val="black"/>
                </a:solidFill>
                <a:latin typeface="Segoe UI"/>
                <a:hlinkClick r:id="rId8"/>
              </a:rPr>
              <a:t>https://www.mecc.edu/</a:t>
            </a:r>
            <a:r>
              <a:rPr lang="en-US" sz="1100">
                <a:solidFill>
                  <a:prstClr val="black"/>
                </a:solidFill>
                <a:latin typeface="Segoe UI"/>
              </a:rPr>
              <a:t>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UVA</a:t>
            </a:r>
            <a:r>
              <a:rPr lang="en-US" sz="1100">
                <a:solidFill>
                  <a:prstClr val="black"/>
                </a:solidFill>
                <a:latin typeface="Segoe UI"/>
              </a:rPr>
              <a:t>- Wise  </a:t>
            </a:r>
            <a:r>
              <a:rPr lang="en-US" sz="1100">
                <a:solidFill>
                  <a:prstClr val="black"/>
                </a:solidFill>
                <a:latin typeface="Segoe UI"/>
                <a:hlinkClick r:id="rId9"/>
              </a:rPr>
              <a:t>https://www.uvawise.edu/</a:t>
            </a:r>
            <a:r>
              <a:rPr lang="en-US" sz="1100">
                <a:solidFill>
                  <a:prstClr val="black"/>
                </a:solidFill>
                <a:latin typeface="Segoe UI"/>
              </a:rPr>
              <a:t>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Bluefield University </a:t>
            </a:r>
            <a:r>
              <a:rPr kumimoji="0" lang="en-US" sz="1100" b="0" i="0" u="none" strike="noStrike" kern="1200" cap="none" spc="0" normalizeH="0" baseline="0" noProof="0">
                <a:ln>
                  <a:noFill/>
                </a:ln>
                <a:solidFill>
                  <a:prstClr val="black"/>
                </a:solidFill>
                <a:effectLst/>
                <a:uLnTx/>
                <a:uFillTx/>
                <a:latin typeface="Segoe UI"/>
                <a:ea typeface="+mn-ea"/>
                <a:cs typeface="+mn-cs"/>
                <a:hlinkClick r:id="rId10"/>
              </a:rPr>
              <a:t>https://www.bluefield.edu/</a:t>
            </a:r>
            <a:r>
              <a:rPr kumimoji="0" lang="en-US" sz="1100" b="0" i="0" u="none" strike="noStrike" kern="1200" cap="none" spc="0" normalizeH="0" baseline="0" noProof="0">
                <a:ln>
                  <a:noFill/>
                </a:ln>
                <a:solidFill>
                  <a:prstClr val="black"/>
                </a:solidFill>
                <a:effectLst/>
                <a:uLnTx/>
                <a:uFillTx/>
                <a:latin typeface="Segoe UI"/>
                <a:ea typeface="+mn-ea"/>
                <a:cs typeface="+mn-cs"/>
              </a:rPr>
              <a:t>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Virginia Highlands Comm. College </a:t>
            </a:r>
            <a:r>
              <a:rPr lang="en-US" sz="1100">
                <a:solidFill>
                  <a:prstClr val="black"/>
                </a:solidFill>
                <a:latin typeface="Segoe UI"/>
                <a:hlinkClick r:id="rId11"/>
              </a:rPr>
              <a:t>https://www.vhcc.edu/</a:t>
            </a:r>
            <a:r>
              <a:rPr lang="en-US" sz="1100">
                <a:solidFill>
                  <a:prstClr val="black"/>
                </a:solidFill>
                <a:latin typeface="Segoe UI"/>
              </a:rPr>
              <a:t>  </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18" name="Rectangle: Rounded Corners 17">
            <a:extLst>
              <a:ext uri="{FF2B5EF4-FFF2-40B4-BE49-F238E27FC236}">
                <a16:creationId xmlns:a16="http://schemas.microsoft.com/office/drawing/2014/main" id="{8BB26813-8430-B174-0F02-2D3A092E5B5E}"/>
              </a:ext>
            </a:extLst>
          </p:cNvPr>
          <p:cNvSpPr/>
          <p:nvPr/>
        </p:nvSpPr>
        <p:spPr bwMode="gray">
          <a:xfrm>
            <a:off x="4534007" y="1485613"/>
            <a:ext cx="3982464" cy="230632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Virginia Career Works- Richlands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Virginia Career Works- Grundy</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Virginia Career Works- Haysi</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Virginia Career Works- Wise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Virginia Career Works- Lebanon</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Virginia Career Works- St. Charles</a:t>
            </a:r>
          </a:p>
          <a:p>
            <a:pPr marR="0" lvl="0" algn="l" defTabSz="685800" rtl="0" eaLnBrk="1" fontAlgn="auto" latinLnBrk="0" hangingPunct="1">
              <a:lnSpc>
                <a:spcPct val="106000"/>
              </a:lnSpc>
              <a:spcBef>
                <a:spcPts val="0"/>
              </a:spcBef>
              <a:spcAft>
                <a:spcPts val="600"/>
              </a:spcAft>
              <a:buClrTx/>
              <a:buSzTx/>
              <a:tabLst/>
              <a:defRPr/>
            </a:pPr>
            <a:r>
              <a:rPr kumimoji="0" lang="en-US" sz="1100" b="0" i="0" u="none" strike="noStrike" kern="1200" cap="none" spc="0" normalizeH="0" baseline="0" noProof="0">
                <a:ln>
                  <a:noFill/>
                </a:ln>
                <a:solidFill>
                  <a:prstClr val="black"/>
                </a:solidFill>
                <a:effectLst/>
                <a:uLnTx/>
                <a:uFillTx/>
                <a:latin typeface="Segoe UI"/>
                <a:ea typeface="+mn-ea"/>
                <a:cs typeface="+mn-cs"/>
                <a:hlinkClick r:id="rId12"/>
              </a:rPr>
              <a:t>https://vcwsouthwest.com/careers-for-job-seekers/</a:t>
            </a:r>
            <a:r>
              <a:rPr kumimoji="0" lang="en-US" sz="1100" b="0" i="0" u="none" strike="noStrike" kern="1200" cap="none" spc="0" normalizeH="0" baseline="0" noProof="0">
                <a:ln>
                  <a:noFill/>
                </a:ln>
                <a:solidFill>
                  <a:prstClr val="black"/>
                </a:solidFill>
                <a:effectLst/>
                <a:uLnTx/>
                <a:uFillTx/>
                <a:latin typeface="Segoe UI"/>
                <a:ea typeface="+mn-ea"/>
                <a:cs typeface="+mn-cs"/>
              </a:rPr>
              <a:t> </a:t>
            </a:r>
          </a:p>
          <a:p>
            <a:pPr marR="0" lvl="0" algn="l" defTabSz="685800" rtl="0" eaLnBrk="1" fontAlgn="auto" latinLnBrk="0" hangingPunct="1">
              <a:lnSpc>
                <a:spcPct val="106000"/>
              </a:lnSpc>
              <a:spcBef>
                <a:spcPts val="0"/>
              </a:spcBef>
              <a:spcAft>
                <a:spcPts val="600"/>
              </a:spcAft>
              <a:buClrTx/>
              <a:buSzTx/>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pic>
        <p:nvPicPr>
          <p:cNvPr id="19" name="Picture 18">
            <a:extLst>
              <a:ext uri="{FF2B5EF4-FFF2-40B4-BE49-F238E27FC236}">
                <a16:creationId xmlns:a16="http://schemas.microsoft.com/office/drawing/2014/main" id="{5F7F3468-C70B-1B9B-38B1-CAACD8B9854A}"/>
              </a:ext>
            </a:extLst>
          </p:cNvPr>
          <p:cNvPicPr>
            <a:picLocks noChangeAspect="1"/>
          </p:cNvPicPr>
          <p:nvPr/>
        </p:nvPicPr>
        <p:blipFill>
          <a:blip r:embed="rId13"/>
          <a:stretch>
            <a:fillRect/>
          </a:stretch>
        </p:blipFill>
        <p:spPr>
          <a:xfrm>
            <a:off x="234504" y="1569394"/>
            <a:ext cx="4146649" cy="2177043"/>
          </a:xfrm>
          <a:prstGeom prst="rect">
            <a:avLst/>
          </a:prstGeom>
        </p:spPr>
      </p:pic>
      <p:sp>
        <p:nvSpPr>
          <p:cNvPr id="22" name="TextBox 21">
            <a:extLst>
              <a:ext uri="{FF2B5EF4-FFF2-40B4-BE49-F238E27FC236}">
                <a16:creationId xmlns:a16="http://schemas.microsoft.com/office/drawing/2014/main" id="{9548BFD5-B10C-A2B7-CAA2-5B10AEBAAD79}"/>
              </a:ext>
            </a:extLst>
          </p:cNvPr>
          <p:cNvSpPr txBox="1"/>
          <p:nvPr/>
        </p:nvSpPr>
        <p:spPr>
          <a:xfrm>
            <a:off x="1650003" y="1474791"/>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cxnSp>
        <p:nvCxnSpPr>
          <p:cNvPr id="25" name="Straight Arrow Connector 24">
            <a:extLst>
              <a:ext uri="{FF2B5EF4-FFF2-40B4-BE49-F238E27FC236}">
                <a16:creationId xmlns:a16="http://schemas.microsoft.com/office/drawing/2014/main" id="{E6A38A2E-48F0-B8A1-116A-21976A2F9305}"/>
              </a:ext>
            </a:extLst>
          </p:cNvPr>
          <p:cNvCxnSpPr>
            <a:cxnSpLocks/>
          </p:cNvCxnSpPr>
          <p:nvPr/>
        </p:nvCxnSpPr>
        <p:spPr>
          <a:xfrm>
            <a:off x="697921" y="2482338"/>
            <a:ext cx="178129" cy="658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06B1910-D10A-4D9B-B4AA-8882BB8FC6C1}"/>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400" i="1">
                <a:solidFill>
                  <a:prstClr val="black"/>
                </a:solidFill>
                <a:latin typeface="Segoe UI"/>
              </a:rPr>
              <a:t>Rachel Patton, Executive Director: </a:t>
            </a:r>
            <a:r>
              <a:rPr lang="en-US" sz="1400" i="1">
                <a:solidFill>
                  <a:prstClr val="black"/>
                </a:solidFill>
                <a:latin typeface="Segoe UI"/>
                <a:hlinkClick r:id="rId14"/>
              </a:rPr>
              <a:t>r.patton@swvaworks.com</a:t>
            </a:r>
            <a:r>
              <a:rPr lang="en-US" sz="1400" i="1">
                <a:solidFill>
                  <a:prstClr val="black"/>
                </a:solidFill>
                <a:latin typeface="Segoe UI"/>
              </a:rPr>
              <a:t> (276) 883-4034</a:t>
            </a: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099421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400" i="1">
                <a:solidFill>
                  <a:prstClr val="black"/>
                </a:solidFill>
                <a:latin typeface="Segoe UI"/>
              </a:rPr>
              <a:t>Marty Holliday, Executive Director: </a:t>
            </a:r>
            <a:r>
              <a:rPr lang="en-US" sz="1400" i="1">
                <a:solidFill>
                  <a:prstClr val="black"/>
                </a:solidFill>
                <a:latin typeface="Segoe UI"/>
                <a:hlinkClick r:id="rId3"/>
              </a:rPr>
              <a:t>marty.hollilday@vcwnrmr.com</a:t>
            </a:r>
            <a:r>
              <a:rPr lang="en-US" sz="1400" i="1">
                <a:solidFill>
                  <a:prstClr val="black"/>
                </a:solidFill>
                <a:latin typeface="Segoe UI"/>
              </a:rPr>
              <a:t> 540-357-0651 (cell)</a:t>
            </a: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New River/Mount Rogers Region (Area #2)</a:t>
            </a: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189012" y="105598"/>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#2</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3905098"/>
            <a:ext cx="4192142" cy="239218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200" i="0" u="none" strike="noStrike" kern="1200" cap="none" spc="0" normalizeH="0" baseline="0" noProof="0">
                <a:ln>
                  <a:noFill/>
                </a:ln>
                <a:solidFill>
                  <a:prstClr val="black"/>
                </a:solidFill>
                <a:effectLst/>
                <a:uLnTx/>
                <a:uFillTx/>
                <a:latin typeface="Segoe UI"/>
                <a:ea typeface="+mn-ea"/>
                <a:cs typeface="+mn-cs"/>
              </a:rPr>
              <a:t>Manufacturing</a:t>
            </a:r>
          </a:p>
          <a:p>
            <a:pPr marL="285750" indent="-285750" algn="just" defTabSz="685800">
              <a:lnSpc>
                <a:spcPct val="106000"/>
              </a:lnSpc>
              <a:spcAft>
                <a:spcPts val="600"/>
              </a:spcAft>
              <a:buFont typeface="Arial" panose="020B0604020202020204" pitchFamily="34" charset="0"/>
              <a:buChar char="•"/>
              <a:defRPr/>
            </a:pPr>
            <a:r>
              <a:rPr kumimoji="0" lang="en-US" sz="1200" i="0" u="none" strike="noStrike" kern="1200" cap="none" spc="0" normalizeH="0" baseline="0" noProof="0">
                <a:ln>
                  <a:noFill/>
                </a:ln>
                <a:solidFill>
                  <a:prstClr val="black"/>
                </a:solidFill>
                <a:effectLst/>
                <a:uLnTx/>
                <a:uFillTx/>
                <a:latin typeface="Segoe UI"/>
                <a:ea typeface="+mn-ea"/>
                <a:cs typeface="+mn-cs"/>
              </a:rPr>
              <a:t>Health Care/Health Sciences</a:t>
            </a:r>
          </a:p>
          <a:p>
            <a:pPr marL="285750" indent="-285750" algn="just" defTabSz="685800">
              <a:lnSpc>
                <a:spcPct val="106000"/>
              </a:lnSpc>
              <a:spcAft>
                <a:spcPts val="600"/>
              </a:spcAft>
              <a:buFont typeface="Arial" panose="020B0604020202020204" pitchFamily="34" charset="0"/>
              <a:buChar char="•"/>
              <a:defRPr/>
            </a:pPr>
            <a:r>
              <a:rPr kumimoji="0" lang="en-US" sz="1200" i="0" u="none" strike="noStrike" kern="1200" cap="none" spc="0" normalizeH="0" baseline="0" noProof="0">
                <a:ln>
                  <a:noFill/>
                </a:ln>
                <a:solidFill>
                  <a:prstClr val="black"/>
                </a:solidFill>
                <a:effectLst/>
                <a:uLnTx/>
                <a:uFillTx/>
                <a:latin typeface="Segoe UI"/>
                <a:ea typeface="+mn-ea"/>
                <a:cs typeface="+mn-cs"/>
              </a:rPr>
              <a:t>Construction and Skilled Trades</a:t>
            </a:r>
          </a:p>
          <a:p>
            <a:pPr marL="285750" indent="-285750" algn="just" defTabSz="685800">
              <a:lnSpc>
                <a:spcPct val="106000"/>
              </a:lnSpc>
              <a:spcAft>
                <a:spcPts val="600"/>
              </a:spcAft>
              <a:buFont typeface="Arial" panose="020B0604020202020204" pitchFamily="34" charset="0"/>
              <a:buChar char="•"/>
              <a:defRPr/>
            </a:pPr>
            <a:r>
              <a:rPr kumimoji="0" lang="en-US" sz="1200" i="0" u="none" strike="noStrike" kern="1200" cap="none" spc="0" normalizeH="0" baseline="0" noProof="0">
                <a:ln>
                  <a:noFill/>
                </a:ln>
                <a:solidFill>
                  <a:prstClr val="black"/>
                </a:solidFill>
                <a:effectLst/>
                <a:uLnTx/>
                <a:uFillTx/>
                <a:latin typeface="Segoe UI"/>
                <a:ea typeface="+mn-ea"/>
                <a:cs typeface="+mn-cs"/>
              </a:rPr>
              <a:t>Transportation and Logistics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200" i="0" u="none" strike="noStrike" kern="1200" cap="none" spc="0" normalizeH="0" baseline="0" noProof="0">
                <a:ln>
                  <a:noFill/>
                </a:ln>
                <a:solidFill>
                  <a:prstClr val="black"/>
                </a:solidFill>
                <a:effectLst/>
                <a:uLnTx/>
                <a:uFillTx/>
                <a:latin typeface="Segoe UI"/>
                <a:ea typeface="+mn-ea"/>
                <a:cs typeface="+mn-cs"/>
              </a:rPr>
              <a:t>Information and Advanced Technology</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200">
                <a:solidFill>
                  <a:prstClr val="black"/>
                </a:solidFill>
                <a:latin typeface="Segoe UI"/>
              </a:rPr>
              <a:t>Education</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200" i="0" u="none" strike="noStrike" kern="1200" cap="none" spc="0" normalizeH="0" baseline="0" noProof="0">
                <a:ln>
                  <a:noFill/>
                </a:ln>
                <a:solidFill>
                  <a:prstClr val="black"/>
                </a:solidFill>
                <a:effectLst/>
                <a:uLnTx/>
                <a:uFillTx/>
                <a:latin typeface="Segoe UI"/>
                <a:ea typeface="+mn-ea"/>
                <a:cs typeface="+mn-cs"/>
              </a:rPr>
              <a:t>Public Safety</a:t>
            </a: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669323" y="1186543"/>
            <a:ext cx="3408377" cy="511074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Key Partners &amp; Initiatives</a:t>
            </a:r>
            <a:endParaRPr kumimoji="0" lang="en-US" sz="1600" b="1"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a:ea typeface="+mn-ea"/>
                <a:cs typeface="+mn-cs"/>
              </a:rPr>
              <a:t>For individuals: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dirty="0">
                <a:hlinkClick r:id="rId4"/>
              </a:rPr>
              <a:t>Programs of Interest - New River/Mount Rogers Workforce Development Board (vcwnewrivermtrogers.com)</a:t>
            </a:r>
            <a:endParaRPr lang="en-US" sz="1100" dirty="0"/>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dirty="0">
                <a:hlinkClick r:id="rId5"/>
              </a:rPr>
              <a:t>Ticket to Work</a:t>
            </a:r>
            <a:endParaRPr lang="en-US" sz="1100" dirty="0"/>
          </a:p>
          <a:p>
            <a:pPr marR="0" lvl="0" algn="l" defTabSz="685800" rtl="0" eaLnBrk="1" fontAlgn="auto" latinLnBrk="0" hangingPunct="1">
              <a:lnSpc>
                <a:spcPct val="106000"/>
              </a:lnSpc>
              <a:spcBef>
                <a:spcPts val="0"/>
              </a:spcBef>
              <a:spcAft>
                <a:spcPts val="600"/>
              </a:spcAft>
              <a:buClrTx/>
              <a:buSzTx/>
              <a:tabLst/>
              <a:defRPr/>
            </a:pPr>
            <a:r>
              <a:rPr kumimoji="0" lang="en-US" sz="1100" b="1" i="0" u="none" strike="noStrike" kern="1200" cap="none" spc="0" normalizeH="0" baseline="0" noProof="0" dirty="0">
                <a:ln>
                  <a:noFill/>
                </a:ln>
                <a:solidFill>
                  <a:prstClr val="black"/>
                </a:solidFill>
                <a:effectLst/>
                <a:uLnTx/>
                <a:uFillTx/>
                <a:latin typeface="Segoe UI"/>
                <a:ea typeface="+mn-ea"/>
                <a:cs typeface="+mn-cs"/>
              </a:rPr>
              <a:t>Partners: </a:t>
            </a:r>
            <a:r>
              <a:rPr kumimoji="0" lang="en-US" sz="1100" i="0" u="none" strike="noStrike" kern="1200" cap="none" spc="0" normalizeH="0" baseline="0" noProof="0" dirty="0">
                <a:ln>
                  <a:noFill/>
                </a:ln>
                <a:solidFill>
                  <a:prstClr val="black"/>
                </a:solidFill>
                <a:effectLst/>
                <a:uLnTx/>
                <a:uFillTx/>
                <a:latin typeface="Segoe UI"/>
                <a:ea typeface="+mn-ea"/>
                <a:cs typeface="+mn-cs"/>
              </a:rPr>
              <a:t>People Inc., Mount Rogers Regional Adult Education, Literacy NRV, DARS, DSS, </a:t>
            </a:r>
            <a:r>
              <a:rPr kumimoji="0" lang="en-US" sz="1100" i="0" u="none" strike="noStrike" kern="1200" cap="none" spc="0" normalizeH="0" baseline="0" noProof="0" dirty="0" err="1">
                <a:ln>
                  <a:noFill/>
                </a:ln>
                <a:solidFill>
                  <a:prstClr val="black"/>
                </a:solidFill>
                <a:effectLst/>
                <a:uLnTx/>
                <a:uFillTx/>
                <a:latin typeface="Segoe UI"/>
                <a:ea typeface="+mn-ea"/>
                <a:cs typeface="+mn-cs"/>
              </a:rPr>
              <a:t>VaWorks</a:t>
            </a:r>
            <a:r>
              <a:rPr kumimoji="0" lang="en-US" sz="1100" i="0" u="none" strike="noStrike" kern="1200" cap="none" spc="0" normalizeH="0" baseline="0" noProof="0" dirty="0">
                <a:ln>
                  <a:noFill/>
                </a:ln>
                <a:solidFill>
                  <a:prstClr val="black"/>
                </a:solidFill>
                <a:effectLst/>
                <a:uLnTx/>
                <a:uFillTx/>
                <a:latin typeface="Segoe UI"/>
                <a:ea typeface="+mn-ea"/>
                <a:cs typeface="+mn-cs"/>
              </a:rPr>
              <a:t>, EO, Center for Manufacturing Excellence of SWVA, Healthcare Academy of SWVA, Virginia Department of Corrections (Bland and Marion centers), Virginia Rural Health Association, TAP, Occupational Enterprises, Inc, Habitat for Humanity of the NRV, Radford U, VT CECE</a:t>
            </a:r>
            <a:endParaRPr lang="en-US" sz="1100" dirty="0">
              <a:solidFill>
                <a:prstClr val="black"/>
              </a:solidFill>
              <a:latin typeface="Segoe UI"/>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a:ea typeface="+mn-ea"/>
                <a:cs typeface="+mn-cs"/>
              </a:rPr>
              <a:t>For businesses: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dirty="0">
                <a:hlinkClick r:id="rId6"/>
              </a:rPr>
              <a:t>Business Solutions - New River/Mount Rogers Workforce Development Board (vcwnewrivermtrogers.com)</a:t>
            </a:r>
            <a:endParaRPr lang="en-US" sz="1100" dirty="0"/>
          </a:p>
          <a:p>
            <a:pPr marR="0" lvl="0" algn="l" defTabSz="685800" rtl="0" eaLnBrk="1" fontAlgn="auto" latinLnBrk="0" hangingPunct="1">
              <a:lnSpc>
                <a:spcPct val="106000"/>
              </a:lnSpc>
              <a:spcBef>
                <a:spcPts val="0"/>
              </a:spcBef>
              <a:spcAft>
                <a:spcPts val="600"/>
              </a:spcAft>
              <a:buClrTx/>
              <a:buSzTx/>
              <a:tabLst/>
              <a:defRPr/>
            </a:pPr>
            <a:r>
              <a:rPr lang="en-US" sz="1100" b="1" dirty="0">
                <a:solidFill>
                  <a:prstClr val="black"/>
                </a:solidFill>
                <a:latin typeface="Segoe UI"/>
              </a:rPr>
              <a:t>Partners: </a:t>
            </a:r>
            <a:r>
              <a:rPr lang="en-US" sz="1100" dirty="0">
                <a:solidFill>
                  <a:prstClr val="black"/>
                </a:solidFill>
                <a:latin typeface="Segoe UI"/>
              </a:rPr>
              <a:t>Chambers of Commerce, Economic Development, NRV SHRM, NRV HBA, SWVA Alliance for Manufacturing, Appalachian Center for Innovation, VT Center for Economic &amp; Community Engagement, various education partners, VT CECE, various workforce partners</a:t>
            </a:r>
            <a:endParaRPr kumimoji="0" lang="en-US" sz="110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1245870" y="6573731"/>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lang="en-US" sz="1600" i="1" spc="-30">
                <a:solidFill>
                  <a:srgbClr val="00B0F0"/>
                </a:solidFill>
                <a:latin typeface="Segoe UI"/>
                <a:ea typeface="Open Sans" charset="0"/>
                <a:cs typeface="Open Sans" charset="0"/>
              </a:rPr>
              <a:t>https://vcwnewrivermtrogers.com</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534006" y="3905098"/>
            <a:ext cx="3982465" cy="239218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Virginia Community Colleges – New River, Virginia Highlands &amp; Wytheville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Center for Manufacturing Excellence of SWVA</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Healthcare Academy of SWVA</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Pathways Medical Institute</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Tri-Area Driving Academy</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534007" y="1431986"/>
            <a:ext cx="3982464" cy="230632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Virginia Career Works Center-Wytheville (comprehensive)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Virginia Career Works Abingdon</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Virginia Career Works Bristol</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Virginia Career Works Galax</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Virginia Career Works Narrows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Virginia Career Works Radford</a:t>
            </a:r>
          </a:p>
          <a:p>
            <a:pPr marR="0" lvl="0" algn="l" defTabSz="685800" rtl="0" eaLnBrk="1" fontAlgn="auto" latinLnBrk="0" hangingPunct="1">
              <a:lnSpc>
                <a:spcPct val="106000"/>
              </a:lnSpc>
              <a:spcBef>
                <a:spcPts val="0"/>
              </a:spcBef>
              <a:spcAft>
                <a:spcPts val="600"/>
              </a:spcAft>
              <a:buClrTx/>
              <a:buSzTx/>
              <a:tabLst/>
              <a:defRPr/>
            </a:pPr>
            <a:r>
              <a:rPr lang="en-US" sz="1100">
                <a:hlinkClick r:id="rId7"/>
              </a:rPr>
              <a:t>https://vcwnewrivermtrogers.com/job-seeker-tools/virginia-career-works-centers/</a:t>
            </a:r>
            <a:r>
              <a:rPr lang="en-US" sz="1100"/>
              <a:t> </a:t>
            </a: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20" name="TextBox 19">
            <a:extLst>
              <a:ext uri="{FF2B5EF4-FFF2-40B4-BE49-F238E27FC236}">
                <a16:creationId xmlns:a16="http://schemas.microsoft.com/office/drawing/2014/main" id="{8E756D15-9783-0A2F-FD09-0AB61A05281E}"/>
              </a:ext>
            </a:extLst>
          </p:cNvPr>
          <p:cNvSpPr txBox="1"/>
          <p:nvPr/>
        </p:nvSpPr>
        <p:spPr>
          <a:xfrm>
            <a:off x="1650001" y="1368511"/>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pic>
        <p:nvPicPr>
          <p:cNvPr id="5" name="Picture 4" descr="A map of a state&#10;&#10;Description automatically generated">
            <a:extLst>
              <a:ext uri="{FF2B5EF4-FFF2-40B4-BE49-F238E27FC236}">
                <a16:creationId xmlns:a16="http://schemas.microsoft.com/office/drawing/2014/main" id="{7FCAB00D-3E2E-CC23-02B9-785C39DD06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4372" y="1658191"/>
            <a:ext cx="2444061" cy="2206444"/>
          </a:xfrm>
          <a:prstGeom prst="rect">
            <a:avLst/>
          </a:prstGeom>
        </p:spPr>
      </p:pic>
    </p:spTree>
    <p:extLst>
      <p:ext uri="{BB962C8B-B14F-4D97-AF65-F5344CB8AC3E}">
        <p14:creationId xmlns:p14="http://schemas.microsoft.com/office/powerpoint/2010/main" val="4095022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1002863"/>
            <a:ext cx="12177008" cy="213075"/>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u="none" strike="noStrike" kern="1200" cap="none" spc="0" normalizeH="0" baseline="0" noProof="0">
                <a:ln>
                  <a:noFill/>
                </a:ln>
                <a:solidFill>
                  <a:prstClr val="black"/>
                </a:solidFill>
                <a:effectLst/>
                <a:uLnTx/>
                <a:uFillTx/>
                <a:latin typeface="Segoe UI"/>
                <a:ea typeface="+mn-ea"/>
                <a:cs typeface="+mn-cs"/>
              </a:rPr>
              <a:t>Mrs. Morgan Romeo, CWDP | Executive Director | (826) 205-9759 | </a:t>
            </a:r>
            <a:r>
              <a:rPr kumimoji="0" lang="en-US" sz="1400" b="1" u="none" strike="noStrike" kern="1200" cap="none" spc="0" normalizeH="0" baseline="0" noProof="0">
                <a:ln>
                  <a:noFill/>
                </a:ln>
                <a:solidFill>
                  <a:prstClr val="black"/>
                </a:solidFill>
                <a:effectLst/>
                <a:uLnTx/>
                <a:uFillTx/>
                <a:latin typeface="Segoe UI"/>
                <a:ea typeface="+mn-ea"/>
                <a:cs typeface="+mn-cs"/>
                <a:hlinkClick r:id="rId3"/>
              </a:rPr>
              <a:t>morgan@greaterroanokeworks.com</a:t>
            </a:r>
            <a:r>
              <a:rPr kumimoji="0" lang="en-US" sz="1400" b="1" u="none" strike="noStrike" kern="1200" cap="none" spc="0" normalizeH="0" baseline="0" noProof="0">
                <a:ln>
                  <a:noFill/>
                </a:ln>
                <a:solidFill>
                  <a:prstClr val="black"/>
                </a:solidFill>
                <a:effectLst/>
                <a:uLnTx/>
                <a:uFillTx/>
                <a:latin typeface="Segoe UI"/>
                <a:ea typeface="+mn-ea"/>
                <a:cs typeface="+mn-cs"/>
              </a:rPr>
              <a:t> </a:t>
            </a: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A7B054D3-FADC-197B-79A7-BFDD488C296C}"/>
              </a:ext>
            </a:extLst>
          </p:cNvPr>
          <p:cNvSpPr txBox="1"/>
          <p:nvPr/>
        </p:nvSpPr>
        <p:spPr>
          <a:xfrm>
            <a:off x="106446" y="255689"/>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Franklin Gothic Demi"/>
                <a:cs typeface="Segoe UI"/>
              </a:rPr>
              <a:t>Greater Roanoke Region </a:t>
            </a: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(Area #3)</a:t>
            </a: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#3</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3999988"/>
            <a:ext cx="4192142" cy="227242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R="0" lvl="0" algn="ctr" defTabSz="685800" rtl="0" eaLnBrk="1" fontAlgn="auto" latinLnBrk="0" hangingPunct="1">
              <a:lnSpc>
                <a:spcPct val="106000"/>
              </a:lnSpc>
              <a:spcBef>
                <a:spcPts val="0"/>
              </a:spcBef>
              <a:spcAft>
                <a:spcPts val="600"/>
              </a:spcAft>
              <a:buClrTx/>
              <a:buSzTx/>
              <a:tabLst/>
              <a:defRPr/>
            </a:pPr>
            <a:r>
              <a:rPr kumimoji="0" lang="en-US" sz="1400" b="1" i="0" u="sng" strike="noStrike" kern="1200" cap="none" spc="0" normalizeH="0" baseline="0" noProof="0">
                <a:ln>
                  <a:noFill/>
                </a:ln>
                <a:solidFill>
                  <a:prstClr val="black"/>
                </a:solidFill>
                <a:effectLst/>
                <a:uLnTx/>
                <a:uFillTx/>
                <a:latin typeface="Segoe UI"/>
                <a:ea typeface="+mn-ea"/>
                <a:cs typeface="+mn-cs"/>
              </a:rPr>
              <a:t>Target Industries</a:t>
            </a:r>
          </a:p>
          <a:p>
            <a:pPr marL="285750" marR="0" lvl="0" indent="-285750" algn="just" defTabSz="685800" rtl="0" eaLnBrk="1" fontAlgn="auto" latinLnBrk="0" hangingPunct="1">
              <a:spcBef>
                <a:spcPts val="0"/>
              </a:spcBef>
              <a:buClrTx/>
              <a:buSzTx/>
              <a:buFont typeface="Arial" panose="020B0604020202020204" pitchFamily="34" charset="0"/>
              <a:buChar char="•"/>
              <a:tabLst/>
              <a:defRPr/>
            </a:pPr>
            <a:r>
              <a:rPr kumimoji="0" lang="en-US" sz="1200" i="0" u="none" strike="noStrike" kern="1200" cap="none" spc="0" normalizeH="0" baseline="0" noProof="0">
                <a:ln>
                  <a:noFill/>
                </a:ln>
                <a:solidFill>
                  <a:prstClr val="black"/>
                </a:solidFill>
                <a:effectLst/>
                <a:uLnTx/>
                <a:uFillTx/>
                <a:latin typeface="Segoe UI"/>
                <a:ea typeface="+mn-ea"/>
                <a:cs typeface="+mn-cs"/>
              </a:rPr>
              <a:t>Healthcare</a:t>
            </a:r>
          </a:p>
          <a:p>
            <a:pPr marL="285750" marR="0" lvl="0" indent="-285750" algn="just" defTabSz="685800" rtl="0" eaLnBrk="1" fontAlgn="auto" latinLnBrk="0" hangingPunct="1">
              <a:spcBef>
                <a:spcPts val="0"/>
              </a:spcBef>
              <a:buClrTx/>
              <a:buSzTx/>
              <a:buFont typeface="Arial" panose="020B0604020202020204" pitchFamily="34" charset="0"/>
              <a:buChar char="•"/>
              <a:tabLst/>
              <a:defRPr/>
            </a:pPr>
            <a:r>
              <a:rPr lang="en-US" sz="1200">
                <a:solidFill>
                  <a:prstClr val="black"/>
                </a:solidFill>
                <a:latin typeface="Segoe UI"/>
              </a:rPr>
              <a:t>Manufacturing</a:t>
            </a:r>
            <a:endParaRPr kumimoji="0" lang="en-US" sz="1200" i="0" u="none" strike="noStrike" kern="1200" cap="none" spc="0" normalizeH="0" baseline="0" noProof="0">
              <a:ln>
                <a:noFill/>
              </a:ln>
              <a:solidFill>
                <a:prstClr val="black"/>
              </a:solidFill>
              <a:effectLst/>
              <a:uLnTx/>
              <a:uFillTx/>
              <a:latin typeface="Segoe UI"/>
              <a:ea typeface="+mn-ea"/>
              <a:cs typeface="+mn-cs"/>
            </a:endParaRPr>
          </a:p>
          <a:p>
            <a:pPr marL="285750" marR="0" lvl="0" indent="-285750" algn="just" defTabSz="685800" rtl="0" eaLnBrk="1" fontAlgn="auto" latinLnBrk="0" hangingPunct="1">
              <a:spcBef>
                <a:spcPts val="0"/>
              </a:spcBef>
              <a:buClrTx/>
              <a:buSzTx/>
              <a:buFont typeface="Arial" panose="020B0604020202020204" pitchFamily="34" charset="0"/>
              <a:buChar char="•"/>
              <a:tabLst/>
              <a:defRPr/>
            </a:pPr>
            <a:r>
              <a:rPr lang="en-US" sz="1200">
                <a:solidFill>
                  <a:prstClr val="black"/>
                </a:solidFill>
                <a:latin typeface="Segoe UI"/>
              </a:rPr>
              <a:t>Transportation and Logistics</a:t>
            </a:r>
          </a:p>
          <a:p>
            <a:pPr marL="285750" marR="0" lvl="0" indent="-285750" algn="just" defTabSz="685800" rtl="0" eaLnBrk="1" fontAlgn="auto" latinLnBrk="0" hangingPunct="1">
              <a:spcBef>
                <a:spcPts val="0"/>
              </a:spcBef>
              <a:buClrTx/>
              <a:buSzTx/>
              <a:buFont typeface="Arial" panose="020B0604020202020204" pitchFamily="34" charset="0"/>
              <a:buChar char="•"/>
              <a:tabLst/>
              <a:defRPr/>
            </a:pPr>
            <a:r>
              <a:rPr kumimoji="0" lang="en-US" sz="1200" i="0" u="none" strike="noStrike" kern="1200" cap="none" spc="0" normalizeH="0" baseline="0" noProof="0">
                <a:ln>
                  <a:noFill/>
                </a:ln>
                <a:solidFill>
                  <a:prstClr val="black"/>
                </a:solidFill>
                <a:effectLst/>
                <a:uLnTx/>
                <a:uFillTx/>
                <a:latin typeface="Segoe UI"/>
                <a:ea typeface="+mn-ea"/>
                <a:cs typeface="+mn-cs"/>
              </a:rPr>
              <a:t>Construction and Trades</a:t>
            </a:r>
          </a:p>
          <a:p>
            <a:pPr marL="285750" marR="0" lvl="0" indent="-285750" algn="just" defTabSz="685800" rtl="0" eaLnBrk="1" fontAlgn="auto" latinLnBrk="0" hangingPunct="1">
              <a:spcBef>
                <a:spcPts val="0"/>
              </a:spcBef>
              <a:buClrTx/>
              <a:buSzTx/>
              <a:buFont typeface="Arial" panose="020B0604020202020204" pitchFamily="34" charset="0"/>
              <a:buChar char="•"/>
              <a:tabLst/>
              <a:defRPr/>
            </a:pPr>
            <a:r>
              <a:rPr lang="en-US" sz="1200">
                <a:solidFill>
                  <a:prstClr val="black"/>
                </a:solidFill>
                <a:latin typeface="Segoe UI"/>
              </a:rPr>
              <a:t>Educational Services</a:t>
            </a:r>
          </a:p>
          <a:p>
            <a:pPr marL="285750" marR="0" lvl="0" indent="-285750" algn="just" defTabSz="685800" rtl="0" eaLnBrk="1" fontAlgn="auto" latinLnBrk="0" hangingPunct="1">
              <a:spcBef>
                <a:spcPts val="0"/>
              </a:spcBef>
              <a:buClrTx/>
              <a:buSzTx/>
              <a:buFont typeface="Arial" panose="020B0604020202020204" pitchFamily="34" charset="0"/>
              <a:buChar char="•"/>
              <a:tabLst/>
              <a:defRPr/>
            </a:pPr>
            <a:r>
              <a:rPr kumimoji="0" lang="en-US" sz="1200" i="0" u="none" strike="noStrike" kern="1200" cap="none" spc="0" normalizeH="0" baseline="0" noProof="0">
                <a:ln>
                  <a:noFill/>
                </a:ln>
                <a:solidFill>
                  <a:prstClr val="black"/>
                </a:solidFill>
                <a:effectLst/>
                <a:uLnTx/>
                <a:uFillTx/>
                <a:latin typeface="Segoe UI"/>
                <a:ea typeface="+mn-ea"/>
                <a:cs typeface="+mn-cs"/>
              </a:rPr>
              <a:t>Professional, Scientific, </a:t>
            </a:r>
            <a:r>
              <a:rPr lang="en-US" sz="1200">
                <a:solidFill>
                  <a:prstClr val="black"/>
                </a:solidFill>
                <a:latin typeface="Segoe UI"/>
              </a:rPr>
              <a:t>&amp; Technical Services</a:t>
            </a:r>
          </a:p>
          <a:p>
            <a:pPr marL="285750" marR="0" lvl="0" indent="-285750" algn="just" defTabSz="685800" rtl="0" eaLnBrk="1" fontAlgn="auto" latinLnBrk="0" hangingPunct="1">
              <a:spcBef>
                <a:spcPts val="0"/>
              </a:spcBef>
              <a:buClrTx/>
              <a:buSzTx/>
              <a:buFont typeface="Arial" panose="020B0604020202020204" pitchFamily="34" charset="0"/>
              <a:buChar char="•"/>
              <a:tabLst/>
              <a:defRPr/>
            </a:pPr>
            <a:r>
              <a:rPr kumimoji="0" lang="en-US" sz="1200" i="0" u="none" strike="noStrike" kern="1200" cap="none" spc="0" normalizeH="0" baseline="0" noProof="0">
                <a:ln>
                  <a:noFill/>
                </a:ln>
                <a:solidFill>
                  <a:prstClr val="black"/>
                </a:solidFill>
                <a:effectLst/>
                <a:uLnTx/>
                <a:uFillTx/>
                <a:latin typeface="Segoe UI"/>
                <a:ea typeface="+mn-ea"/>
                <a:cs typeface="+mn-cs"/>
              </a:rPr>
              <a:t>Arts, Entertainment,</a:t>
            </a:r>
            <a:r>
              <a:rPr lang="en-US" sz="1200">
                <a:solidFill>
                  <a:prstClr val="black"/>
                </a:solidFill>
                <a:latin typeface="Segoe UI"/>
              </a:rPr>
              <a:t> &amp; Recreation</a:t>
            </a:r>
            <a:endParaRPr kumimoji="0" lang="en-US" sz="1200" i="0" u="none" strike="noStrike" kern="1200" cap="none" spc="0" normalizeH="0" baseline="0" noProof="0">
              <a:ln>
                <a:noFill/>
              </a:ln>
              <a:solidFill>
                <a:prstClr val="black"/>
              </a:solidFill>
              <a:effectLst/>
              <a:uLnTx/>
              <a:uFillTx/>
              <a:latin typeface="Segoe UI"/>
              <a:ea typeface="+mn-ea"/>
              <a:cs typeface="+mn-cs"/>
            </a:endParaRP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653187" y="1506326"/>
            <a:ext cx="3349801"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Key Partners &amp; Initiatives</a:t>
            </a:r>
            <a:endParaRPr kumimoji="0" lang="en-US" sz="16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spcBef>
                <a:spcPts val="0"/>
              </a:spcBef>
              <a:buClrTx/>
              <a:buSzTx/>
              <a:buFontTx/>
              <a:buNone/>
              <a:tabLst/>
              <a:defRPr/>
            </a:pPr>
            <a:r>
              <a:rPr kumimoji="0" lang="en-US" sz="1050" b="1" i="0" u="sng" strike="noStrike" kern="1200" cap="none" spc="0" normalizeH="0" baseline="0" noProof="0">
                <a:ln>
                  <a:noFill/>
                </a:ln>
                <a:solidFill>
                  <a:prstClr val="black"/>
                </a:solidFill>
                <a:effectLst/>
                <a:uLnTx/>
                <a:uFillTx/>
                <a:latin typeface="Segoe UI"/>
                <a:ea typeface="+mn-ea"/>
                <a:cs typeface="+mn-cs"/>
              </a:rPr>
              <a:t>For individuals:</a:t>
            </a:r>
            <a:r>
              <a:rPr kumimoji="0" lang="en-US" sz="1050" b="1" i="0" u="none" strike="noStrike" kern="1200" cap="none" spc="0" normalizeH="0" baseline="0" noProof="0">
                <a:ln>
                  <a:noFill/>
                </a:ln>
                <a:solidFill>
                  <a:prstClr val="black"/>
                </a:solidFill>
                <a:effectLst/>
                <a:uLnTx/>
                <a:uFillTx/>
                <a:latin typeface="Segoe UI"/>
                <a:ea typeface="+mn-ea"/>
                <a:cs typeface="+mn-cs"/>
              </a:rPr>
              <a:t> </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kumimoji="0" lang="en-US" sz="1050" b="1" i="0" u="none" strike="noStrike" kern="1200" cap="none" spc="0" normalizeH="0" baseline="0" noProof="0">
                <a:ln>
                  <a:noFill/>
                </a:ln>
                <a:solidFill>
                  <a:prstClr val="black"/>
                </a:solidFill>
                <a:effectLst/>
                <a:uLnTx/>
                <a:uFillTx/>
                <a:latin typeface="Segoe UI"/>
                <a:ea typeface="+mn-ea"/>
                <a:cs typeface="+mn-cs"/>
                <a:hlinkClick r:id="rId4"/>
              </a:rPr>
              <a:t>Career Quest</a:t>
            </a:r>
            <a:r>
              <a:rPr kumimoji="0" lang="en-US" sz="1050" b="0" i="0" u="none" strike="noStrike" kern="1200" cap="none" spc="0" normalizeH="0" baseline="0" noProof="0">
                <a:ln>
                  <a:noFill/>
                </a:ln>
                <a:solidFill>
                  <a:prstClr val="black"/>
                </a:solidFill>
                <a:effectLst/>
                <a:uLnTx/>
                <a:uFillTx/>
                <a:latin typeface="Segoe UI"/>
                <a:ea typeface="+mn-ea"/>
                <a:cs typeface="+mn-cs"/>
              </a:rPr>
              <a:t>: </a:t>
            </a:r>
            <a:r>
              <a:rPr lang="en-US" sz="800" i="1">
                <a:solidFill>
                  <a:prstClr val="black"/>
                </a:solidFill>
                <a:latin typeface="Segoe UI"/>
              </a:rPr>
              <a:t>Career exploration and exposure for 7</a:t>
            </a:r>
            <a:r>
              <a:rPr lang="en-US" sz="800" i="1" baseline="30000">
                <a:solidFill>
                  <a:prstClr val="black"/>
                </a:solidFill>
                <a:latin typeface="Segoe UI"/>
              </a:rPr>
              <a:t>th</a:t>
            </a:r>
            <a:r>
              <a:rPr lang="en-US" sz="800" i="1">
                <a:solidFill>
                  <a:prstClr val="black"/>
                </a:solidFill>
                <a:latin typeface="Segoe UI"/>
              </a:rPr>
              <a:t> and 10</a:t>
            </a:r>
            <a:r>
              <a:rPr lang="en-US" sz="800" i="1" baseline="30000">
                <a:solidFill>
                  <a:prstClr val="black"/>
                </a:solidFill>
                <a:latin typeface="Segoe UI"/>
              </a:rPr>
              <a:t>th</a:t>
            </a:r>
            <a:r>
              <a:rPr lang="en-US" sz="800" i="1">
                <a:solidFill>
                  <a:prstClr val="black"/>
                </a:solidFill>
                <a:latin typeface="Segoe UI"/>
              </a:rPr>
              <a:t> grade students in the Roanoke Valley, Alleghany Highlands, and New River Valleys. </a:t>
            </a:r>
            <a:endParaRPr kumimoji="0" lang="en-US" sz="800" b="0" i="1"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kumimoji="0" lang="en-US" sz="1050" b="1" i="0" u="none" strike="noStrike" kern="1200" cap="none" spc="0" normalizeH="0" baseline="0" noProof="0">
                <a:ln>
                  <a:noFill/>
                </a:ln>
                <a:solidFill>
                  <a:prstClr val="black"/>
                </a:solidFill>
                <a:effectLst/>
                <a:uLnTx/>
                <a:uFillTx/>
                <a:latin typeface="Segoe UI"/>
                <a:ea typeface="+mn-ea"/>
                <a:cs typeface="+mn-cs"/>
              </a:rPr>
              <a:t>Project Recovery (INSPIRE): </a:t>
            </a:r>
            <a:r>
              <a:rPr lang="en-US" sz="800" i="1">
                <a:solidFill>
                  <a:prstClr val="black"/>
                </a:solidFill>
                <a:latin typeface="Segoe UI"/>
              </a:rPr>
              <a:t>Additional coaching and wrap-around support to assist individuals recovering from substance use in the Alleghany Highlands reach their employment and education goals.</a:t>
            </a:r>
            <a:endParaRPr kumimoji="0" lang="en-US" sz="80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lang="en-US" sz="1050" b="1">
                <a:solidFill>
                  <a:prstClr val="black"/>
                </a:solidFill>
                <a:latin typeface="Segoe UI"/>
              </a:rPr>
              <a:t>Southern Virginia Regional Employment Coalition (SVREC): </a:t>
            </a:r>
            <a:r>
              <a:rPr lang="en-US" sz="800" i="1">
                <a:solidFill>
                  <a:prstClr val="black"/>
                </a:solidFill>
                <a:latin typeface="Segoe UI"/>
              </a:rPr>
              <a:t>Bridging the gap for individuals receiving TANF or families living at 200% of the poverty line with dependents to connect with employment and training opportunities to reduce reliance on public assistance.</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lang="en-US" sz="1050" b="1">
                <a:solidFill>
                  <a:prstClr val="black"/>
                </a:solidFill>
                <a:latin typeface="Segoe UI"/>
              </a:rPr>
              <a:t>Star City Works: </a:t>
            </a:r>
            <a:r>
              <a:rPr lang="en-US" sz="800" i="1">
                <a:solidFill>
                  <a:prstClr val="black"/>
                </a:solidFill>
                <a:latin typeface="Segoe UI"/>
              </a:rPr>
              <a:t>Roanoke City focused program boosting the workforce development efforts to train and upskill residents to fill high demand jobs.</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lang="en-US" sz="1050" b="1">
                <a:solidFill>
                  <a:prstClr val="black"/>
                </a:solidFill>
                <a:latin typeface="Segoe UI"/>
                <a:hlinkClick r:id="rId5"/>
              </a:rPr>
              <a:t>Technology Training Program</a:t>
            </a:r>
            <a:r>
              <a:rPr lang="en-US" sz="1050" b="1">
                <a:solidFill>
                  <a:prstClr val="black"/>
                </a:solidFill>
                <a:latin typeface="Segoe UI"/>
              </a:rPr>
              <a:t>:</a:t>
            </a:r>
            <a:r>
              <a:rPr lang="en-US" sz="1050">
                <a:solidFill>
                  <a:prstClr val="black"/>
                </a:solidFill>
                <a:latin typeface="Segoe UI"/>
              </a:rPr>
              <a:t> </a:t>
            </a:r>
            <a:r>
              <a:rPr lang="en-US" sz="800" i="1">
                <a:solidFill>
                  <a:prstClr val="black"/>
                </a:solidFill>
                <a:latin typeface="Segoe UI"/>
              </a:rPr>
              <a:t>Providing professional development and training through LinkedIn Learning for individuals in the technology field to earn professional certifications for growth.</a:t>
            </a:r>
            <a:endParaRPr lang="en-US" sz="800" b="1" i="1">
              <a:solidFill>
                <a:prstClr val="black"/>
              </a:solidFill>
              <a:latin typeface="Segoe UI"/>
            </a:endParaRPr>
          </a:p>
          <a:p>
            <a:pPr marL="0" marR="0" lvl="0" indent="0" algn="l" defTabSz="685800" rtl="0" eaLnBrk="1" fontAlgn="auto" latinLnBrk="0" hangingPunct="1">
              <a:spcBef>
                <a:spcPts val="0"/>
              </a:spcBef>
              <a:buClrTx/>
              <a:buSzTx/>
              <a:buFontTx/>
              <a:buNone/>
              <a:tabLst/>
              <a:defRPr/>
            </a:pPr>
            <a:endParaRPr kumimoji="0" lang="en-US" sz="105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spcBef>
                <a:spcPts val="0"/>
              </a:spcBef>
              <a:buClrTx/>
              <a:buSzTx/>
              <a:buFontTx/>
              <a:buNone/>
              <a:tabLst/>
              <a:defRPr/>
            </a:pPr>
            <a:r>
              <a:rPr kumimoji="0" lang="en-US" sz="1050" b="1" i="0" u="sng" strike="noStrike" kern="1200" cap="none" spc="0" normalizeH="0" baseline="0" noProof="0">
                <a:ln>
                  <a:noFill/>
                </a:ln>
                <a:solidFill>
                  <a:prstClr val="black"/>
                </a:solidFill>
                <a:effectLst/>
                <a:uLnTx/>
                <a:uFillTx/>
                <a:latin typeface="Segoe UI"/>
                <a:ea typeface="+mn-ea"/>
                <a:cs typeface="+mn-cs"/>
              </a:rPr>
              <a:t>For businesses:</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kumimoji="0" lang="en-US" sz="1050" b="1" i="0" u="none" strike="noStrike" kern="1200" cap="none" spc="0" normalizeH="0" baseline="0" noProof="0">
                <a:ln>
                  <a:noFill/>
                </a:ln>
                <a:solidFill>
                  <a:prstClr val="black"/>
                </a:solidFill>
                <a:effectLst/>
                <a:uLnTx/>
                <a:uFillTx/>
                <a:latin typeface="Segoe UI"/>
                <a:ea typeface="+mn-ea"/>
                <a:cs typeface="+mn-cs"/>
              </a:rPr>
              <a:t>Greater Roanoke Business Solutions: </a:t>
            </a:r>
            <a:r>
              <a:rPr kumimoji="0" lang="en-US" sz="900" b="0" i="0" u="none" strike="noStrike" kern="1200" cap="none" spc="0" normalizeH="0" baseline="0" noProof="0">
                <a:ln>
                  <a:noFill/>
                </a:ln>
                <a:solidFill>
                  <a:prstClr val="black"/>
                </a:solidFill>
                <a:effectLst/>
                <a:uLnTx/>
                <a:uFillTx/>
                <a:latin typeface="Segoe UI"/>
                <a:ea typeface="+mn-ea"/>
                <a:cs typeface="+mn-cs"/>
              </a:rPr>
              <a:t>Regional collaboration to meet the workforce needs of business and industry in the Roanoke Valley and Alleghany Highlands.</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lang="en-US" sz="1050" b="1">
                <a:solidFill>
                  <a:prstClr val="black"/>
                </a:solidFill>
                <a:latin typeface="Segoe UI"/>
              </a:rPr>
              <a:t>Existing Worker Training Program: </a:t>
            </a:r>
            <a:r>
              <a:rPr lang="en-US" sz="1050">
                <a:solidFill>
                  <a:prstClr val="black"/>
                </a:solidFill>
                <a:latin typeface="Segoe UI"/>
              </a:rPr>
              <a:t>Funding for employers to train or upskill their existing employees.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8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1245870" y="6573731"/>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hlinkClick r:id="rId6"/>
              </a:rPr>
              <a:t>http://greaterroanokeworks.com/</a:t>
            </a: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 </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708733" y="4187439"/>
            <a:ext cx="3589233" cy="217063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sng" strike="noStrike" kern="1200" cap="none" spc="0" normalizeH="0" baseline="0" noProof="0">
                <a:ln>
                  <a:noFill/>
                </a:ln>
                <a:solidFill>
                  <a:prstClr val="black"/>
                </a:solidFill>
                <a:effectLst/>
                <a:uLnTx/>
                <a:uFillTx/>
                <a:latin typeface="Segoe UI"/>
                <a:ea typeface="+mn-ea"/>
                <a:cs typeface="+mn-cs"/>
              </a:rPr>
              <a:t>Education &amp; Training Providers</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lang="en-US" sz="1200">
                <a:solidFill>
                  <a:prstClr val="black"/>
                </a:solidFill>
                <a:latin typeface="Segoe UI"/>
              </a:rPr>
              <a:t>Virginia Western Community College</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Mountain Gateway Community College</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Roanoke Higher Education Center</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lang="en-US" sz="1200">
                <a:solidFill>
                  <a:prstClr val="black"/>
                </a:solidFill>
                <a:latin typeface="Segoe UI"/>
              </a:rPr>
              <a:t>Radford University @ Carilion</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Roanoke College</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lang="en-US" sz="1200">
                <a:solidFill>
                  <a:prstClr val="black"/>
                </a:solidFill>
                <a:latin typeface="Segoe UI"/>
              </a:rPr>
              <a:t>Hollins University</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kumimoji="0" lang="en-US" sz="1200" b="0" i="0" u="none" strike="noStrike" kern="1200" cap="none" spc="0" normalizeH="0" baseline="0" noProof="0" err="1">
                <a:ln>
                  <a:noFill/>
                </a:ln>
                <a:solidFill>
                  <a:prstClr val="black"/>
                </a:solidFill>
                <a:effectLst/>
                <a:uLnTx/>
                <a:uFillTx/>
                <a:latin typeface="Segoe UI"/>
                <a:ea typeface="+mn-ea"/>
                <a:cs typeface="+mn-cs"/>
              </a:rPr>
              <a:t>Ferrum</a:t>
            </a:r>
            <a:r>
              <a:rPr kumimoji="0" lang="en-US" sz="1200" b="0" i="0" u="none" strike="noStrike" kern="1200" cap="none" spc="0" normalizeH="0" baseline="0" noProof="0">
                <a:ln>
                  <a:noFill/>
                </a:ln>
                <a:solidFill>
                  <a:prstClr val="black"/>
                </a:solidFill>
                <a:effectLst/>
                <a:uLnTx/>
                <a:uFillTx/>
                <a:latin typeface="Segoe UI"/>
                <a:ea typeface="+mn-ea"/>
                <a:cs typeface="+mn-cs"/>
              </a:rPr>
              <a:t> College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534007" y="1281870"/>
            <a:ext cx="3982464" cy="272972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sng" strike="noStrike" kern="1200" cap="none" spc="0" normalizeH="0" baseline="0" noProof="0">
                <a:ln>
                  <a:noFill/>
                </a:ln>
                <a:solidFill>
                  <a:prstClr val="black"/>
                </a:solidFill>
                <a:effectLst/>
                <a:uLnTx/>
                <a:uFillTx/>
                <a:latin typeface="Segoe UI"/>
                <a:ea typeface="+mn-ea"/>
                <a:cs typeface="+mn-cs"/>
              </a:rPr>
              <a:t>Workforce Centers</a:t>
            </a:r>
          </a:p>
          <a:p>
            <a:pPr marR="0" lvl="0" algn="l" defTabSz="685800" rtl="0" eaLnBrk="1" fontAlgn="auto" latinLnBrk="0" hangingPunct="1">
              <a:spcBef>
                <a:spcPts val="0"/>
              </a:spcBef>
              <a:buClrTx/>
              <a:buSzTx/>
              <a:tabLst/>
              <a:defRPr/>
            </a:pPr>
            <a:r>
              <a:rPr lang="en-US" sz="1100" b="1">
                <a:solidFill>
                  <a:prstClr val="black"/>
                </a:solidFill>
                <a:latin typeface="Segoe UI"/>
              </a:rPr>
              <a:t>Virginia Career Works – Roanoke Center</a:t>
            </a:r>
            <a:r>
              <a:rPr lang="en-US" sz="1100">
                <a:solidFill>
                  <a:prstClr val="black"/>
                </a:solidFill>
                <a:latin typeface="Segoe UI"/>
              </a:rPr>
              <a:t> (</a:t>
            </a:r>
            <a:r>
              <a:rPr lang="en-US" sz="1100" i="1">
                <a:solidFill>
                  <a:prstClr val="black"/>
                </a:solidFill>
                <a:latin typeface="Segoe UI"/>
              </a:rPr>
              <a:t>comprehensive</a:t>
            </a:r>
            <a:r>
              <a:rPr lang="en-US" sz="1100">
                <a:solidFill>
                  <a:prstClr val="black"/>
                </a:solidFill>
                <a:latin typeface="Segoe UI"/>
              </a:rPr>
              <a:t>)</a:t>
            </a:r>
            <a:endParaRPr lang="en-US" sz="1100" b="1">
              <a:solidFill>
                <a:prstClr val="black"/>
              </a:solidFill>
              <a:latin typeface="Segoe UI"/>
            </a:endParaRPr>
          </a:p>
          <a:p>
            <a:pPr marR="0" lvl="0" algn="l" defTabSz="685800" rtl="0" eaLnBrk="1" fontAlgn="auto" latinLnBrk="0" hangingPunct="1">
              <a:spcBef>
                <a:spcPts val="0"/>
              </a:spcBef>
              <a:buClrTx/>
              <a:buSzTx/>
              <a:tabLst/>
              <a:defRPr/>
            </a:pPr>
            <a:r>
              <a:rPr lang="en-US" sz="1100">
                <a:solidFill>
                  <a:prstClr val="black"/>
                </a:solidFill>
                <a:latin typeface="Segoe UI"/>
              </a:rPr>
              <a:t>3601 Thirlane Road NW, Roanoke, VA 24019</a:t>
            </a:r>
          </a:p>
          <a:p>
            <a:pPr marR="0" lvl="0" algn="l" defTabSz="685800" rtl="0" eaLnBrk="1" fontAlgn="auto" latinLnBrk="0" hangingPunct="1">
              <a:spcBef>
                <a:spcPts val="0"/>
              </a:spcBef>
              <a:buClrTx/>
              <a:buSzTx/>
              <a:tabLst/>
              <a:defRPr/>
            </a:pPr>
            <a:r>
              <a:rPr lang="en-US" sz="1100">
                <a:solidFill>
                  <a:prstClr val="black"/>
                </a:solidFill>
                <a:latin typeface="Segoe UI"/>
              </a:rPr>
              <a:t>(540) 613-8220</a:t>
            </a:r>
          </a:p>
          <a:p>
            <a:pPr marR="0" lvl="0" algn="l" defTabSz="685800" rtl="0" eaLnBrk="1" fontAlgn="auto" latinLnBrk="0" hangingPunct="1">
              <a:spcBef>
                <a:spcPts val="0"/>
              </a:spcBef>
              <a:buClrTx/>
              <a:buSzTx/>
              <a:tabLst/>
              <a:defRPr/>
            </a:pPr>
            <a:endParaRPr lang="en-US" sz="1100">
              <a:solidFill>
                <a:prstClr val="black"/>
              </a:solidFill>
              <a:latin typeface="Segoe UI"/>
            </a:endParaRPr>
          </a:p>
          <a:p>
            <a:pPr defTabSz="685800">
              <a:defRPr/>
            </a:pPr>
            <a:r>
              <a:rPr lang="en-US" sz="1100" b="1">
                <a:solidFill>
                  <a:prstClr val="black"/>
                </a:solidFill>
                <a:latin typeface="Segoe UI"/>
              </a:rPr>
              <a:t>Virginia Career Works – Covington Center</a:t>
            </a:r>
            <a:r>
              <a:rPr lang="en-US" sz="1100">
                <a:solidFill>
                  <a:prstClr val="black"/>
                </a:solidFill>
                <a:latin typeface="Segoe UI"/>
              </a:rPr>
              <a:t> (</a:t>
            </a:r>
            <a:r>
              <a:rPr lang="en-US" sz="1100" i="1">
                <a:solidFill>
                  <a:prstClr val="black"/>
                </a:solidFill>
                <a:latin typeface="Segoe UI"/>
              </a:rPr>
              <a:t>affiliate</a:t>
            </a:r>
            <a:r>
              <a:rPr lang="en-US" sz="1100">
                <a:solidFill>
                  <a:prstClr val="black"/>
                </a:solidFill>
                <a:latin typeface="Segoe UI"/>
              </a:rPr>
              <a:t>)</a:t>
            </a:r>
            <a:endParaRPr lang="en-US" sz="1100" b="1">
              <a:solidFill>
                <a:prstClr val="black"/>
              </a:solidFill>
              <a:latin typeface="Segoe UI"/>
            </a:endParaRPr>
          </a:p>
          <a:p>
            <a:pPr defTabSz="685800">
              <a:defRPr/>
            </a:pPr>
            <a:r>
              <a:rPr lang="en-US" sz="1100">
                <a:solidFill>
                  <a:prstClr val="black"/>
                </a:solidFill>
                <a:latin typeface="Segoe UI"/>
              </a:rPr>
              <a:t>106 N Maple Avenue, Covington, VA 24426</a:t>
            </a:r>
          </a:p>
          <a:p>
            <a:pPr defTabSz="685800">
              <a:defRPr/>
            </a:pPr>
            <a:r>
              <a:rPr lang="en-US" sz="1100">
                <a:solidFill>
                  <a:prstClr val="black"/>
                </a:solidFill>
                <a:latin typeface="Segoe UI"/>
              </a:rPr>
              <a:t>(540) 962-0983</a:t>
            </a:r>
          </a:p>
          <a:p>
            <a:pPr defTabSz="685800">
              <a:defRPr/>
            </a:pPr>
            <a:endParaRPr lang="en-US" sz="1100">
              <a:solidFill>
                <a:prstClr val="black"/>
              </a:solidFill>
              <a:latin typeface="Segoe UI"/>
            </a:endParaRPr>
          </a:p>
          <a:p>
            <a:pPr marR="0" lvl="0" algn="l" defTabSz="685800" rtl="0" eaLnBrk="1" fontAlgn="auto" latinLnBrk="0" hangingPunct="1">
              <a:spcBef>
                <a:spcPts val="0"/>
              </a:spcBef>
              <a:buClrTx/>
              <a:buSzTx/>
              <a:tabLst/>
              <a:defRPr/>
            </a:pPr>
            <a:r>
              <a:rPr lang="en-US" sz="1100" b="1">
                <a:solidFill>
                  <a:prstClr val="black"/>
                </a:solidFill>
                <a:latin typeface="Segoe UI"/>
              </a:rPr>
              <a:t>Virginia Career Works – Franklin Center</a:t>
            </a:r>
            <a:r>
              <a:rPr lang="en-US" sz="1100">
                <a:solidFill>
                  <a:prstClr val="black"/>
                </a:solidFill>
                <a:latin typeface="Segoe UI"/>
              </a:rPr>
              <a:t> (</a:t>
            </a:r>
            <a:r>
              <a:rPr lang="en-US" sz="1100" i="1">
                <a:solidFill>
                  <a:prstClr val="black"/>
                </a:solidFill>
                <a:latin typeface="Segoe UI"/>
              </a:rPr>
              <a:t>affiliate</a:t>
            </a:r>
            <a:r>
              <a:rPr lang="en-US" sz="1100">
                <a:solidFill>
                  <a:prstClr val="black"/>
                </a:solidFill>
                <a:latin typeface="Segoe UI"/>
              </a:rPr>
              <a:t>)</a:t>
            </a:r>
            <a:endParaRPr lang="en-US" sz="1100" b="1">
              <a:solidFill>
                <a:prstClr val="black"/>
              </a:solidFill>
              <a:latin typeface="Segoe UI"/>
            </a:endParaRPr>
          </a:p>
          <a:p>
            <a:pPr marR="0" lvl="0" algn="l" defTabSz="685800" rtl="0" eaLnBrk="1" fontAlgn="auto" latinLnBrk="0" hangingPunct="1">
              <a:spcBef>
                <a:spcPts val="0"/>
              </a:spcBef>
              <a:buClrTx/>
              <a:buSzTx/>
              <a:tabLst/>
              <a:defRPr/>
            </a:pPr>
            <a:r>
              <a:rPr lang="en-US" sz="1100">
                <a:solidFill>
                  <a:prstClr val="black"/>
                </a:solidFill>
                <a:latin typeface="Segoe UI"/>
              </a:rPr>
              <a:t>50 Claiborne Avenue, Rocky Mount, VA 24151</a:t>
            </a:r>
          </a:p>
          <a:p>
            <a:pPr marR="0" lvl="0" algn="l" defTabSz="685800" rtl="0" eaLnBrk="1" fontAlgn="auto" latinLnBrk="0" hangingPunct="1">
              <a:spcBef>
                <a:spcPts val="0"/>
              </a:spcBef>
              <a:buClrTx/>
              <a:buSzTx/>
              <a:tabLst/>
              <a:defRPr/>
            </a:pPr>
            <a:r>
              <a:rPr lang="en-US" sz="1100">
                <a:solidFill>
                  <a:prstClr val="black"/>
                </a:solidFill>
                <a:latin typeface="Segoe UI"/>
              </a:rPr>
              <a:t>(540) 483-0179</a:t>
            </a:r>
          </a:p>
          <a:p>
            <a:pPr marR="0" lvl="0" algn="l" defTabSz="685800" rtl="0" eaLnBrk="1" fontAlgn="auto" latinLnBrk="0" hangingPunct="1">
              <a:lnSpc>
                <a:spcPct val="106000"/>
              </a:lnSpc>
              <a:spcBef>
                <a:spcPts val="0"/>
              </a:spcBef>
              <a:spcAft>
                <a:spcPts val="600"/>
              </a:spcAft>
              <a:buClrTx/>
              <a:buSzTx/>
              <a:tabLst/>
              <a:defRPr/>
            </a:pPr>
            <a:endParaRPr lang="en-US" sz="1100">
              <a:solidFill>
                <a:prstClr val="black"/>
              </a:solidFill>
              <a:latin typeface="Segoe UI"/>
            </a:endParaRPr>
          </a:p>
          <a:p>
            <a:pPr marR="0" lvl="0" algn="l" defTabSz="685800" rtl="0" eaLnBrk="1" fontAlgn="auto" latinLnBrk="0" hangingPunct="1">
              <a:lnSpc>
                <a:spcPct val="106000"/>
              </a:lnSpc>
              <a:spcBef>
                <a:spcPts val="0"/>
              </a:spcBef>
              <a:spcAft>
                <a:spcPts val="600"/>
              </a:spcAft>
              <a:buClrTx/>
              <a:buSzTx/>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i="0" u="none" strike="noStrike" kern="1200" cap="none" spc="0" normalizeH="0" baseline="0" noProof="0">
              <a:ln>
                <a:noFill/>
              </a:ln>
              <a:solidFill>
                <a:prstClr val="black"/>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C6C1109C-BE96-CE64-7AB8-420EF7B6CF5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7046"/>
          <a:stretch/>
        </p:blipFill>
        <p:spPr>
          <a:xfrm>
            <a:off x="288619" y="1485429"/>
            <a:ext cx="3982464" cy="2245067"/>
          </a:xfrm>
          <a:prstGeom prst="rect">
            <a:avLst/>
          </a:prstGeom>
        </p:spPr>
      </p:pic>
      <p:sp>
        <p:nvSpPr>
          <p:cNvPr id="20" name="TextBox 19">
            <a:extLst>
              <a:ext uri="{FF2B5EF4-FFF2-40B4-BE49-F238E27FC236}">
                <a16:creationId xmlns:a16="http://schemas.microsoft.com/office/drawing/2014/main" id="{8E756D15-9783-0A2F-FD09-0AB61A05281E}"/>
              </a:ext>
            </a:extLst>
          </p:cNvPr>
          <p:cNvSpPr txBox="1"/>
          <p:nvPr/>
        </p:nvSpPr>
        <p:spPr>
          <a:xfrm>
            <a:off x="1658630" y="1254597"/>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spTree>
    <p:extLst>
      <p:ext uri="{BB962C8B-B14F-4D97-AF65-F5344CB8AC3E}">
        <p14:creationId xmlns:p14="http://schemas.microsoft.com/office/powerpoint/2010/main" val="41885487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u="none" strike="noStrike" kern="1200" cap="none" spc="0" normalizeH="0" baseline="0" noProof="0">
                <a:ln>
                  <a:noFill/>
                </a:ln>
                <a:solidFill>
                  <a:prstClr val="black"/>
                </a:solidFill>
                <a:effectLst/>
                <a:uLnTx/>
                <a:uFillTx/>
                <a:latin typeface="Segoe UI"/>
                <a:ea typeface="+mn-ea"/>
                <a:cs typeface="+mn-cs"/>
              </a:rPr>
              <a:t>Sharon Johnson, Ph.D., Chief Executive Officer, (540) 649-4322 </a:t>
            </a:r>
            <a:r>
              <a:rPr kumimoji="0" lang="en-US" sz="1400" b="1" u="none" strike="noStrike" kern="1200" cap="none" spc="0" normalizeH="0" baseline="0" noProof="0">
                <a:ln>
                  <a:noFill/>
                </a:ln>
                <a:solidFill>
                  <a:srgbClr val="0070C0"/>
                </a:solidFill>
                <a:effectLst/>
                <a:uLnTx/>
                <a:uFillTx/>
                <a:latin typeface="Segoe UI"/>
                <a:ea typeface="+mn-ea"/>
                <a:cs typeface="+mn-cs"/>
              </a:rPr>
              <a:t>sjohnson@vcwvalley.com</a:t>
            </a: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Shenandoah Valley Region (Area #4)</a:t>
            </a: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#4</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3999988"/>
            <a:ext cx="4192142" cy="227242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Construction and Skilled Trades</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Health Care</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Manufacturing</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Transportation and Logistics (Supply Chain)</a:t>
            </a:r>
            <a:endParaRPr lang="en-US" sz="1400">
              <a:solidFill>
                <a:prstClr val="black"/>
              </a:solidFill>
              <a:latin typeface="Segoe UI"/>
            </a:endParaRP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IT and Emerging Technologies</a:t>
            </a:r>
            <a:r>
              <a:rPr lang="en-US" sz="1400">
                <a:solidFill>
                  <a:prstClr val="black"/>
                </a:solidFill>
                <a:latin typeface="Segoe UI"/>
              </a:rPr>
              <a:t> </a:t>
            </a:r>
            <a:endParaRPr kumimoji="0" lang="en-US" sz="1400" i="0" u="none" strike="noStrike" kern="1200" cap="none" spc="0" normalizeH="0" baseline="0" noProof="0">
              <a:ln>
                <a:noFill/>
              </a:ln>
              <a:solidFill>
                <a:prstClr val="black"/>
              </a:solidFill>
              <a:effectLst/>
              <a:uLnTx/>
              <a:uFillTx/>
              <a:latin typeface="Segoe UI"/>
              <a:ea typeface="+mn-ea"/>
              <a:cs typeface="+mn-cs"/>
            </a:endParaRP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669323" y="1506326"/>
            <a:ext cx="3349801"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Key Partners &amp; Initiatives</a:t>
            </a:r>
            <a:endParaRPr kumimoji="0" lang="en-US" sz="16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a:ea typeface="+mn-ea"/>
                <a:cs typeface="+mn-cs"/>
              </a:rPr>
              <a:t>For individuals: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Shenandoah Initiative for Adult Education (SHINE) </a:t>
            </a:r>
            <a:r>
              <a:rPr kumimoji="0" lang="en-US" sz="1100" b="0" i="0" u="none" strike="noStrike" kern="1200" cap="none" spc="0" normalizeH="0" baseline="0" noProof="0">
                <a:ln>
                  <a:noFill/>
                </a:ln>
                <a:solidFill>
                  <a:prstClr val="black"/>
                </a:solidFill>
                <a:effectLst/>
                <a:uLnTx/>
                <a:uFillTx/>
                <a:latin typeface="Segoe UI"/>
                <a:ea typeface="+mn-ea"/>
                <a:cs typeface="+mn-cs"/>
                <a:hlinkClick r:id="rId3"/>
              </a:rPr>
              <a:t>https://www.shineadulted.org/</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Skyline Literacy </a:t>
            </a:r>
            <a:r>
              <a:rPr lang="en-US" sz="1100">
                <a:solidFill>
                  <a:prstClr val="black"/>
                </a:solidFill>
                <a:latin typeface="Segoe UI"/>
                <a:hlinkClick r:id="rId4"/>
              </a:rPr>
              <a:t>https://www.skylineliteracy.org/</a:t>
            </a:r>
            <a:r>
              <a:rPr lang="en-US" sz="1100">
                <a:solidFill>
                  <a:prstClr val="black"/>
                </a:solidFill>
                <a:latin typeface="Segoe UI"/>
              </a:rPr>
              <a:t>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Laurel Ridge Adult Education </a:t>
            </a:r>
            <a:r>
              <a:rPr kumimoji="0" lang="en-US" sz="1100" b="0" i="0" u="none" strike="noStrike" kern="1200" cap="none" spc="0" normalizeH="0" baseline="0" noProof="0">
                <a:ln>
                  <a:noFill/>
                </a:ln>
                <a:solidFill>
                  <a:prstClr val="black"/>
                </a:solidFill>
                <a:effectLst/>
                <a:uLnTx/>
                <a:uFillTx/>
                <a:latin typeface="Segoe UI"/>
                <a:ea typeface="+mn-ea"/>
                <a:cs typeface="+mn-cs"/>
                <a:hlinkClick r:id="rId5"/>
              </a:rPr>
              <a:t>https://laurelridge.edu/adult-education/</a:t>
            </a:r>
            <a:r>
              <a:rPr kumimoji="0" lang="en-US" sz="1100" b="0" i="0" u="none" strike="noStrike" kern="1200" cap="none" spc="0" normalizeH="0" baseline="0" noProof="0">
                <a:ln>
                  <a:noFill/>
                </a:ln>
                <a:solidFill>
                  <a:prstClr val="black"/>
                </a:solidFill>
                <a:effectLst/>
                <a:uLnTx/>
                <a:uFillTx/>
                <a:latin typeface="Segoe UI"/>
                <a:ea typeface="+mn-ea"/>
                <a:cs typeface="+mn-cs"/>
              </a:rPr>
              <a:t>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Northern Virginia Senior Community Service Employment Program </a:t>
            </a:r>
            <a:r>
              <a:rPr lang="en-US" sz="1100">
                <a:solidFill>
                  <a:prstClr val="black"/>
                </a:solidFill>
                <a:latin typeface="Segoe UI"/>
                <a:hlinkClick r:id="rId6"/>
              </a:rPr>
              <a:t>https://vcwnorthern.com/scsep/</a:t>
            </a:r>
            <a:r>
              <a:rPr lang="en-US" sz="1100">
                <a:solidFill>
                  <a:prstClr val="black"/>
                </a:solidFill>
                <a:latin typeface="Segoe UI"/>
              </a:rPr>
              <a:t>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Goodwill Industries of the Valley </a:t>
            </a:r>
            <a:r>
              <a:rPr lang="en-US" sz="1100">
                <a:solidFill>
                  <a:prstClr val="black"/>
                </a:solidFill>
                <a:latin typeface="Segoe UI"/>
                <a:hlinkClick r:id="rId7"/>
              </a:rPr>
              <a:t>https://www.goodwillvalleys.com/</a:t>
            </a:r>
            <a:r>
              <a:rPr lang="en-US" sz="1100">
                <a:solidFill>
                  <a:prstClr val="black"/>
                </a:solidFill>
                <a:latin typeface="Segoe UI"/>
              </a:rPr>
              <a:t>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Department for Aging and Rehabilitative Services </a:t>
            </a:r>
            <a:r>
              <a:rPr lang="en-US" sz="1100">
                <a:solidFill>
                  <a:prstClr val="black"/>
                </a:solidFill>
                <a:latin typeface="Segoe UI"/>
                <a:hlinkClick r:id="rId8"/>
              </a:rPr>
              <a:t>https://www.dars.virginia.gov/#gsc.tab=0</a:t>
            </a:r>
            <a:r>
              <a:rPr lang="en-US" sz="1100">
                <a:solidFill>
                  <a:prstClr val="black"/>
                </a:solidFill>
                <a:latin typeface="Segoe UI"/>
              </a:rPr>
              <a:t>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Virginia Department of Blind and Vision Impaired </a:t>
            </a:r>
            <a:r>
              <a:rPr lang="en-US" sz="1100">
                <a:solidFill>
                  <a:prstClr val="black"/>
                </a:solidFill>
                <a:latin typeface="Segoe UI"/>
                <a:hlinkClick r:id="rId9"/>
              </a:rPr>
              <a:t>https://www.dbvi.virginia.gov/</a:t>
            </a:r>
            <a:r>
              <a:rPr lang="en-US" sz="1100">
                <a:solidFill>
                  <a:prstClr val="black"/>
                </a:solidFill>
                <a:latin typeface="Segoe UI"/>
              </a:rPr>
              <a:t> </a:t>
            </a: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a:ea typeface="+mn-ea"/>
                <a:cs typeface="+mn-cs"/>
              </a:rPr>
              <a:t>For businesses: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Shenandoah Valley Business Solutions Team </a:t>
            </a:r>
            <a:r>
              <a:rPr kumimoji="0" lang="en-US" sz="1100" b="0" i="0" u="none" strike="noStrike" kern="1200" cap="none" spc="0" normalizeH="0" baseline="0" noProof="0">
                <a:ln>
                  <a:noFill/>
                </a:ln>
                <a:solidFill>
                  <a:prstClr val="black"/>
                </a:solidFill>
                <a:effectLst/>
                <a:uLnTx/>
                <a:uFillTx/>
                <a:latin typeface="Segoe UI"/>
                <a:ea typeface="+mn-ea"/>
                <a:cs typeface="+mn-cs"/>
                <a:hlinkClick r:id="rId10"/>
              </a:rPr>
              <a:t>https://vcwvalley.com/employers/</a:t>
            </a:r>
            <a:r>
              <a:rPr kumimoji="0" lang="en-US" sz="1100" b="0" i="0" u="none" strike="noStrike" kern="1200" cap="none" spc="0" normalizeH="0" baseline="0" noProof="0">
                <a:ln>
                  <a:noFill/>
                </a:ln>
                <a:solidFill>
                  <a:prstClr val="black"/>
                </a:solidFill>
                <a:effectLst/>
                <a:uLnTx/>
                <a:uFillTx/>
                <a:latin typeface="Segoe UI"/>
                <a:ea typeface="+mn-ea"/>
                <a:cs typeface="+mn-cs"/>
              </a:rPr>
              <a:t> </a:t>
            </a: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1245870" y="6573731"/>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kumimoji="0" lang="en-US" sz="1600" b="1" i="0" u="none" strike="noStrike" kern="1200" cap="none" spc="-30" normalizeH="0" baseline="0" noProof="0">
                <a:ln>
                  <a:noFill/>
                </a:ln>
                <a:solidFill>
                  <a:schemeClr val="accent1">
                    <a:lumMod val="60000"/>
                    <a:lumOff val="40000"/>
                  </a:schemeClr>
                </a:solidFill>
                <a:effectLst/>
                <a:uLnTx/>
                <a:uFillTx/>
                <a:latin typeface="Segoe UI"/>
                <a:ea typeface="Open Sans" charset="0"/>
                <a:cs typeface="Open Sans" charset="0"/>
              </a:rPr>
              <a:t>https://vcwvalley.com/</a:t>
            </a: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534006" y="3999988"/>
            <a:ext cx="3982465" cy="230632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Blue Ridge Community College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Laurel Ridge Community College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Mountain Gateway Community College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Massanutten Technical Center</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Valley Career and </a:t>
            </a:r>
            <a:r>
              <a:rPr kumimoji="0" lang="en-US" sz="1100" b="0" i="0" u="none" strike="noStrike" kern="1200" cap="none" spc="0" normalizeH="0" baseline="0" noProof="0" err="1">
                <a:ln>
                  <a:noFill/>
                </a:ln>
                <a:solidFill>
                  <a:prstClr val="black"/>
                </a:solidFill>
                <a:effectLst/>
                <a:uLnTx/>
                <a:uFillTx/>
                <a:latin typeface="Segoe UI"/>
                <a:ea typeface="+mn-ea"/>
                <a:cs typeface="+mn-cs"/>
              </a:rPr>
              <a:t>Techn</a:t>
            </a:r>
            <a:r>
              <a:rPr lang="en-US" sz="1100" err="1">
                <a:solidFill>
                  <a:prstClr val="black"/>
                </a:solidFill>
                <a:latin typeface="Segoe UI"/>
              </a:rPr>
              <a:t>ical</a:t>
            </a:r>
            <a:r>
              <a:rPr lang="en-US" sz="1100">
                <a:solidFill>
                  <a:prstClr val="black"/>
                </a:solidFill>
                <a:latin typeface="Segoe UI"/>
              </a:rPr>
              <a:t> Center</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Byers Technical Institute </a:t>
            </a: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534007" y="1517252"/>
            <a:ext cx="3982464" cy="230632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American Job Center Fishersville, 1076 Jefferson Hwy, Staunton, VA 24401 </a:t>
            </a:r>
            <a:r>
              <a:rPr kumimoji="0" lang="en-US" sz="1100" b="1" i="0" u="none" strike="noStrike" kern="1200" cap="none" spc="0" normalizeH="0" baseline="0" noProof="0">
                <a:ln>
                  <a:noFill/>
                </a:ln>
                <a:solidFill>
                  <a:prstClr val="black"/>
                </a:solidFill>
                <a:effectLst/>
                <a:uLnTx/>
                <a:uFillTx/>
                <a:latin typeface="Segoe UI"/>
                <a:ea typeface="+mn-ea"/>
                <a:cs typeface="+mn-cs"/>
              </a:rPr>
              <a:t>(Comprehensive)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American Job Center Winchester, 419 N. Cameron Street, Winchester, VA 22601</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u="none" strike="noStrike" kern="1200" cap="none" spc="0" normalizeH="0" baseline="0" noProof="0">
                <a:ln>
                  <a:noFill/>
                </a:ln>
                <a:solidFill>
                  <a:prstClr val="black"/>
                </a:solidFill>
                <a:effectLst/>
                <a:uLnTx/>
                <a:uFillTx/>
                <a:latin typeface="Segoe UI"/>
              </a:rPr>
              <a:t>American Job Center Harrisonburg, 100 N. </a:t>
            </a:r>
            <a:r>
              <a:rPr lang="en-US" sz="1100">
                <a:solidFill>
                  <a:prstClr val="black"/>
                </a:solidFill>
                <a:latin typeface="Segoe UI"/>
              </a:rPr>
              <a:t>Mason Street, Harrisonburg, VA 22801 </a:t>
            </a:r>
            <a:endParaRPr kumimoji="0" lang="en-US" sz="1100" b="0" u="none" strike="noStrike" kern="1200" cap="none" spc="0" normalizeH="0" baseline="0" noProof="0">
              <a:ln>
                <a:noFill/>
              </a:ln>
              <a:solidFill>
                <a:prstClr val="black"/>
              </a:solidFill>
              <a:effectLst/>
              <a:uLnTx/>
              <a:uFillTx/>
              <a:latin typeface="Segoe UI"/>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C6C1109C-BE96-CE64-7AB8-420EF7B6CF55}"/>
              </a:ext>
            </a:extLst>
          </p:cNvPr>
          <p:cNvPicPr>
            <a:picLocks noChangeAspect="1"/>
          </p:cNvPicPr>
          <p:nvPr/>
        </p:nvPicPr>
        <p:blipFill>
          <a:blip r:embed="rId11"/>
          <a:stretch>
            <a:fillRect/>
          </a:stretch>
        </p:blipFill>
        <p:spPr>
          <a:xfrm>
            <a:off x="234504" y="1601033"/>
            <a:ext cx="4146649" cy="2177043"/>
          </a:xfrm>
          <a:prstGeom prst="rect">
            <a:avLst/>
          </a:prstGeom>
        </p:spPr>
      </p:pic>
      <p:sp>
        <p:nvSpPr>
          <p:cNvPr id="20" name="TextBox 19">
            <a:extLst>
              <a:ext uri="{FF2B5EF4-FFF2-40B4-BE49-F238E27FC236}">
                <a16:creationId xmlns:a16="http://schemas.microsoft.com/office/drawing/2014/main" id="{8E756D15-9783-0A2F-FD09-0AB61A05281E}"/>
              </a:ext>
            </a:extLst>
          </p:cNvPr>
          <p:cNvSpPr txBox="1"/>
          <p:nvPr/>
        </p:nvSpPr>
        <p:spPr>
          <a:xfrm>
            <a:off x="1650003" y="1506430"/>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spTree>
    <p:extLst>
      <p:ext uri="{BB962C8B-B14F-4D97-AF65-F5344CB8AC3E}">
        <p14:creationId xmlns:p14="http://schemas.microsoft.com/office/powerpoint/2010/main" val="31217314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1002863"/>
            <a:ext cx="12177008" cy="213075"/>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u="none" strike="noStrike" kern="1200" cap="none" spc="0" normalizeH="0" baseline="0" noProof="0">
                <a:ln>
                  <a:noFill/>
                </a:ln>
                <a:solidFill>
                  <a:prstClr val="black"/>
                </a:solidFill>
                <a:effectLst/>
                <a:uLnTx/>
                <a:uFillTx/>
                <a:latin typeface="Segoe UI"/>
                <a:ea typeface="+mn-ea"/>
                <a:cs typeface="+mn-cs"/>
              </a:rPr>
              <a:t>Tabitha S. Taylor, Executive Director, 804-862-6155, </a:t>
            </a:r>
            <a:r>
              <a:rPr kumimoji="0" lang="en-US" sz="1400" b="1" u="none" strike="noStrike" kern="1200" cap="none" spc="0" normalizeH="0" baseline="0" noProof="0">
                <a:ln>
                  <a:noFill/>
                </a:ln>
                <a:solidFill>
                  <a:prstClr val="black"/>
                </a:solidFill>
                <a:effectLst/>
                <a:uLnTx/>
                <a:uFillTx/>
                <a:latin typeface="Segoe UI"/>
                <a:ea typeface="+mn-ea"/>
                <a:cs typeface="+mn-cs"/>
                <a:hlinkClick r:id="rId3"/>
              </a:rPr>
              <a:t>ttaylor@vcwcraterregion.com</a:t>
            </a:r>
            <a:r>
              <a:rPr kumimoji="0" lang="en-US" sz="1400" b="1" u="none" strike="noStrike" kern="1200" cap="none" spc="0" normalizeH="0" baseline="0" noProof="0">
                <a:ln>
                  <a:noFill/>
                </a:ln>
                <a:solidFill>
                  <a:prstClr val="black"/>
                </a:solidFill>
                <a:effectLst/>
                <a:uLnTx/>
                <a:uFillTx/>
                <a:latin typeface="Segoe UI"/>
                <a:ea typeface="+mn-ea"/>
                <a:cs typeface="+mn-cs"/>
              </a:rPr>
              <a:t> </a:t>
            </a: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Franklin Gothic Demi"/>
                <a:cs typeface="Segoe UI"/>
              </a:rPr>
              <a:t>Crater Region (Area #5)</a:t>
            </a:r>
            <a:endParaRPr kumimoji="0" lang="en-US" sz="2400" b="1" i="0" u="none" strike="noStrike" kern="1200" cap="none" spc="0" normalizeH="0" baseline="0" noProof="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 5</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3999988"/>
            <a:ext cx="4192142" cy="227242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R="0" lvl="0" algn="ctr" defTabSz="685800" rtl="0" eaLnBrk="1" fontAlgn="auto" latinLnBrk="0" hangingPunct="1">
              <a:lnSpc>
                <a:spcPct val="106000"/>
              </a:lnSpc>
              <a:spcBef>
                <a:spcPts val="0"/>
              </a:spcBef>
              <a:spcAft>
                <a:spcPts val="600"/>
              </a:spcAft>
              <a:buClrTx/>
              <a:buSzTx/>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Health Care &amp; Social Assistance</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Retail &amp; Trade</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Manufacturing</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Accommodations &amp; Food Services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Transportation Logistics &amp; Warehousing</a:t>
            </a: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653187" y="1506326"/>
            <a:ext cx="3349801"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Key Partners &amp; Initiatives</a:t>
            </a:r>
            <a:endParaRPr kumimoji="0" lang="en-US" sz="16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a:ea typeface="+mn-ea"/>
                <a:cs typeface="+mn-cs"/>
              </a:rPr>
              <a:t>For individuals: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Crater Health Advisory Board</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Crater District Area Agency on Aging          </a:t>
            </a:r>
            <a:r>
              <a:rPr lang="en-US" sz="800">
                <a:solidFill>
                  <a:prstClr val="black"/>
                </a:solidFill>
                <a:latin typeface="Segoe UI"/>
                <a:hlinkClick r:id="rId4"/>
              </a:rPr>
              <a:t>https://cdaaa.org</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Soldiers for Life/Transition Assistance Program for Army members </a:t>
            </a:r>
            <a:r>
              <a:rPr lang="en-US" sz="900">
                <a:solidFill>
                  <a:prstClr val="black"/>
                </a:solidFill>
                <a:latin typeface="Segoe UI"/>
                <a:hlinkClick r:id="rId5"/>
              </a:rPr>
              <a:t>https://home.army.mil/greggadams/TAP</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Non-Credit Training                                  </a:t>
            </a:r>
            <a:r>
              <a:rPr lang="en-US" sz="800">
                <a:solidFill>
                  <a:prstClr val="black"/>
                </a:solidFill>
                <a:latin typeface="Segoe UI"/>
                <a:hlinkClick r:id="rId6"/>
              </a:rPr>
              <a:t>https://ccwatraining.org/</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Adult &amp; Continuing Education            </a:t>
            </a:r>
            <a:r>
              <a:rPr lang="en-US" sz="800">
                <a:solidFill>
                  <a:prstClr val="black"/>
                </a:solidFill>
                <a:latin typeface="Segoe UI"/>
                <a:hlinkClick r:id="rId7"/>
              </a:rPr>
              <a:t>https://southsideadulted.org/</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Petersburg Financial Empowerment Center </a:t>
            </a:r>
            <a:r>
              <a:rPr lang="en-US" sz="800">
                <a:solidFill>
                  <a:prstClr val="black"/>
                </a:solidFill>
                <a:latin typeface="Segoe UI"/>
                <a:hlinkClick r:id="rId8"/>
              </a:rPr>
              <a:t>https://www.peoplesadvfcu.org/financial-empowerment-center</a:t>
            </a:r>
            <a:endParaRPr lang="en-US" sz="800">
              <a:solidFill>
                <a:prstClr val="black"/>
              </a:solidFill>
              <a:latin typeface="Segoe UI"/>
            </a:endParaRPr>
          </a:p>
          <a:p>
            <a:pPr marR="0" lvl="0" algn="l" defTabSz="685800" rtl="0" eaLnBrk="1" fontAlgn="auto" latinLnBrk="0" hangingPunct="1">
              <a:lnSpc>
                <a:spcPct val="106000"/>
              </a:lnSpc>
              <a:spcBef>
                <a:spcPts val="0"/>
              </a:spcBef>
              <a:spcAft>
                <a:spcPts val="600"/>
              </a:spcAft>
              <a:buClrTx/>
              <a:buSzTx/>
              <a:tabLst/>
              <a:defRPr/>
            </a:pP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Segoe UI"/>
                <a:ea typeface="+mn-ea"/>
                <a:cs typeface="+mn-cs"/>
              </a:rPr>
              <a:t>For businesses: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a:ea typeface="+mn-ea"/>
                <a:cs typeface="+mn-cs"/>
                <a:hlinkClick r:id="rId9"/>
              </a:rPr>
              <a:t>https://vcw-crater.com/employers/</a:t>
            </a:r>
            <a:endParaRPr kumimoji="0" lang="en-US" sz="1000" b="0" i="0" u="none" strike="noStrike" kern="1200" cap="none" spc="0" normalizeH="0" baseline="0" noProof="0">
              <a:ln>
                <a:noFill/>
              </a:ln>
              <a:solidFill>
                <a:prstClr val="black"/>
              </a:solidFill>
              <a:effectLst/>
              <a:uLnTx/>
              <a:uFillTx/>
              <a:latin typeface="Segoe UI"/>
              <a:ea typeface="+mn-ea"/>
              <a:cs typeface="+mn-cs"/>
            </a:endParaRPr>
          </a:p>
          <a:p>
            <a:pPr marR="0" lvl="0" algn="l" defTabSz="685800" rtl="0" eaLnBrk="1" fontAlgn="auto" latinLnBrk="0" hangingPunct="1">
              <a:lnSpc>
                <a:spcPct val="106000"/>
              </a:lnSpc>
              <a:spcBef>
                <a:spcPts val="0"/>
              </a:spcBef>
              <a:spcAft>
                <a:spcPts val="600"/>
              </a:spcAft>
              <a:buClrTx/>
              <a:buSzTx/>
              <a:tabLst/>
              <a:defRPr/>
            </a:pPr>
            <a:endParaRPr kumimoji="0" lang="en-US" sz="8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1245870" y="6573731"/>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hlinkClick r:id="rId10"/>
              </a:rPr>
              <a:t>www.vcw</a:t>
            </a:r>
            <a:r>
              <a:rPr lang="en-US" sz="1600" b="1" spc="-30">
                <a:solidFill>
                  <a:srgbClr val="000000"/>
                </a:solidFill>
                <a:latin typeface="Segoe UI"/>
                <a:ea typeface="Open Sans" charset="0"/>
                <a:cs typeface="Open Sans" charset="0"/>
                <a:hlinkClick r:id="rId10"/>
              </a:rPr>
              <a:t>-crater.com</a:t>
            </a:r>
            <a:endParaRPr lang="en-US" sz="1600" b="1" spc="-30">
              <a:solidFill>
                <a:srgbClr val="000000"/>
              </a:solidFill>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708733" y="4187439"/>
            <a:ext cx="3589233" cy="217063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Brightpoint Community College/Community College Workforce Alliance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160 Driving Academy</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Southside Programs for Adult &amp; Continuing Education</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CC’s Beauty School</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Virginia Career Solutions</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534007" y="1281870"/>
            <a:ext cx="3982464" cy="272972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L="0" marR="0" lvl="0" indent="0" algn="ctr" defTabSz="685800" rtl="0" eaLnBrk="1" fontAlgn="auto" latinLnBrk="0" hangingPunct="1">
              <a:lnSpc>
                <a:spcPct val="106000"/>
              </a:lnSpc>
              <a:spcBef>
                <a:spcPts val="0"/>
              </a:spcBef>
              <a:spcAft>
                <a:spcPts val="60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American Job Center Prince George, 4300 Crossings Blvd, Prince George, 23875 </a:t>
            </a:r>
            <a:r>
              <a:rPr lang="en-US" sz="1100">
                <a:solidFill>
                  <a:prstClr val="black"/>
                </a:solidFill>
                <a:latin typeface="Segoe UI"/>
              </a:rPr>
              <a:t>(</a:t>
            </a:r>
            <a:r>
              <a:rPr lang="en-US" sz="1100" b="1">
                <a:solidFill>
                  <a:prstClr val="black"/>
                </a:solidFill>
                <a:latin typeface="Segoe UI"/>
              </a:rPr>
              <a:t>Comprehensive</a:t>
            </a:r>
            <a:r>
              <a:rPr lang="en-US" sz="1100">
                <a:solidFill>
                  <a:prstClr val="black"/>
                </a:solidFill>
                <a:latin typeface="Segoe UI"/>
              </a:rPr>
              <a:t>)</a:t>
            </a:r>
          </a:p>
          <a:p>
            <a:pPr marR="0" lvl="0" algn="l" defTabSz="685800" rtl="0" eaLnBrk="1" fontAlgn="auto" latinLnBrk="0" hangingPunct="1">
              <a:lnSpc>
                <a:spcPct val="106000"/>
              </a:lnSpc>
              <a:spcBef>
                <a:spcPts val="0"/>
              </a:spcBef>
              <a:spcAft>
                <a:spcPts val="600"/>
              </a:spcAft>
              <a:buClrTx/>
              <a:buSzTx/>
              <a:tabLst/>
              <a:defRPr/>
            </a:pPr>
            <a:endParaRPr lang="en-US" sz="11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American Job Center Emporia, 1300 Greensville County Circle, Emporia 23847</a:t>
            </a:r>
            <a:endParaRPr lang="en-US" sz="11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lang="en-US" sz="1100">
              <a:solidFill>
                <a:prstClr val="black"/>
              </a:solidFill>
              <a:latin typeface="Segoe UI"/>
            </a:endParaRPr>
          </a:p>
          <a:p>
            <a:pPr marR="0" lvl="0" algn="l" defTabSz="685800" rtl="0" eaLnBrk="1" fontAlgn="auto" latinLnBrk="0" hangingPunct="1">
              <a:lnSpc>
                <a:spcPct val="106000"/>
              </a:lnSpc>
              <a:spcBef>
                <a:spcPts val="0"/>
              </a:spcBef>
              <a:spcAft>
                <a:spcPts val="600"/>
              </a:spcAft>
              <a:buClrTx/>
              <a:buSzTx/>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C6C1109C-BE96-CE64-7AB8-420EF7B6CF55}"/>
              </a:ext>
            </a:extLst>
          </p:cNvPr>
          <p:cNvPicPr>
            <a:picLocks noChangeAspect="1"/>
          </p:cNvPicPr>
          <p:nvPr/>
        </p:nvPicPr>
        <p:blipFill>
          <a:blip r:embed="rId11"/>
          <a:stretch>
            <a:fillRect/>
          </a:stretch>
        </p:blipFill>
        <p:spPr>
          <a:xfrm>
            <a:off x="234504" y="1601033"/>
            <a:ext cx="4146649" cy="2177043"/>
          </a:xfrm>
          <a:prstGeom prst="rect">
            <a:avLst/>
          </a:prstGeom>
        </p:spPr>
      </p:pic>
      <p:sp>
        <p:nvSpPr>
          <p:cNvPr id="20" name="TextBox 19">
            <a:extLst>
              <a:ext uri="{FF2B5EF4-FFF2-40B4-BE49-F238E27FC236}">
                <a16:creationId xmlns:a16="http://schemas.microsoft.com/office/drawing/2014/main" id="{8E756D15-9783-0A2F-FD09-0AB61A05281E}"/>
              </a:ext>
            </a:extLst>
          </p:cNvPr>
          <p:cNvSpPr txBox="1"/>
          <p:nvPr/>
        </p:nvSpPr>
        <p:spPr>
          <a:xfrm>
            <a:off x="1650003" y="1506430"/>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spTree>
    <p:extLst>
      <p:ext uri="{BB962C8B-B14F-4D97-AF65-F5344CB8AC3E}">
        <p14:creationId xmlns:p14="http://schemas.microsoft.com/office/powerpoint/2010/main" val="3871767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984451"/>
            <a:ext cx="12177008" cy="213075"/>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u="none" strike="noStrike" kern="1200" cap="none" spc="0" normalizeH="0" baseline="0" noProof="0">
                <a:ln>
                  <a:noFill/>
                </a:ln>
                <a:solidFill>
                  <a:prstClr val="black"/>
                </a:solidFill>
                <a:effectLst/>
                <a:uLnTx/>
                <a:uFillTx/>
                <a:latin typeface="Segoe UI"/>
                <a:ea typeface="+mn-ea"/>
                <a:cs typeface="+mn-cs"/>
              </a:rPr>
              <a:t>Sarah Morton, Executive Director, 804-229-5627, </a:t>
            </a:r>
            <a:r>
              <a:rPr kumimoji="0" lang="en-US" sz="1400" b="1" u="none" strike="noStrike" kern="1200" cap="none" spc="0" normalizeH="0" baseline="0" noProof="0">
                <a:ln>
                  <a:noFill/>
                </a:ln>
                <a:solidFill>
                  <a:prstClr val="black"/>
                </a:solidFill>
                <a:effectLst/>
                <a:uLnTx/>
                <a:uFillTx/>
                <a:latin typeface="Segoe UI"/>
                <a:ea typeface="+mn-ea"/>
                <a:cs typeface="+mn-cs"/>
                <a:hlinkClick r:id="rId3"/>
              </a:rPr>
              <a:t>smorton@vcwpiedmont.com</a:t>
            </a:r>
            <a:endParaRPr kumimoji="0" lang="en-US" sz="1400" b="1" u="none" strike="noStrike" kern="1200" cap="none" spc="0" normalizeH="0" baseline="0" noProof="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Franklin Gothic Demi"/>
                <a:cs typeface="Segoe UI"/>
              </a:rPr>
              <a:t>Piedmont Region (Area #6)</a:t>
            </a:r>
            <a:endParaRPr kumimoji="0" lang="en-US" sz="2400" b="1" i="0" u="none" strike="noStrike" kern="1200" cap="none" spc="0" normalizeH="0" baseline="0" noProof="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3657056"/>
            <a:ext cx="4064283" cy="261536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R="0" lvl="0" algn="ctr" defTabSz="685800" rtl="0" eaLnBrk="1" fontAlgn="auto" latinLnBrk="0" hangingPunct="1">
              <a:lnSpc>
                <a:spcPct val="106000"/>
              </a:lnSpc>
              <a:spcBef>
                <a:spcPts val="0"/>
              </a:spcBef>
              <a:spcAft>
                <a:spcPts val="600"/>
              </a:spcAft>
              <a:buClrTx/>
              <a:buSzTx/>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endParaRPr kumimoji="0" lang="en-US" sz="100" b="1" i="0" u="none" strike="noStrike" kern="1200" cap="none" spc="0" normalizeH="0" baseline="0" noProof="0">
              <a:ln>
                <a:noFill/>
              </a:ln>
              <a:solidFill>
                <a:prstClr val="black"/>
              </a:solidFill>
              <a:effectLst/>
              <a:uLnTx/>
              <a:uFillTx/>
              <a:latin typeface="Segoe UI"/>
              <a:ea typeface="+mn-ea"/>
              <a:cs typeface="+mn-cs"/>
            </a:endParaRP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50" i="0" u="none" strike="noStrike" kern="1200" cap="none" spc="0" normalizeH="0" baseline="0" noProof="0">
                <a:ln>
                  <a:noFill/>
                </a:ln>
                <a:solidFill>
                  <a:prstClr val="black"/>
                </a:solidFill>
                <a:effectLst/>
                <a:uLnTx/>
                <a:uFillTx/>
                <a:latin typeface="Segoe UI"/>
                <a:ea typeface="+mn-ea"/>
                <a:cs typeface="+mn-cs"/>
              </a:rPr>
              <a:t>Manufacturing &amp; Distribution </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50" i="0" u="none" strike="noStrike" kern="1200" cap="none" spc="0" normalizeH="0" baseline="0" noProof="0">
                <a:ln>
                  <a:noFill/>
                </a:ln>
                <a:solidFill>
                  <a:prstClr val="black"/>
                </a:solidFill>
                <a:effectLst/>
                <a:uLnTx/>
                <a:uFillTx/>
                <a:latin typeface="Segoe UI"/>
                <a:ea typeface="+mn-ea"/>
                <a:cs typeface="+mn-cs"/>
              </a:rPr>
              <a:t>Financial &amp; Business Services </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50" i="0" u="none" strike="noStrike" kern="1200" cap="none" spc="0" normalizeH="0" baseline="0" noProof="0">
                <a:ln>
                  <a:noFill/>
                </a:ln>
                <a:solidFill>
                  <a:prstClr val="black"/>
                </a:solidFill>
                <a:effectLst/>
                <a:uLnTx/>
                <a:uFillTx/>
                <a:latin typeface="Segoe UI"/>
                <a:ea typeface="+mn-ea"/>
                <a:cs typeface="+mn-cs"/>
              </a:rPr>
              <a:t>Food &amp; Beverage Distribution </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50" i="0" u="none" strike="noStrike" kern="1200" cap="none" spc="0" normalizeH="0" baseline="0" noProof="0">
                <a:ln>
                  <a:noFill/>
                </a:ln>
                <a:solidFill>
                  <a:prstClr val="black"/>
                </a:solidFill>
                <a:effectLst/>
                <a:uLnTx/>
                <a:uFillTx/>
                <a:latin typeface="Segoe UI"/>
                <a:ea typeface="+mn-ea"/>
                <a:cs typeface="+mn-cs"/>
              </a:rPr>
              <a:t>Information Technology </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50" i="0" u="none" strike="noStrike" kern="1200" cap="none" spc="0" normalizeH="0" baseline="0" noProof="0">
                <a:ln>
                  <a:noFill/>
                </a:ln>
                <a:solidFill>
                  <a:prstClr val="black"/>
                </a:solidFill>
                <a:effectLst/>
                <a:uLnTx/>
                <a:uFillTx/>
                <a:latin typeface="Segoe UI"/>
                <a:ea typeface="+mn-ea"/>
                <a:cs typeface="+mn-cs"/>
              </a:rPr>
              <a:t>Hospitality &amp; Tourism </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50" i="0" u="none" strike="noStrike" kern="1200" cap="none" spc="0" normalizeH="0" baseline="0" noProof="0">
                <a:ln>
                  <a:noFill/>
                </a:ln>
                <a:solidFill>
                  <a:prstClr val="black"/>
                </a:solidFill>
                <a:effectLst/>
                <a:uLnTx/>
                <a:uFillTx/>
                <a:latin typeface="Segoe UI"/>
                <a:ea typeface="+mn-ea"/>
                <a:cs typeface="+mn-cs"/>
              </a:rPr>
              <a:t>Healthcare Services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50" i="0" u="none" strike="noStrike" kern="1200" cap="none" spc="0" normalizeH="0" baseline="0" noProof="0">
                <a:ln>
                  <a:noFill/>
                </a:ln>
                <a:solidFill>
                  <a:prstClr val="black"/>
                </a:solidFill>
                <a:effectLst/>
                <a:uLnTx/>
                <a:uFillTx/>
                <a:latin typeface="Segoe UI"/>
                <a:ea typeface="+mn-ea"/>
                <a:cs typeface="+mn-cs"/>
              </a:rPr>
              <a:t>Light Food and Beverage Manufacturing</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50" i="0" u="none" strike="noStrike" kern="1200" cap="none" spc="0" normalizeH="0" baseline="0" noProof="0">
                <a:ln>
                  <a:noFill/>
                </a:ln>
                <a:solidFill>
                  <a:prstClr val="black"/>
                </a:solidFill>
                <a:effectLst/>
                <a:uLnTx/>
                <a:uFillTx/>
                <a:latin typeface="Segoe UI"/>
                <a:ea typeface="+mn-ea"/>
                <a:cs typeface="+mn-cs"/>
              </a:rPr>
              <a:t>Agribusiness </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1400" b="1" i="0" u="none" strike="noStrike" kern="1200" cap="none" spc="0" normalizeH="0" baseline="0" noProof="0">
              <a:ln>
                <a:noFill/>
              </a:ln>
              <a:solidFill>
                <a:prstClr val="black"/>
              </a:solidFill>
              <a:effectLst/>
              <a:uLnTx/>
              <a:uFillTx/>
              <a:latin typeface="Segoe UI"/>
              <a:ea typeface="+mn-ea"/>
              <a:cs typeface="+mn-cs"/>
            </a:endParaRP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745648" y="1281870"/>
            <a:ext cx="3257340" cy="499054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Key Partners &amp; Initiatives</a:t>
            </a:r>
            <a:endParaRPr kumimoji="0" lang="en-US" sz="16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a:ea typeface="+mn-ea"/>
                <a:cs typeface="+mn-cs"/>
              </a:rPr>
              <a:t>For individuals: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WIOA Title I Services for Youth, Adult, and Dislocated Workers </a:t>
            </a:r>
            <a:r>
              <a:rPr lang="en-US" sz="900">
                <a:solidFill>
                  <a:prstClr val="black"/>
                </a:solidFill>
                <a:latin typeface="Segoe UI"/>
                <a:hlinkClick r:id="rId4"/>
              </a:rPr>
              <a:t>https://vcwpiedmont.com/careerseekers/wioa/</a:t>
            </a:r>
            <a:endParaRPr lang="en-US" sz="900">
              <a:solidFill>
                <a:prstClr val="black"/>
              </a:solidFill>
              <a:latin typeface="Segoe UI"/>
            </a:endParaRPr>
          </a:p>
          <a:p>
            <a:pPr marL="171450" indent="-171450" defTabSz="685800">
              <a:lnSpc>
                <a:spcPct val="106000"/>
              </a:lnSpc>
              <a:spcAft>
                <a:spcPts val="600"/>
              </a:spcAft>
              <a:buFont typeface="Arial" panose="020B0604020202020204" pitchFamily="34" charset="0"/>
              <a:buChar char="•"/>
              <a:defRPr/>
            </a:pPr>
            <a:r>
              <a:rPr lang="en-US" sz="900">
                <a:solidFill>
                  <a:prstClr val="black"/>
                </a:solidFill>
                <a:latin typeface="Segoe UI"/>
              </a:rPr>
              <a:t>Veteran Services for Veterans and their families </a:t>
            </a:r>
            <a:r>
              <a:rPr lang="en-US" sz="900">
                <a:solidFill>
                  <a:prstClr val="black"/>
                </a:solidFill>
                <a:latin typeface="Segoe UI"/>
                <a:hlinkClick r:id="rId5"/>
              </a:rPr>
              <a:t>https://vcwpiedmont.com/careerseekers/veterans/</a:t>
            </a:r>
            <a:endParaRPr lang="en-US" sz="9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Department of Aging and Rehabilitative Services (DARS) </a:t>
            </a:r>
            <a:r>
              <a:rPr lang="en-US" sz="900">
                <a:solidFill>
                  <a:prstClr val="black"/>
                </a:solidFill>
                <a:latin typeface="Segoe UI"/>
                <a:hlinkClick r:id="rId6"/>
              </a:rPr>
              <a:t>https://vcwpiedmont.com/about/partners/</a:t>
            </a:r>
            <a:endParaRPr lang="en-US" sz="9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Greene Farmers Market – promoting food resiliency </a:t>
            </a:r>
            <a:r>
              <a:rPr lang="en-US" sz="900">
                <a:solidFill>
                  <a:prstClr val="black"/>
                </a:solidFill>
                <a:latin typeface="Segoe UI"/>
                <a:hlinkClick r:id="rId7"/>
              </a:rPr>
              <a:t>https://greenecommons.com/greene-farmers-market/</a:t>
            </a:r>
            <a:endParaRPr lang="en-US" sz="900">
              <a:solidFill>
                <a:prstClr val="black"/>
              </a:solidFill>
              <a:latin typeface="Segoe UI"/>
            </a:endParaRPr>
          </a:p>
          <a:p>
            <a:pPr marL="171450" indent="-171450" defTabSz="685800">
              <a:lnSpc>
                <a:spcPct val="106000"/>
              </a:lnSpc>
              <a:spcAft>
                <a:spcPts val="600"/>
              </a:spcAft>
              <a:buFont typeface="Arial" panose="020B0604020202020204" pitchFamily="34" charset="0"/>
              <a:buChar char="•"/>
              <a:defRPr/>
            </a:pPr>
            <a:r>
              <a:rPr lang="en-US" sz="900">
                <a:solidFill>
                  <a:prstClr val="black"/>
                </a:solidFill>
                <a:latin typeface="Segoe UI"/>
              </a:rPr>
              <a:t>Department of Social Services – </a:t>
            </a:r>
            <a:r>
              <a:rPr lang="en-US" sz="900">
                <a:solidFill>
                  <a:prstClr val="black"/>
                </a:solidFill>
                <a:latin typeface="Segoe UI"/>
                <a:hlinkClick r:id="rId6"/>
              </a:rPr>
              <a:t>https://vcwpiedmont.com/about/partners/</a:t>
            </a:r>
            <a:endParaRPr lang="en-US" sz="900">
              <a:solidFill>
                <a:prstClr val="black"/>
              </a:solidFill>
              <a:latin typeface="Segoe UI"/>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a:ea typeface="+mn-ea"/>
                <a:cs typeface="+mn-cs"/>
              </a:rPr>
              <a:t>For businesses:</a:t>
            </a:r>
          </a:p>
          <a:p>
            <a:pPr marL="171450" marR="0" lvl="0" indent="-171450" algn="l" defTabSz="685800" rtl="0" eaLnBrk="1" fontAlgn="auto" latinLnBrk="0" hangingPunct="1">
              <a:spcBef>
                <a:spcPts val="0"/>
              </a:spcBef>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Segoe UI"/>
                <a:ea typeface="+mn-ea"/>
                <a:cs typeface="+mn-cs"/>
              </a:rPr>
              <a:t>VCWP Business Services Team</a:t>
            </a:r>
          </a:p>
          <a:p>
            <a:pPr marL="628650" lvl="1" indent="-171450" defTabSz="685800">
              <a:buFont typeface="Arial" panose="020B0604020202020204" pitchFamily="34" charset="0"/>
              <a:buChar char="•"/>
              <a:defRPr/>
            </a:pPr>
            <a:r>
              <a:rPr lang="en-US" sz="900">
                <a:solidFill>
                  <a:prstClr val="black"/>
                </a:solidFill>
                <a:latin typeface="Segoe UI"/>
              </a:rPr>
              <a:t>Business Services Resource Guide</a:t>
            </a:r>
          </a:p>
          <a:p>
            <a:pPr marL="628650" lvl="1" indent="-171450" defTabSz="685800">
              <a:buFont typeface="Arial" panose="020B0604020202020204" pitchFamily="34" charset="0"/>
              <a:buChar char="•"/>
              <a:defRPr/>
            </a:pPr>
            <a:r>
              <a:rPr lang="en-US" sz="900">
                <a:solidFill>
                  <a:prstClr val="black"/>
                </a:solidFill>
                <a:latin typeface="Segoe UI"/>
              </a:rPr>
              <a:t>Employers Guide to Internships</a:t>
            </a:r>
          </a:p>
          <a:p>
            <a:pPr marL="171450" lvl="1" defTabSz="685800">
              <a:defRPr/>
            </a:pPr>
            <a:r>
              <a:rPr kumimoji="0" lang="en-US" sz="900" b="0" i="0" u="none" strike="noStrike" kern="1200" cap="none" spc="0" normalizeH="0" baseline="0" noProof="0">
                <a:ln>
                  <a:noFill/>
                </a:ln>
                <a:solidFill>
                  <a:prstClr val="black"/>
                </a:solidFill>
                <a:effectLst/>
                <a:uLnTx/>
                <a:uFillTx/>
                <a:latin typeface="Segoe UI"/>
                <a:ea typeface="+mn-ea"/>
                <a:cs typeface="+mn-cs"/>
                <a:hlinkClick r:id="rId8"/>
              </a:rPr>
              <a:t>https://vcwpiedmont.com/employers/</a:t>
            </a:r>
            <a:endParaRPr kumimoji="0" lang="en-US" sz="900" b="0" i="0" u="none" strike="noStrike" kern="1200" cap="none" spc="0" normalizeH="0" baseline="0" noProof="0">
              <a:ln>
                <a:noFill/>
              </a:ln>
              <a:solidFill>
                <a:prstClr val="black"/>
              </a:solidFill>
              <a:effectLst/>
              <a:uLnTx/>
              <a:uFillTx/>
              <a:latin typeface="Segoe UI"/>
              <a:ea typeface="+mn-ea"/>
              <a:cs typeface="+mn-cs"/>
            </a:endParaRPr>
          </a:p>
          <a:p>
            <a:pPr marL="171450" lvl="1" defTabSz="685800">
              <a:defRPr/>
            </a:pPr>
            <a:endParaRPr lang="en-US" sz="900">
              <a:solidFill>
                <a:prstClr val="black"/>
              </a:solidFill>
              <a:latin typeface="Segoe UI"/>
            </a:endParaRPr>
          </a:p>
          <a:p>
            <a:pPr marL="171450" lvl="1" indent="-171450" defTabSz="685800">
              <a:buFont typeface="Arial" panose="020B0604020202020204" pitchFamily="34" charset="0"/>
              <a:buChar char="•"/>
              <a:defRPr/>
            </a:pPr>
            <a:r>
              <a:rPr kumimoji="0" lang="en-US" sz="900" b="0" i="0" u="none" strike="noStrike" kern="1200" cap="none" spc="0" normalizeH="0" baseline="0" noProof="0">
                <a:ln>
                  <a:noFill/>
                </a:ln>
                <a:solidFill>
                  <a:prstClr val="black"/>
                </a:solidFill>
                <a:effectLst/>
                <a:uLnTx/>
                <a:uFillTx/>
                <a:latin typeface="Segoe UI"/>
                <a:ea typeface="+mn-ea"/>
                <a:cs typeface="+mn-cs"/>
              </a:rPr>
              <a:t>Career Pathways Guide for Employers</a:t>
            </a:r>
          </a:p>
          <a:p>
            <a:pPr marL="171450" lvl="1" defTabSz="685800">
              <a:defRPr/>
            </a:pPr>
            <a:r>
              <a:rPr kumimoji="0" lang="en-US" sz="900" b="0" i="0" u="none" strike="noStrike" kern="1200" cap="none" spc="0" normalizeH="0" baseline="0" noProof="0">
                <a:ln>
                  <a:noFill/>
                </a:ln>
                <a:solidFill>
                  <a:prstClr val="black"/>
                </a:solidFill>
                <a:effectLst/>
                <a:uLnTx/>
                <a:uFillTx/>
                <a:latin typeface="Segoe UI"/>
                <a:ea typeface="+mn-ea"/>
                <a:cs typeface="+mn-cs"/>
                <a:hlinkClick r:id="rId9"/>
              </a:rPr>
              <a:t>https://vcwpiedmont.com/employers/career-pathways-guide/</a:t>
            </a:r>
            <a:endParaRPr kumimoji="0" lang="en-US" sz="900" b="0" i="0" u="none" strike="noStrike" kern="1200" cap="none" spc="0" normalizeH="0" baseline="0" noProof="0">
              <a:ln>
                <a:noFill/>
              </a:ln>
              <a:solidFill>
                <a:prstClr val="black"/>
              </a:solidFill>
              <a:effectLst/>
              <a:uLnTx/>
              <a:uFillTx/>
              <a:latin typeface="Segoe UI"/>
              <a:ea typeface="+mn-ea"/>
              <a:cs typeface="+mn-cs"/>
            </a:endParaRPr>
          </a:p>
          <a:p>
            <a:pPr marL="171450" lvl="1" defTabSz="685800">
              <a:defRPr/>
            </a:pPr>
            <a:endParaRPr kumimoji="0" lang="en-US" sz="900" b="0" i="0" u="none" strike="noStrike" kern="1200" cap="none" spc="0" normalizeH="0" baseline="0" noProof="0">
              <a:ln>
                <a:noFill/>
              </a:ln>
              <a:solidFill>
                <a:prstClr val="black"/>
              </a:solidFill>
              <a:effectLst/>
              <a:uLnTx/>
              <a:uFillTx/>
              <a:latin typeface="Segoe UI"/>
              <a:ea typeface="+mn-ea"/>
              <a:cs typeface="+mn-cs"/>
            </a:endParaRPr>
          </a:p>
          <a:p>
            <a:pPr marL="0" lvl="1" defTabSz="685800">
              <a:lnSpc>
                <a:spcPct val="106000"/>
              </a:lnSpc>
              <a:spcAft>
                <a:spcPts val="600"/>
              </a:spcAft>
              <a:defRPr/>
            </a:pPr>
            <a:r>
              <a:rPr kumimoji="0" lang="en-US" sz="1050" b="1" i="0" u="none" strike="noStrike" kern="1200" cap="none" spc="0" normalizeH="0" baseline="0" noProof="0">
                <a:ln>
                  <a:noFill/>
                </a:ln>
                <a:solidFill>
                  <a:prstClr val="black"/>
                </a:solidFill>
                <a:effectLst/>
                <a:uLnTx/>
                <a:uFillTx/>
                <a:latin typeface="Segoe UI"/>
                <a:ea typeface="+mn-ea"/>
                <a:cs typeface="+mn-cs"/>
              </a:rPr>
              <a:t>For Schools:</a:t>
            </a:r>
          </a:p>
          <a:p>
            <a:pPr marL="171450" lvl="1" indent="-171450" defTabSz="685800">
              <a:lnSpc>
                <a:spcPct val="106000"/>
              </a:lnSpc>
              <a:spcAft>
                <a:spcPts val="600"/>
              </a:spcAft>
              <a:buFont typeface="Arial" panose="020B0604020202020204" pitchFamily="34" charset="0"/>
              <a:buChar char="•"/>
              <a:defRPr/>
            </a:pPr>
            <a:r>
              <a:rPr lang="en-US" sz="900">
                <a:solidFill>
                  <a:prstClr val="black"/>
                </a:solidFill>
                <a:latin typeface="Segoe UI"/>
              </a:rPr>
              <a:t>Work-based Learning Academy to teach basic career skills to high school and middle school students throughout the Piedmont Region </a:t>
            </a:r>
            <a:r>
              <a:rPr lang="en-US" sz="900">
                <a:solidFill>
                  <a:prstClr val="black"/>
                </a:solidFill>
                <a:latin typeface="Segoe UI"/>
                <a:hlinkClick r:id="rId10"/>
              </a:rPr>
              <a:t>https://vcwpiedmont.com/WBLA_Framework.pdf</a:t>
            </a:r>
            <a:endParaRPr kumimoji="0" lang="en-US" sz="900" i="0" u="none" strike="noStrike" kern="1200" cap="none" spc="0" normalizeH="0" baseline="0" noProof="0">
              <a:ln>
                <a:noFill/>
              </a:ln>
              <a:solidFill>
                <a:prstClr val="black"/>
              </a:solidFill>
              <a:effectLst/>
              <a:uLnTx/>
              <a:uFillTx/>
              <a:latin typeface="Segoe UI"/>
              <a:ea typeface="+mn-ea"/>
              <a:cs typeface="+mn-cs"/>
            </a:endParaRPr>
          </a:p>
          <a:p>
            <a:pPr marL="0" lvl="1" defTabSz="685800">
              <a:lnSpc>
                <a:spcPct val="106000"/>
              </a:lnSpc>
              <a:spcAft>
                <a:spcPts val="600"/>
              </a:spcAft>
              <a:defRPr/>
            </a:pPr>
            <a:endParaRPr kumimoji="0" lang="en-US" sz="900" b="0" i="0" u="none" strike="noStrike" kern="1200" cap="none" spc="0" normalizeH="0" baseline="0" noProof="0">
              <a:ln>
                <a:noFill/>
              </a:ln>
              <a:solidFill>
                <a:prstClr val="black"/>
              </a:solidFill>
              <a:effectLst/>
              <a:uLnTx/>
              <a:uFillTx/>
              <a:latin typeface="Segoe UI"/>
              <a:ea typeface="+mn-ea"/>
              <a:cs typeface="+mn-cs"/>
            </a:endParaRPr>
          </a:p>
          <a:p>
            <a:pPr marR="0" lvl="0" algn="l" defTabSz="685800" rtl="0" eaLnBrk="1" fontAlgn="auto" latinLnBrk="0" hangingPunct="1">
              <a:lnSpc>
                <a:spcPct val="106000"/>
              </a:lnSpc>
              <a:spcBef>
                <a:spcPts val="0"/>
              </a:spcBef>
              <a:spcAft>
                <a:spcPts val="600"/>
              </a:spcAft>
              <a:buClrTx/>
              <a:buSzTx/>
              <a:tabLst/>
              <a:defRPr/>
            </a:pPr>
            <a:endParaRPr kumimoji="0" lang="en-US" sz="8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756983" y="6484354"/>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hlinkClick r:id="rId11"/>
              </a:rPr>
              <a:t>www.vcwpiedmont.com</a:t>
            </a:r>
            <a:endPar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390010" y="3162524"/>
            <a:ext cx="4219835" cy="3109894"/>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285750" marR="0" lvl="0" indent="-2857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390011" y="1281871"/>
            <a:ext cx="4219834" cy="1796307"/>
          </a:xfrm>
          <a:prstGeom prst="roundRect">
            <a:avLst>
              <a:gd name="adj" fmla="val 7747"/>
            </a:avLst>
          </a:prstGeom>
          <a:solidFill>
            <a:sysClr val="window" lastClr="FFFFFF">
              <a:lumMod val="95000"/>
            </a:sysClr>
          </a:solidFill>
          <a:ln w="28575" algn="ctr">
            <a:noFill/>
            <a:miter lim="800000"/>
            <a:headEnd/>
            <a:tailEnd/>
          </a:ln>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L="171450" marR="0" lvl="0" indent="-171450" algn="l" defTabSz="685800" rtl="0" eaLnBrk="1" fontAlgn="auto" latinLnBrk="0" hangingPunct="1">
              <a:spcBef>
                <a:spcPts val="0"/>
              </a:spcBef>
              <a:spcAft>
                <a:spcPts val="600"/>
              </a:spcAft>
              <a:buClrTx/>
              <a:buSzTx/>
              <a:buFont typeface="Arial" panose="020B0604020202020204" pitchFamily="34" charset="0"/>
              <a:buChar char="•"/>
              <a:tabLst/>
              <a:defRPr/>
            </a:pPr>
            <a:r>
              <a:rPr lang="en-US" sz="900">
                <a:solidFill>
                  <a:prstClr val="black"/>
                </a:solidFill>
                <a:latin typeface="Segoe UI"/>
              </a:rPr>
              <a:t>VCWP One-Stop Charlottesville Center, 943 and 944 Glenwood Station Lane, Charlottesville, VA 22901 (</a:t>
            </a:r>
            <a:r>
              <a:rPr lang="en-US" sz="900" b="1">
                <a:solidFill>
                  <a:prstClr val="black"/>
                </a:solidFill>
                <a:latin typeface="Segoe UI"/>
              </a:rPr>
              <a:t>Comprehensive</a:t>
            </a:r>
            <a:r>
              <a:rPr lang="en-US" sz="900">
                <a:solidFill>
                  <a:prstClr val="black"/>
                </a:solidFill>
                <a:latin typeface="Segoe UI"/>
              </a:rPr>
              <a:t>)</a:t>
            </a:r>
          </a:p>
          <a:p>
            <a:pPr marL="171450" marR="0" lvl="0" indent="-171450" algn="l" defTabSz="685800" rtl="0" eaLnBrk="1" fontAlgn="auto" latinLnBrk="0" hangingPunct="1">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Segoe UI"/>
                <a:ea typeface="+mn-ea"/>
                <a:cs typeface="+mn-cs"/>
              </a:rPr>
              <a:t>VCWP One-Stop Culpeper Center, 210 Stevens St, Suite 200, Culpeper, VA 22701 </a:t>
            </a:r>
            <a:r>
              <a:rPr kumimoji="0" lang="en-US" sz="900" b="1" i="0" u="none" strike="noStrike" kern="1200" cap="none" spc="0" normalizeH="0" baseline="0" noProof="0">
                <a:ln>
                  <a:noFill/>
                </a:ln>
                <a:solidFill>
                  <a:prstClr val="black"/>
                </a:solidFill>
                <a:effectLst/>
                <a:uLnTx/>
                <a:uFillTx/>
                <a:latin typeface="Segoe UI"/>
                <a:ea typeface="+mn-ea"/>
                <a:cs typeface="+mn-cs"/>
              </a:rPr>
              <a:t>(Affiliate)</a:t>
            </a:r>
          </a:p>
          <a:p>
            <a:pPr marL="171450" marR="0" lvl="0" indent="-171450" algn="l" defTabSz="685800" rtl="0" eaLnBrk="1" fontAlgn="auto" latinLnBrk="0" hangingPunct="1">
              <a:spcBef>
                <a:spcPts val="0"/>
              </a:spcBef>
              <a:spcAft>
                <a:spcPts val="600"/>
              </a:spcAft>
              <a:buClrTx/>
              <a:buSzTx/>
              <a:buFont typeface="Arial" panose="020B0604020202020204" pitchFamily="34" charset="0"/>
              <a:buChar char="•"/>
              <a:tabLst/>
              <a:defRPr/>
            </a:pPr>
            <a:r>
              <a:rPr lang="en-US" sz="900">
                <a:solidFill>
                  <a:prstClr val="black"/>
                </a:solidFill>
                <a:latin typeface="Segoe UI"/>
              </a:rPr>
              <a:t>VCWP One-Stop Albemarle Center, 1600 5</a:t>
            </a:r>
            <a:r>
              <a:rPr lang="en-US" sz="900" baseline="30000">
                <a:solidFill>
                  <a:prstClr val="black"/>
                </a:solidFill>
                <a:latin typeface="Segoe UI"/>
              </a:rPr>
              <a:t>th</a:t>
            </a:r>
            <a:r>
              <a:rPr lang="en-US" sz="900">
                <a:solidFill>
                  <a:prstClr val="black"/>
                </a:solidFill>
                <a:latin typeface="Segoe UI"/>
              </a:rPr>
              <a:t> St Ext, Charlottesville, VA 22902 </a:t>
            </a:r>
            <a:r>
              <a:rPr lang="en-US" sz="900" b="1">
                <a:solidFill>
                  <a:prstClr val="black"/>
                </a:solidFill>
                <a:latin typeface="Segoe UI"/>
              </a:rPr>
              <a:t>(Affiliate)</a:t>
            </a:r>
          </a:p>
          <a:p>
            <a:pPr marL="171450" marR="0" lvl="0" indent="-171450" algn="l" defTabSz="685800" rtl="0" eaLnBrk="1" fontAlgn="auto" latinLnBrk="0" hangingPunct="1">
              <a:spcBef>
                <a:spcPts val="0"/>
              </a:spcBef>
              <a:spcAft>
                <a:spcPts val="600"/>
              </a:spcAft>
              <a:buClrTx/>
              <a:buSzTx/>
              <a:buFont typeface="Arial" panose="020B0604020202020204" pitchFamily="34" charset="0"/>
              <a:buChar char="•"/>
              <a:tabLst/>
              <a:defRPr/>
            </a:pPr>
            <a:r>
              <a:rPr lang="en-US" sz="900">
                <a:solidFill>
                  <a:prstClr val="black"/>
                </a:solidFill>
                <a:latin typeface="Segoe UI"/>
              </a:rPr>
              <a:t>VCWP Mobile One-Stop Resources – Orange and Madison Counties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lang="en-US" sz="1100">
              <a:solidFill>
                <a:prstClr val="black"/>
              </a:solidFill>
              <a:latin typeface="Segoe UI"/>
            </a:endParaRPr>
          </a:p>
          <a:p>
            <a:pPr marR="0" lvl="0" algn="l" defTabSz="685800" rtl="0" eaLnBrk="1" fontAlgn="auto" latinLnBrk="0" hangingPunct="1">
              <a:buClrTx/>
              <a:buSzTx/>
              <a:tabLst/>
              <a:defRPr/>
            </a:pPr>
            <a:endParaRPr lang="en-US" sz="1100">
              <a:solidFill>
                <a:prstClr val="black"/>
              </a:solidFill>
              <a:latin typeface="Segoe UI"/>
            </a:endParaRPr>
          </a:p>
          <a:p>
            <a:pPr marL="0" lvl="1" defTabSz="685800">
              <a:defRPr/>
            </a:pPr>
            <a:endParaRPr lang="en-US" sz="1050">
              <a:solidFill>
                <a:prstClr val="black"/>
              </a:solidFill>
              <a:latin typeface="Segoe UI"/>
            </a:endParaRPr>
          </a:p>
          <a:p>
            <a:pPr marL="0" lvl="1" defTabSz="685800">
              <a:defRPr/>
            </a:pPr>
            <a:endParaRPr kumimoji="0" lang="en-US" sz="900" i="0" u="none" strike="noStrike" kern="1200" cap="none" spc="0" normalizeH="0" baseline="0" noProof="0">
              <a:solidFill>
                <a:prstClr val="black"/>
              </a:solidFill>
              <a:uLnTx/>
              <a:uFillTx/>
              <a:latin typeface="Segoe UI Light" panose="020B0502040204020203" pitchFamily="34" charset="0"/>
              <a:cs typeface="Segoe UI Light" panose="020B0502040204020203" pitchFamily="34" charset="0"/>
            </a:endParaRP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Piedmont Virginia Community College (PVCC)</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Thomas Jefferson Adult Center for Education (TJACE)</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Piedmont Regional Adult and Career Education Programs (PRACEP)</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Germanna Community College </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Laurel Ridge Community College</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Rappahannock Center for Education</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Charlottesville Albemarle Technology Education Center</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Culpeper Technology Education Center</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Career Nursing Academy</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180AllSmiles Dental Assistant Academy</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National </a:t>
            </a:r>
            <a:r>
              <a:rPr kumimoji="0" lang="en-US" sz="1000" i="0" u="none" strike="noStrike" kern="1200" cap="none" spc="0" normalizeH="0" baseline="0" noProof="0" err="1">
                <a:solidFill>
                  <a:prstClr val="black"/>
                </a:solidFill>
                <a:uLnTx/>
                <a:uFillTx/>
                <a:latin typeface="Segoe UI"/>
              </a:rPr>
              <a:t>HealthCareer</a:t>
            </a:r>
            <a:r>
              <a:rPr kumimoji="0" lang="en-US" sz="1000" i="0" u="none" strike="noStrike" kern="1200" cap="none" spc="0" normalizeH="0" baseline="0" noProof="0">
                <a:solidFill>
                  <a:prstClr val="black"/>
                </a:solidFill>
                <a:uLnTx/>
                <a:uFillTx/>
                <a:latin typeface="Segoe UI"/>
              </a:rPr>
              <a:t> Certification Institute, LLC</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Carolina’s Solution Group</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Culinary Concepts AB, Culinary School</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New Pathways Tech, Inc</a:t>
            </a:r>
          </a:p>
          <a:p>
            <a:pPr marL="171450" lvl="1" indent="-171450" defTabSz="685800">
              <a:lnSpc>
                <a:spcPct val="106000"/>
              </a:lnSpc>
              <a:buFont typeface="Arial" panose="020B0604020202020204" pitchFamily="34" charset="0"/>
              <a:buChar char="•"/>
              <a:defRPr/>
            </a:pPr>
            <a:r>
              <a:rPr kumimoji="0" lang="en-US" sz="1000" i="0" u="none" strike="noStrike" kern="1200" cap="none" spc="0" normalizeH="0" baseline="0" noProof="0">
                <a:solidFill>
                  <a:prstClr val="black"/>
                </a:solidFill>
                <a:uLnTx/>
                <a:uFillTx/>
                <a:latin typeface="Segoe UI"/>
              </a:rPr>
              <a:t>Orange County VIEW Adult Education Center</a:t>
            </a:r>
          </a:p>
          <a:p>
            <a:pPr marL="0" lvl="1" defTabSz="685800">
              <a:lnSpc>
                <a:spcPct val="106000"/>
              </a:lnSpc>
              <a:spcAft>
                <a:spcPts val="600"/>
              </a:spcAft>
              <a:defRPr/>
            </a:pPr>
            <a:endParaRPr kumimoji="0" lang="en-US" sz="1000" i="0" u="none" strike="noStrike" kern="1200" cap="none" spc="0" normalizeH="0" baseline="0" noProof="0">
              <a:solidFill>
                <a:prstClr val="black"/>
              </a:solidFill>
              <a:uLnTx/>
              <a:uFillTx/>
              <a:latin typeface="Segoe UI"/>
            </a:endParaRPr>
          </a:p>
          <a:p>
            <a:pPr marL="0" lvl="1" defTabSz="685800">
              <a:lnSpc>
                <a:spcPct val="106000"/>
              </a:lnSpc>
              <a:spcAft>
                <a:spcPts val="600"/>
              </a:spcAft>
              <a:defRPr/>
            </a:pPr>
            <a:endParaRPr kumimoji="0" lang="en-US" sz="1100" b="0" i="0" u="none" strike="noStrike" kern="1200" cap="none" spc="0" normalizeH="0" baseline="0" noProof="0">
              <a:solidFill>
                <a:prstClr val="black"/>
              </a:solidFill>
              <a:uLnTx/>
              <a:uFillTx/>
              <a:latin typeface="Segoe UI"/>
            </a:endParaRPr>
          </a:p>
        </p:txBody>
      </p:sp>
      <p:pic>
        <p:nvPicPr>
          <p:cNvPr id="6" name="Picture 5">
            <a:extLst>
              <a:ext uri="{FF2B5EF4-FFF2-40B4-BE49-F238E27FC236}">
                <a16:creationId xmlns:a16="http://schemas.microsoft.com/office/drawing/2014/main" id="{C6C1109C-BE96-CE64-7AB8-420EF7B6CF55}"/>
              </a:ext>
            </a:extLst>
          </p:cNvPr>
          <p:cNvPicPr>
            <a:picLocks noChangeAspect="1"/>
          </p:cNvPicPr>
          <p:nvPr/>
        </p:nvPicPr>
        <p:blipFill>
          <a:blip r:embed="rId12"/>
          <a:stretch>
            <a:fillRect/>
          </a:stretch>
        </p:blipFill>
        <p:spPr>
          <a:xfrm>
            <a:off x="316872" y="1355109"/>
            <a:ext cx="3936424" cy="2103804"/>
          </a:xfrm>
          <a:prstGeom prst="rect">
            <a:avLst/>
          </a:prstGeom>
        </p:spPr>
      </p:pic>
      <p:sp>
        <p:nvSpPr>
          <p:cNvPr id="20" name="TextBox 19">
            <a:extLst>
              <a:ext uri="{FF2B5EF4-FFF2-40B4-BE49-F238E27FC236}">
                <a16:creationId xmlns:a16="http://schemas.microsoft.com/office/drawing/2014/main" id="{8E756D15-9783-0A2F-FD09-0AB61A05281E}"/>
              </a:ext>
            </a:extLst>
          </p:cNvPr>
          <p:cNvSpPr txBox="1"/>
          <p:nvPr/>
        </p:nvSpPr>
        <p:spPr>
          <a:xfrm>
            <a:off x="1468933" y="1355109"/>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spTree>
    <p:extLst>
      <p:ext uri="{BB962C8B-B14F-4D97-AF65-F5344CB8AC3E}">
        <p14:creationId xmlns:p14="http://schemas.microsoft.com/office/powerpoint/2010/main" val="16812386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400" b="1">
                <a:solidFill>
                  <a:prstClr val="black"/>
                </a:solidFill>
                <a:latin typeface="Segoe UI"/>
              </a:rPr>
              <a:t>Traci Blido, Executive Director, 434-258-8626, </a:t>
            </a:r>
            <a:r>
              <a:rPr lang="en-US" sz="1400" b="1">
                <a:solidFill>
                  <a:prstClr val="black"/>
                </a:solidFill>
                <a:latin typeface="Segoe UI"/>
                <a:hlinkClick r:id="rId3"/>
              </a:rPr>
              <a:t>traci.blido@vcwcentral.com</a:t>
            </a:r>
            <a:r>
              <a:rPr lang="en-US" sz="1400" i="1">
                <a:solidFill>
                  <a:prstClr val="black"/>
                </a:solidFill>
                <a:latin typeface="Segoe UI"/>
              </a:rPr>
              <a:t>	</a:t>
            </a: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Central Region (Area #7)</a:t>
            </a: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#7</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3999988"/>
            <a:ext cx="4192142" cy="227242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p>
          <a:p>
            <a:pPr marL="285750" marR="0" lvl="0" indent="-285750" defTabSz="685800" rtl="0" eaLnBrk="1" fontAlgn="auto" latinLnBrk="0" hangingPunct="1">
              <a:lnSpc>
                <a:spcPct val="106000"/>
              </a:lnSpc>
              <a:spcBef>
                <a:spcPts val="0"/>
              </a:spcBef>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Healthcare</a:t>
            </a:r>
          </a:p>
          <a:p>
            <a:pPr marL="285750" marR="0" lvl="0" indent="-285750" defTabSz="685800" rtl="0" eaLnBrk="1" fontAlgn="auto" latinLnBrk="0" hangingPunct="1">
              <a:lnSpc>
                <a:spcPct val="106000"/>
              </a:lnSpc>
              <a:spcBef>
                <a:spcPts val="0"/>
              </a:spcBef>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Food and Beverage Manufacturing</a:t>
            </a:r>
          </a:p>
          <a:p>
            <a:pPr marL="285750" marR="0" lvl="0" indent="-285750" defTabSz="685800" rtl="0" eaLnBrk="1" fontAlgn="auto" latinLnBrk="0" hangingPunct="1">
              <a:lnSpc>
                <a:spcPct val="106000"/>
              </a:lnSpc>
              <a:spcBef>
                <a:spcPts val="0"/>
              </a:spcBef>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Steel and Metals Manufacturing</a:t>
            </a:r>
          </a:p>
          <a:p>
            <a:pPr marL="285750" marR="0" lvl="0" indent="-285750" defTabSz="685800" rtl="0" eaLnBrk="1" fontAlgn="auto" latinLnBrk="0" hangingPunct="1">
              <a:lnSpc>
                <a:spcPct val="106000"/>
              </a:lnSpc>
              <a:spcBef>
                <a:spcPts val="0"/>
              </a:spcBef>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Nuclear Technology</a:t>
            </a:r>
          </a:p>
          <a:p>
            <a:pPr marL="285750" marR="0" lvl="0" indent="-285750" defTabSz="685800" rtl="0" eaLnBrk="1" fontAlgn="auto" latinLnBrk="0" hangingPunct="1">
              <a:lnSpc>
                <a:spcPct val="106000"/>
              </a:lnSpc>
              <a:spcBef>
                <a:spcPts val="0"/>
              </a:spcBef>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Wireless Infrastructure and Communication</a:t>
            </a:r>
          </a:p>
          <a:p>
            <a:pPr marL="285750" marR="0" lvl="0" indent="-285750" defTabSz="685800" rtl="0" eaLnBrk="1" fontAlgn="auto" latinLnBrk="0" hangingPunct="1">
              <a:lnSpc>
                <a:spcPct val="106000"/>
              </a:lnSpc>
              <a:spcBef>
                <a:spcPts val="0"/>
              </a:spcBef>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Financial and Business Support Services</a:t>
            </a: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669323" y="1506326"/>
            <a:ext cx="3349801"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Key Partners &amp; Initiatives</a:t>
            </a:r>
            <a:endParaRPr kumimoji="0" lang="en-US" sz="16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30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For individuals: </a:t>
            </a:r>
          </a:p>
          <a:p>
            <a:pPr marL="171450" marR="0" lvl="0" indent="-171450" algn="l" defTabSz="685800" rtl="0" eaLnBrk="1" fontAlgn="auto" latinLnBrk="0" hangingPunct="1">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Adult &amp; Career Education (ACE) of Central Virginia: </a:t>
            </a:r>
            <a:r>
              <a:rPr kumimoji="0" lang="en-US" sz="1000" b="0" i="0" u="none" strike="noStrike" kern="1200" cap="none" spc="0" normalizeH="0" baseline="0" noProof="0">
                <a:ln>
                  <a:noFill/>
                </a:ln>
                <a:solidFill>
                  <a:prstClr val="black"/>
                </a:solidFill>
                <a:effectLst/>
                <a:uLnTx/>
                <a:uFillTx/>
                <a:latin typeface="Segoe UI"/>
                <a:ea typeface="+mn-ea"/>
                <a:cs typeface="+mn-cs"/>
                <a:hlinkClick r:id="rId4"/>
              </a:rPr>
              <a:t>www.centralvaadulted.com/</a:t>
            </a:r>
            <a:endParaRPr kumimoji="0" lang="en-US" sz="10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spcBef>
                <a:spcPts val="0"/>
              </a:spcBef>
              <a:spcAft>
                <a:spcPts val="300"/>
              </a:spcAft>
              <a:buClrTx/>
              <a:buSzTx/>
              <a:buFont typeface="Arial" panose="020B0604020202020204" pitchFamily="34" charset="0"/>
              <a:buChar char="•"/>
              <a:tabLst/>
              <a:defRPr/>
            </a:pPr>
            <a:r>
              <a:rPr lang="en-US" sz="1000">
                <a:solidFill>
                  <a:prstClr val="black"/>
                </a:solidFill>
                <a:latin typeface="Segoe UI"/>
              </a:rPr>
              <a:t>Bedford Area Resource Council: </a:t>
            </a:r>
            <a:r>
              <a:rPr lang="en-US" sz="1000">
                <a:solidFill>
                  <a:prstClr val="black"/>
                </a:solidFill>
                <a:latin typeface="Segoe UI"/>
                <a:hlinkClick r:id="rId5"/>
              </a:rPr>
              <a:t>www.bedfordarearesourcecouncil.org</a:t>
            </a:r>
            <a:endParaRPr lang="en-US" sz="1000">
              <a:solidFill>
                <a:prstClr val="black"/>
              </a:solidFill>
              <a:latin typeface="Segoe UI"/>
            </a:endParaRPr>
          </a:p>
          <a:p>
            <a:pPr marL="171450" marR="0" lvl="0" indent="-171450" algn="l" defTabSz="685800" rtl="0" eaLnBrk="1" fontAlgn="auto" latinLnBrk="0" hangingPunct="1">
              <a:spcBef>
                <a:spcPts val="0"/>
              </a:spcBef>
              <a:spcAft>
                <a:spcPts val="300"/>
              </a:spcAft>
              <a:buClrTx/>
              <a:buSzTx/>
              <a:buFont typeface="Arial" panose="020B0604020202020204" pitchFamily="34" charset="0"/>
              <a:buChar char="•"/>
              <a:tabLst/>
              <a:defRPr/>
            </a:pPr>
            <a:r>
              <a:rPr lang="en-US" sz="1000">
                <a:solidFill>
                  <a:prstClr val="black"/>
                </a:solidFill>
                <a:latin typeface="Segoe UI"/>
              </a:rPr>
              <a:t>Blue Ridge Reentry Council: </a:t>
            </a:r>
            <a:r>
              <a:rPr lang="en-US" sz="1000">
                <a:solidFill>
                  <a:prstClr val="black"/>
                </a:solidFill>
                <a:latin typeface="Segoe UI"/>
                <a:hlinkClick r:id="rId6" action="ppaction://hlinkfile"/>
              </a:rPr>
              <a:t>facebook.com/</a:t>
            </a:r>
            <a:r>
              <a:rPr lang="en-US" sz="1000" err="1">
                <a:solidFill>
                  <a:prstClr val="black"/>
                </a:solidFill>
                <a:latin typeface="Segoe UI"/>
                <a:hlinkClick r:id="rId6" action="ppaction://hlinkfile"/>
              </a:rPr>
              <a:t>blueridgereentrycouncil</a:t>
            </a:r>
            <a:endParaRPr lang="en-US" sz="1000">
              <a:solidFill>
                <a:prstClr val="black"/>
              </a:solidFill>
              <a:latin typeface="Segoe UI"/>
            </a:endParaRPr>
          </a:p>
          <a:p>
            <a:pPr marL="171450" marR="0" lvl="0" indent="-171450" algn="l" defTabSz="685800" rtl="0" eaLnBrk="1" fontAlgn="auto" latinLnBrk="0" hangingPunct="1">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Goodwill Industries of the Valleys:</a:t>
            </a:r>
            <a:r>
              <a:rPr lang="en-US" sz="1000">
                <a:solidFill>
                  <a:prstClr val="black"/>
                </a:solidFill>
                <a:latin typeface="Segoe UI"/>
              </a:rPr>
              <a:t> </a:t>
            </a:r>
            <a:r>
              <a:rPr kumimoji="0" lang="en-US" sz="1000" b="0" i="0" u="none" strike="noStrike" kern="1200" cap="none" spc="0" normalizeH="0" baseline="0" noProof="0">
                <a:ln>
                  <a:noFill/>
                </a:ln>
                <a:solidFill>
                  <a:prstClr val="black"/>
                </a:solidFill>
                <a:effectLst/>
                <a:uLnTx/>
                <a:uFillTx/>
                <a:latin typeface="Segoe UI"/>
                <a:ea typeface="+mn-ea"/>
                <a:cs typeface="+mn-cs"/>
                <a:hlinkClick r:id="rId7"/>
              </a:rPr>
              <a:t>www.goodwillvalleys.com</a:t>
            </a:r>
            <a:endParaRPr kumimoji="0" lang="en-US" sz="10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spcBef>
                <a:spcPts val="0"/>
              </a:spcBef>
              <a:spcAft>
                <a:spcPts val="300"/>
              </a:spcAft>
              <a:buClrTx/>
              <a:buSzTx/>
              <a:buFont typeface="Arial" panose="020B0604020202020204" pitchFamily="34" charset="0"/>
              <a:buChar char="•"/>
              <a:tabLst/>
              <a:defRPr/>
            </a:pPr>
            <a:r>
              <a:rPr lang="en-US" sz="1000" err="1">
                <a:solidFill>
                  <a:prstClr val="black"/>
                </a:solidFill>
                <a:latin typeface="Segoe UI"/>
              </a:rPr>
              <a:t>HumanKind</a:t>
            </a:r>
            <a:r>
              <a:rPr lang="en-US" sz="1000">
                <a:solidFill>
                  <a:prstClr val="black"/>
                </a:solidFill>
                <a:latin typeface="Segoe UI"/>
              </a:rPr>
              <a:t>: </a:t>
            </a:r>
            <a:r>
              <a:rPr lang="en-US" sz="1000">
                <a:solidFill>
                  <a:prstClr val="black"/>
                </a:solidFill>
                <a:latin typeface="Segoe UI"/>
                <a:hlinkClick r:id="rId8"/>
              </a:rPr>
              <a:t>www.humankind.org</a:t>
            </a:r>
            <a:endParaRPr lang="en-US" sz="1000">
              <a:solidFill>
                <a:prstClr val="black"/>
              </a:solidFill>
              <a:latin typeface="Segoe UI"/>
            </a:endParaRPr>
          </a:p>
          <a:p>
            <a:pPr marL="171450" marR="0" lvl="0" indent="-171450" algn="l" defTabSz="685800" rtl="0" eaLnBrk="1" fontAlgn="auto" latinLnBrk="0" hangingPunct="1">
              <a:spcBef>
                <a:spcPts val="0"/>
              </a:spcBef>
              <a:spcAft>
                <a:spcPts val="300"/>
              </a:spcAft>
              <a:buClrTx/>
              <a:buSzTx/>
              <a:buFont typeface="Arial" panose="020B0604020202020204" pitchFamily="34" charset="0"/>
              <a:buChar char="•"/>
              <a:tabLst/>
              <a:defRPr/>
            </a:pPr>
            <a:r>
              <a:rPr lang="en-US" sz="1000">
                <a:solidFill>
                  <a:prstClr val="black"/>
                </a:solidFill>
                <a:latin typeface="Segoe UI"/>
              </a:rPr>
              <a:t>Impact Living Services: </a:t>
            </a:r>
            <a:r>
              <a:rPr lang="en-US" sz="1000">
                <a:solidFill>
                  <a:prstClr val="black"/>
                </a:solidFill>
                <a:latin typeface="Segoe UI"/>
                <a:hlinkClick r:id="rId9"/>
              </a:rPr>
              <a:t>impactlivingservices.org</a:t>
            </a:r>
            <a:endParaRPr lang="en-US" sz="1000">
              <a:solidFill>
                <a:prstClr val="black"/>
              </a:solidFill>
              <a:latin typeface="Segoe UI"/>
            </a:endParaRPr>
          </a:p>
          <a:p>
            <a:pPr marL="171450" indent="-171450" defTabSz="685800">
              <a:spcAft>
                <a:spcPts val="300"/>
              </a:spcAft>
              <a:buFont typeface="Arial" panose="020B0604020202020204" pitchFamily="34" charset="0"/>
              <a:buChar char="•"/>
              <a:defRPr/>
            </a:pPr>
            <a:r>
              <a:rPr kumimoji="0" lang="en-US" sz="1000" b="0" i="0" u="none" strike="noStrike" kern="1200" cap="none" spc="0" normalizeH="0" baseline="0" noProof="0">
                <a:ln>
                  <a:noFill/>
                </a:ln>
                <a:solidFill>
                  <a:prstClr val="black"/>
                </a:solidFill>
                <a:effectLst/>
                <a:uLnTx/>
                <a:uFillTx/>
                <a:latin typeface="Segoe UI"/>
                <a:ea typeface="+mn-ea"/>
                <a:cs typeface="+mn-cs"/>
              </a:rPr>
              <a:t>Lynchburg Community Action Group (</a:t>
            </a:r>
            <a:r>
              <a:rPr kumimoji="0" lang="en-US" sz="1000" b="0" i="0" u="none" strike="noStrike" kern="1200" cap="none" spc="0" normalizeH="0" baseline="0" noProof="0" err="1">
                <a:ln>
                  <a:noFill/>
                </a:ln>
                <a:solidFill>
                  <a:prstClr val="black"/>
                </a:solidFill>
                <a:effectLst/>
                <a:uLnTx/>
                <a:uFillTx/>
                <a:latin typeface="Segoe UI"/>
                <a:ea typeface="+mn-ea"/>
                <a:cs typeface="+mn-cs"/>
              </a:rPr>
              <a:t>LynCAG</a:t>
            </a:r>
            <a:r>
              <a:rPr kumimoji="0" lang="en-US" sz="1000" b="0" i="0" u="none" strike="noStrike" kern="1200" cap="none" spc="0" normalizeH="0" baseline="0" noProof="0">
                <a:ln>
                  <a:noFill/>
                </a:ln>
                <a:solidFill>
                  <a:prstClr val="black"/>
                </a:solidFill>
                <a:effectLst/>
                <a:uLnTx/>
                <a:uFillTx/>
                <a:latin typeface="Segoe UI"/>
                <a:ea typeface="+mn-ea"/>
                <a:cs typeface="+mn-cs"/>
              </a:rPr>
              <a:t>): </a:t>
            </a:r>
            <a:r>
              <a:rPr kumimoji="0" lang="en-US" sz="1000" b="0" i="0" u="none" strike="noStrike" kern="1200" cap="none" spc="0" normalizeH="0" baseline="0" noProof="0">
                <a:ln>
                  <a:noFill/>
                </a:ln>
                <a:solidFill>
                  <a:prstClr val="black"/>
                </a:solidFill>
                <a:effectLst/>
                <a:uLnTx/>
                <a:uFillTx/>
                <a:latin typeface="Segoe UI"/>
                <a:ea typeface="+mn-ea"/>
                <a:cs typeface="+mn-cs"/>
                <a:hlinkClick r:id="rId10"/>
              </a:rPr>
              <a:t>www.lyncag.org</a:t>
            </a:r>
            <a:endParaRPr kumimoji="0" lang="en-US" sz="10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Parkview Community Mission:</a:t>
            </a:r>
            <a:r>
              <a:rPr lang="en-US" sz="1000">
                <a:solidFill>
                  <a:prstClr val="black"/>
                </a:solidFill>
                <a:latin typeface="Segoe UI"/>
              </a:rPr>
              <a:t> </a:t>
            </a:r>
            <a:r>
              <a:rPr kumimoji="0" lang="en-US" sz="1000" b="0" i="0" u="none" strike="noStrike" kern="1200" cap="none" spc="0" normalizeH="0" baseline="0" noProof="0">
                <a:ln>
                  <a:noFill/>
                </a:ln>
                <a:solidFill>
                  <a:prstClr val="black"/>
                </a:solidFill>
                <a:effectLst/>
                <a:uLnTx/>
                <a:uFillTx/>
                <a:latin typeface="Segoe UI"/>
                <a:ea typeface="+mn-ea"/>
                <a:cs typeface="+mn-cs"/>
                <a:hlinkClick r:id="rId11"/>
              </a:rPr>
              <a:t>www.parkviewmission.org</a:t>
            </a:r>
            <a:endParaRPr kumimoji="0" lang="en-US" sz="10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spcBef>
                <a:spcPts val="0"/>
              </a:spcBef>
              <a:spcAft>
                <a:spcPts val="300"/>
              </a:spcAft>
              <a:buClrTx/>
              <a:buSzTx/>
              <a:buFont typeface="Arial" panose="020B0604020202020204" pitchFamily="34" charset="0"/>
              <a:buChar char="•"/>
              <a:tabLst/>
              <a:defRPr/>
            </a:pPr>
            <a:r>
              <a:rPr lang="en-US" sz="1000">
                <a:solidFill>
                  <a:prstClr val="black"/>
                </a:solidFill>
                <a:latin typeface="Segoe UI"/>
              </a:rPr>
              <a:t>Patrick Henry Family Services: </a:t>
            </a:r>
            <a:r>
              <a:rPr lang="en-US" sz="1000">
                <a:solidFill>
                  <a:prstClr val="black"/>
                </a:solidFill>
                <a:latin typeface="Segoe UI"/>
                <a:hlinkClick r:id="rId12"/>
              </a:rPr>
              <a:t>patrickhenry.org</a:t>
            </a:r>
            <a:endParaRPr kumimoji="0" lang="en-US" sz="10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spcBef>
                <a:spcPts val="0"/>
              </a:spcBef>
              <a:spcAft>
                <a:spcPts val="30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a:ea typeface="+mn-ea"/>
                <a:cs typeface="+mn-cs"/>
              </a:rPr>
              <a:t>For businesses:</a:t>
            </a:r>
          </a:p>
          <a:p>
            <a:pPr marL="171450" marR="0" lvl="0" indent="-171450" algn="l" defTabSz="685800" rtl="0" eaLnBrk="1" fontAlgn="auto" latinLnBrk="0" hangingPunct="1">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Central Virginia Business Services Team: </a:t>
            </a:r>
            <a:r>
              <a:rPr kumimoji="0" lang="en-US" sz="1000" b="0" i="0" u="none" strike="noStrike" kern="1200" cap="none" spc="0" normalizeH="0" baseline="0" noProof="0">
                <a:ln>
                  <a:noFill/>
                </a:ln>
                <a:solidFill>
                  <a:prstClr val="black"/>
                </a:solidFill>
                <a:effectLst/>
                <a:uLnTx/>
                <a:uFillTx/>
                <a:latin typeface="Segoe UI"/>
                <a:ea typeface="+mn-ea"/>
                <a:cs typeface="+mn-cs"/>
                <a:hlinkClick r:id="rId13"/>
              </a:rPr>
              <a:t>vcwcentralregion.com/employers/business-services-team</a:t>
            </a:r>
            <a:endParaRPr kumimoji="0" lang="en-US" sz="10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Lynchburg Regional Business Alliance: </a:t>
            </a:r>
            <a:r>
              <a:rPr kumimoji="0" lang="en-US" sz="1000" b="0" i="0" u="none" strike="noStrike" kern="1200" cap="none" spc="0" normalizeH="0" baseline="0" noProof="0">
                <a:ln>
                  <a:noFill/>
                </a:ln>
                <a:solidFill>
                  <a:prstClr val="black"/>
                </a:solidFill>
                <a:effectLst/>
                <a:uLnTx/>
                <a:uFillTx/>
                <a:latin typeface="Segoe UI"/>
                <a:ea typeface="+mn-ea"/>
                <a:cs typeface="+mn-cs"/>
                <a:hlinkClick r:id="rId14" action="ppaction://hlinkfile"/>
              </a:rPr>
              <a:t>lynchburgregion.org</a:t>
            </a:r>
            <a:endParaRPr kumimoji="0" lang="en-US" sz="10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spcBef>
                <a:spcPts val="0"/>
              </a:spcBef>
              <a:spcAft>
                <a:spcPts val="300"/>
              </a:spcAft>
              <a:buClrTx/>
              <a:buSzTx/>
              <a:buFont typeface="Arial" panose="020B0604020202020204" pitchFamily="34" charset="0"/>
              <a:buChar char="•"/>
              <a:tabLst/>
              <a:defRPr/>
            </a:pPr>
            <a:r>
              <a:rPr lang="en-US" sz="1000">
                <a:solidFill>
                  <a:prstClr val="black"/>
                </a:solidFill>
                <a:latin typeface="Segoe UI"/>
              </a:rPr>
              <a:t>Bedford Area Chamber of Commerce: </a:t>
            </a:r>
            <a:r>
              <a:rPr lang="en-US" sz="1000">
                <a:solidFill>
                  <a:prstClr val="black"/>
                </a:solidFill>
                <a:latin typeface="Segoe UI"/>
                <a:hlinkClick r:id="rId15" action="ppaction://hlinkfile"/>
              </a:rPr>
              <a:t>bedfordareachamber.com</a:t>
            </a:r>
            <a:endParaRPr lang="en-US" sz="1000">
              <a:solidFill>
                <a:prstClr val="black"/>
              </a:solidFill>
              <a:latin typeface="Segoe UI"/>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1245870" y="6573731"/>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hlinkClick r:id="rId16"/>
              </a:rPr>
              <a:t>www.vcwcentralregion.com</a:t>
            </a: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	</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534006" y="2983345"/>
            <a:ext cx="3982465" cy="332297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171450" indent="-171450" defTabSz="685800">
              <a:lnSpc>
                <a:spcPct val="106000"/>
              </a:lnSpc>
              <a:spcAft>
                <a:spcPts val="300"/>
              </a:spcAft>
              <a:buFont typeface="Arial" panose="020B0604020202020204" pitchFamily="34" charset="0"/>
              <a:buChar char="•"/>
              <a:defRPr/>
            </a:pPr>
            <a:r>
              <a:rPr lang="en-US" sz="1050">
                <a:solidFill>
                  <a:prstClr val="black"/>
                </a:solidFill>
                <a:latin typeface="Segoe UI"/>
              </a:rPr>
              <a:t>Centra College: </a:t>
            </a:r>
            <a:r>
              <a:rPr lang="en-US" sz="1050">
                <a:solidFill>
                  <a:prstClr val="black"/>
                </a:solidFill>
                <a:latin typeface="Segoe UI"/>
                <a:hlinkClick r:id="rId17"/>
              </a:rPr>
              <a:t>www.centrahealth.com/college</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Segoe UI"/>
                <a:ea typeface="+mn-ea"/>
                <a:cs typeface="+mn-cs"/>
              </a:rPr>
              <a:t>Central Virginia Community College: </a:t>
            </a:r>
            <a:r>
              <a:rPr kumimoji="0" lang="en-US" sz="1050" b="0" i="0" u="none" strike="noStrike" kern="1200" cap="none" spc="0" normalizeH="0" baseline="0" noProof="0">
                <a:ln>
                  <a:noFill/>
                </a:ln>
                <a:solidFill>
                  <a:prstClr val="black"/>
                </a:solidFill>
                <a:effectLst/>
                <a:uLnTx/>
                <a:uFillTx/>
                <a:latin typeface="Segoe UI"/>
                <a:ea typeface="+mn-ea"/>
                <a:cs typeface="+mn-cs"/>
                <a:hlinkClick r:id="rId18"/>
              </a:rPr>
              <a:t>www.centralvirginia.edu</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300"/>
              </a:spcAft>
              <a:buClrTx/>
              <a:buSzTx/>
              <a:buFont typeface="Arial" panose="020B0604020202020204" pitchFamily="34" charset="0"/>
              <a:buChar char="•"/>
              <a:tabLst/>
              <a:defRPr/>
            </a:pPr>
            <a:r>
              <a:rPr lang="en-US" sz="1050">
                <a:solidFill>
                  <a:prstClr val="black"/>
                </a:solidFill>
                <a:latin typeface="Segoe UI"/>
              </a:rPr>
              <a:t>Liberty University: </a:t>
            </a:r>
            <a:r>
              <a:rPr lang="en-US" sz="1050">
                <a:solidFill>
                  <a:prstClr val="black"/>
                </a:solidFill>
                <a:latin typeface="Segoe UI"/>
                <a:hlinkClick r:id="rId19"/>
              </a:rPr>
              <a:t>www.liberty.edu</a:t>
            </a:r>
            <a:endParaRPr lang="en-US" sz="1050">
              <a:solidFill>
                <a:prstClr val="black"/>
              </a:solidFill>
              <a:latin typeface="Segoe UI"/>
            </a:endParaRPr>
          </a:p>
          <a:p>
            <a:pPr marL="171450" marR="0" lvl="0" indent="-171450" algn="l" defTabSz="685800" rtl="0" eaLnBrk="1" fontAlgn="auto" latinLnBrk="0" hangingPunct="1">
              <a:lnSpc>
                <a:spcPct val="106000"/>
              </a:lnSpc>
              <a:spcBef>
                <a:spcPts val="0"/>
              </a:spcBef>
              <a:spcAft>
                <a:spcPts val="300"/>
              </a:spcAft>
              <a:buClrTx/>
              <a:buSzTx/>
              <a:buFont typeface="Arial" panose="020B0604020202020204" pitchFamily="34" charset="0"/>
              <a:buChar char="•"/>
              <a:tabLst/>
              <a:defRPr/>
            </a:pPr>
            <a:r>
              <a:rPr lang="en-US" sz="1050">
                <a:solidFill>
                  <a:prstClr val="black"/>
                </a:solidFill>
                <a:latin typeface="Segoe UI"/>
              </a:rPr>
              <a:t>Old Dominion Job Corps Center: </a:t>
            </a:r>
            <a:r>
              <a:rPr lang="en-US" sz="1050">
                <a:solidFill>
                  <a:prstClr val="black"/>
                </a:solidFill>
                <a:latin typeface="Segoe UI"/>
                <a:hlinkClick r:id="rId20"/>
              </a:rPr>
              <a:t>olddominion.jobcorps.gov</a:t>
            </a:r>
            <a:endParaRPr lang="en-US" sz="1050">
              <a:solidFill>
                <a:prstClr val="black"/>
              </a:solidFill>
              <a:latin typeface="Segoe UI"/>
            </a:endParaRPr>
          </a:p>
          <a:p>
            <a:pPr marL="171450" marR="0" lvl="0" indent="-171450" algn="l" defTabSz="685800" rtl="0" eaLnBrk="1" fontAlgn="auto" latinLnBrk="0" hangingPunct="1">
              <a:lnSpc>
                <a:spcPct val="106000"/>
              </a:lnSpc>
              <a:spcBef>
                <a:spcPts val="0"/>
              </a:spcBef>
              <a:spcAft>
                <a:spcPts val="300"/>
              </a:spcAft>
              <a:buClrTx/>
              <a:buSzTx/>
              <a:buFont typeface="Arial" panose="020B0604020202020204" pitchFamily="34" charset="0"/>
              <a:buChar char="•"/>
              <a:tabLst/>
              <a:defRPr/>
            </a:pPr>
            <a:r>
              <a:rPr lang="en-US" sz="1050">
                <a:solidFill>
                  <a:prstClr val="black"/>
                </a:solidFill>
                <a:latin typeface="Segoe UI"/>
              </a:rPr>
              <a:t>Randolph College: </a:t>
            </a:r>
            <a:r>
              <a:rPr lang="en-US" sz="1050">
                <a:solidFill>
                  <a:prstClr val="black"/>
                </a:solidFill>
                <a:latin typeface="Segoe UI"/>
                <a:hlinkClick r:id="rId21"/>
              </a:rPr>
              <a:t>www.randolphcollege.edu</a:t>
            </a:r>
            <a:endParaRPr lang="en-US" sz="1050">
              <a:solidFill>
                <a:prstClr val="black"/>
              </a:solidFill>
              <a:latin typeface="Segoe UI"/>
            </a:endParaRPr>
          </a:p>
          <a:p>
            <a:pPr marL="171450" marR="0" lvl="0" indent="-171450" algn="l" defTabSz="685800" rtl="0" eaLnBrk="1" fontAlgn="auto" latinLnBrk="0" hangingPunct="1">
              <a:lnSpc>
                <a:spcPct val="106000"/>
              </a:lnSpc>
              <a:spcBef>
                <a:spcPts val="0"/>
              </a:spcBef>
              <a:spcAft>
                <a:spcPts val="300"/>
              </a:spcAft>
              <a:buClrTx/>
              <a:buSzTx/>
              <a:buFont typeface="Arial" panose="020B0604020202020204" pitchFamily="34" charset="0"/>
              <a:buChar char="•"/>
              <a:tabLst/>
              <a:defRPr/>
            </a:pPr>
            <a:r>
              <a:rPr lang="en-US" sz="1050">
                <a:solidFill>
                  <a:prstClr val="black"/>
                </a:solidFill>
                <a:latin typeface="Segoe UI"/>
              </a:rPr>
              <a:t>Susie G. Gibson Science &amp; Technology Center: </a:t>
            </a:r>
            <a:r>
              <a:rPr lang="en-US" sz="1050">
                <a:solidFill>
                  <a:prstClr val="black"/>
                </a:solidFill>
                <a:latin typeface="Segoe UI"/>
                <a:hlinkClick r:id="rId22"/>
              </a:rPr>
              <a:t>bedfordsusieggibsonstc.sharpschool.net</a:t>
            </a:r>
            <a:endParaRPr lang="en-US" sz="1050">
              <a:solidFill>
                <a:prstClr val="black"/>
              </a:solidFill>
              <a:latin typeface="Segoe UI"/>
            </a:endParaRPr>
          </a:p>
          <a:p>
            <a:pPr marL="171450" marR="0" lvl="0" indent="-171450" algn="l" defTabSz="685800" rtl="0" eaLnBrk="1" fontAlgn="auto" latinLnBrk="0" hangingPunct="1">
              <a:lnSpc>
                <a:spcPct val="106000"/>
              </a:lnSpc>
              <a:spcBef>
                <a:spcPts val="0"/>
              </a:spcBef>
              <a:spcAft>
                <a:spcPts val="300"/>
              </a:spcAft>
              <a:buClrTx/>
              <a:buSzTx/>
              <a:buFont typeface="Arial" panose="020B0604020202020204" pitchFamily="34" charset="0"/>
              <a:buChar char="•"/>
              <a:tabLst/>
              <a:defRPr/>
            </a:pPr>
            <a:r>
              <a:rPr lang="en-US" sz="1050">
                <a:solidFill>
                  <a:prstClr val="black"/>
                </a:solidFill>
                <a:latin typeface="Segoe UI"/>
              </a:rPr>
              <a:t>Raspberry Hill Adult Daytime Center – Nurse Aide Training: </a:t>
            </a:r>
            <a:r>
              <a:rPr lang="en-US" sz="1050">
                <a:solidFill>
                  <a:prstClr val="black"/>
                </a:solidFill>
                <a:latin typeface="Segoe UI"/>
                <a:hlinkClick r:id="rId23"/>
              </a:rPr>
              <a:t>raspberryhilladc.com/adult-day-care-nurse-aide</a:t>
            </a:r>
            <a:endParaRPr lang="en-US" sz="1050">
              <a:solidFill>
                <a:prstClr val="black"/>
              </a:solidFill>
              <a:latin typeface="Segoe UI"/>
            </a:endParaRPr>
          </a:p>
          <a:p>
            <a:pPr marL="171450" marR="0" lvl="0" indent="-171450" algn="l" defTabSz="685800" rtl="0" eaLnBrk="1" fontAlgn="auto" latinLnBrk="0" hangingPunct="1">
              <a:lnSpc>
                <a:spcPct val="106000"/>
              </a:lnSpc>
              <a:spcBef>
                <a:spcPts val="0"/>
              </a:spcBef>
              <a:spcAft>
                <a:spcPts val="300"/>
              </a:spcAft>
              <a:buClrTx/>
              <a:buSzTx/>
              <a:buFont typeface="Arial" panose="020B0604020202020204" pitchFamily="34" charset="0"/>
              <a:buChar char="•"/>
              <a:tabLst/>
              <a:defRPr/>
            </a:pPr>
            <a:r>
              <a:rPr lang="en-US" sz="1050">
                <a:solidFill>
                  <a:prstClr val="black"/>
                </a:solidFill>
                <a:latin typeface="Segoe UI"/>
              </a:rPr>
              <a:t>Sweet Briar College: </a:t>
            </a:r>
            <a:r>
              <a:rPr lang="en-US" sz="1050">
                <a:solidFill>
                  <a:prstClr val="black"/>
                </a:solidFill>
                <a:latin typeface="Segoe UI"/>
                <a:hlinkClick r:id="rId24"/>
              </a:rPr>
              <a:t>www.sbc.edu</a:t>
            </a:r>
            <a:endParaRPr lang="en-US" sz="1050">
              <a:solidFill>
                <a:prstClr val="black"/>
              </a:solidFill>
              <a:latin typeface="Segoe UI"/>
            </a:endParaRPr>
          </a:p>
          <a:p>
            <a:pPr marL="171450" indent="-171450" defTabSz="685800">
              <a:lnSpc>
                <a:spcPct val="106000"/>
              </a:lnSpc>
              <a:spcAft>
                <a:spcPts val="300"/>
              </a:spcAft>
              <a:buFont typeface="Arial" panose="020B0604020202020204" pitchFamily="34" charset="0"/>
              <a:buChar char="•"/>
              <a:defRPr/>
            </a:pPr>
            <a:r>
              <a:rPr kumimoji="0" lang="en-US" sz="1050" b="0" i="0" u="none" strike="noStrike" kern="1200" cap="none" spc="0" normalizeH="0" baseline="0" noProof="0">
                <a:ln>
                  <a:noFill/>
                </a:ln>
                <a:solidFill>
                  <a:prstClr val="black"/>
                </a:solidFill>
                <a:effectLst/>
                <a:uLnTx/>
                <a:uFillTx/>
                <a:latin typeface="Segoe UI"/>
                <a:ea typeface="+mn-ea"/>
                <a:cs typeface="+mn-cs"/>
              </a:rPr>
              <a:t>University of Lynchburg: </a:t>
            </a:r>
            <a:r>
              <a:rPr kumimoji="0" lang="en-US" sz="1050" b="0" i="0" u="none" strike="noStrike" kern="1200" cap="none" spc="0" normalizeH="0" baseline="0" noProof="0">
                <a:ln>
                  <a:noFill/>
                </a:ln>
                <a:solidFill>
                  <a:prstClr val="black"/>
                </a:solidFill>
                <a:effectLst/>
                <a:uLnTx/>
                <a:uFillTx/>
                <a:latin typeface="Segoe UI"/>
                <a:ea typeface="+mn-ea"/>
                <a:cs typeface="+mn-cs"/>
                <a:hlinkClick r:id="rId25"/>
              </a:rPr>
              <a:t>www.Lynchburg.edu</a:t>
            </a:r>
            <a:endParaRPr lang="en-US" sz="1050">
              <a:solidFill>
                <a:prstClr val="black"/>
              </a:solidFill>
              <a:latin typeface="Segoe UI"/>
            </a:endParaRPr>
          </a:p>
          <a:p>
            <a:pPr marL="171450" marR="0" lvl="0" indent="-171450" algn="l" defTabSz="685800" rtl="0" eaLnBrk="1" fontAlgn="auto" latinLnBrk="0" hangingPunct="1">
              <a:lnSpc>
                <a:spcPct val="106000"/>
              </a:lnSpc>
              <a:spcBef>
                <a:spcPts val="0"/>
              </a:spcBef>
              <a:spcAft>
                <a:spcPts val="300"/>
              </a:spcAft>
              <a:buClrTx/>
              <a:buSzTx/>
              <a:buFont typeface="Arial" panose="020B0604020202020204" pitchFamily="34" charset="0"/>
              <a:buChar char="•"/>
              <a:tabLst/>
              <a:defRPr/>
            </a:pPr>
            <a:r>
              <a:rPr lang="en-US" sz="1050">
                <a:solidFill>
                  <a:prstClr val="black"/>
                </a:solidFill>
                <a:latin typeface="Segoe UI"/>
              </a:rPr>
              <a:t>Virginia Technical Institute: </a:t>
            </a:r>
            <a:r>
              <a:rPr lang="en-US" sz="1050">
                <a:solidFill>
                  <a:prstClr val="black"/>
                </a:solidFill>
                <a:latin typeface="Segoe UI"/>
                <a:hlinkClick r:id="rId26"/>
              </a:rPr>
              <a:t>govti.org</a:t>
            </a:r>
            <a:endParaRPr lang="en-US" sz="1050">
              <a:solidFill>
                <a:prstClr val="black"/>
              </a:solidFill>
              <a:latin typeface="Segoe UI"/>
            </a:endParaRPr>
          </a:p>
          <a:p>
            <a:pPr marL="171450" marR="0" lvl="0" indent="-171450" algn="l" defTabSz="685800" rtl="0" eaLnBrk="1" fontAlgn="auto" latinLnBrk="0" hangingPunct="1">
              <a:lnSpc>
                <a:spcPct val="106000"/>
              </a:lnSpc>
              <a:spcBef>
                <a:spcPts val="0"/>
              </a:spcBef>
              <a:spcAft>
                <a:spcPts val="300"/>
              </a:spcAft>
              <a:buClrTx/>
              <a:buSzTx/>
              <a:buFont typeface="Arial" panose="020B0604020202020204" pitchFamily="34" charset="0"/>
              <a:buChar char="•"/>
              <a:tabLst/>
              <a:defRPr/>
            </a:pPr>
            <a:r>
              <a:rPr lang="en-US" sz="1050">
                <a:solidFill>
                  <a:prstClr val="black"/>
                </a:solidFill>
                <a:latin typeface="Segoe UI"/>
              </a:rPr>
              <a:t>Virginia University of Lynchburg: </a:t>
            </a:r>
            <a:r>
              <a:rPr lang="en-US" sz="1050">
                <a:solidFill>
                  <a:prstClr val="black"/>
                </a:solidFill>
                <a:latin typeface="Segoe UI"/>
                <a:hlinkClick r:id="rId27"/>
              </a:rPr>
              <a:t>wp.vul.edu</a:t>
            </a:r>
            <a:endParaRPr lang="en-US" sz="105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534007" y="1517253"/>
            <a:ext cx="3982464" cy="139220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R="0" lvl="0" algn="l" defTabSz="685800" rtl="0" eaLnBrk="1" fontAlgn="auto" latinLnBrk="0" hangingPunct="1">
              <a:lnSpc>
                <a:spcPct val="106000"/>
              </a:lnSpc>
              <a:spcBef>
                <a:spcPts val="0"/>
              </a:spcBef>
              <a:buClrTx/>
              <a:buSzTx/>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Virginia Career Works Lynchburg Center</a:t>
            </a:r>
          </a:p>
          <a:p>
            <a:pPr marR="0" lvl="0" algn="l" defTabSz="685800" rtl="0" eaLnBrk="1" fontAlgn="auto" latinLnBrk="0" hangingPunct="1">
              <a:lnSpc>
                <a:spcPct val="106000"/>
              </a:lnSpc>
              <a:spcBef>
                <a:spcPts val="0"/>
              </a:spcBef>
              <a:buClrTx/>
              <a:buSzTx/>
              <a:tabLst/>
              <a:defRPr/>
            </a:pPr>
            <a:r>
              <a:rPr lang="en-US" sz="1100">
                <a:solidFill>
                  <a:prstClr val="black"/>
                </a:solidFill>
                <a:latin typeface="Segoe UI"/>
              </a:rPr>
              <a:t>(Comprehensive)</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R="0" lvl="0" algn="l" defTabSz="685800" rtl="0" eaLnBrk="1" fontAlgn="auto" latinLnBrk="0" hangingPunct="1">
              <a:lnSpc>
                <a:spcPct val="106000"/>
              </a:lnSpc>
              <a:spcBef>
                <a:spcPts val="0"/>
              </a:spcBef>
              <a:buClrTx/>
              <a:buSzTx/>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3125 Odd Fellows Road</a:t>
            </a:r>
          </a:p>
          <a:p>
            <a:pPr marR="0" lvl="0" algn="l" defTabSz="685800" rtl="0" eaLnBrk="1" fontAlgn="auto" latinLnBrk="0" hangingPunct="1">
              <a:lnSpc>
                <a:spcPct val="106000"/>
              </a:lnSpc>
              <a:spcBef>
                <a:spcPts val="0"/>
              </a:spcBef>
              <a:buClrTx/>
              <a:buSzTx/>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Lynchburg, VA 24501</a:t>
            </a:r>
          </a:p>
          <a:p>
            <a:pPr marR="0" lvl="0" algn="l" defTabSz="685800" rtl="0" eaLnBrk="1" fontAlgn="auto" latinLnBrk="0" hangingPunct="1">
              <a:lnSpc>
                <a:spcPct val="106000"/>
              </a:lnSpc>
              <a:spcBef>
                <a:spcPts val="0"/>
              </a:spcBef>
              <a:buClrTx/>
              <a:buSzTx/>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Phone: 434-455-5940</a:t>
            </a:r>
          </a:p>
        </p:txBody>
      </p:sp>
      <p:pic>
        <p:nvPicPr>
          <p:cNvPr id="6" name="Picture 5">
            <a:extLst>
              <a:ext uri="{FF2B5EF4-FFF2-40B4-BE49-F238E27FC236}">
                <a16:creationId xmlns:a16="http://schemas.microsoft.com/office/drawing/2014/main" id="{C6C1109C-BE96-CE64-7AB8-420EF7B6CF55}"/>
              </a:ext>
            </a:extLst>
          </p:cNvPr>
          <p:cNvPicPr>
            <a:picLocks noChangeAspect="1"/>
          </p:cNvPicPr>
          <p:nvPr/>
        </p:nvPicPr>
        <p:blipFill>
          <a:blip r:embed="rId28"/>
          <a:stretch>
            <a:fillRect/>
          </a:stretch>
        </p:blipFill>
        <p:spPr>
          <a:xfrm>
            <a:off x="234504" y="1601033"/>
            <a:ext cx="4146649" cy="2177043"/>
          </a:xfrm>
          <a:prstGeom prst="rect">
            <a:avLst/>
          </a:prstGeom>
        </p:spPr>
      </p:pic>
      <p:sp>
        <p:nvSpPr>
          <p:cNvPr id="20" name="TextBox 19">
            <a:extLst>
              <a:ext uri="{FF2B5EF4-FFF2-40B4-BE49-F238E27FC236}">
                <a16:creationId xmlns:a16="http://schemas.microsoft.com/office/drawing/2014/main" id="{8E756D15-9783-0A2F-FD09-0AB61A05281E}"/>
              </a:ext>
            </a:extLst>
          </p:cNvPr>
          <p:cNvSpPr txBox="1"/>
          <p:nvPr/>
        </p:nvSpPr>
        <p:spPr>
          <a:xfrm>
            <a:off x="1650003" y="1506430"/>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spTree>
    <p:extLst>
      <p:ext uri="{BB962C8B-B14F-4D97-AF65-F5344CB8AC3E}">
        <p14:creationId xmlns:p14="http://schemas.microsoft.com/office/powerpoint/2010/main" val="3744067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Executive Director: Terra Napier - tnapier@vcwsouthcentral.com </a:t>
            </a: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South Central Region (Area #8) </a:t>
            </a: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#8</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669323" y="1506326"/>
            <a:ext cx="3349801"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Key Partners and Initiatives</a:t>
            </a:r>
          </a:p>
          <a:p>
            <a:pPr marL="0" marR="0" lvl="0" indent="0" algn="ctr"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300" b="1" i="0" u="none" strike="noStrike" kern="1200" cap="none" spc="0" normalizeH="0" baseline="0" noProof="0">
                <a:ln>
                  <a:noFill/>
                </a:ln>
                <a:solidFill>
                  <a:prstClr val="black"/>
                </a:solidFill>
                <a:effectLst/>
                <a:uLnTx/>
                <a:uFillTx/>
                <a:latin typeface="Segoe UI"/>
                <a:ea typeface="+mn-ea"/>
                <a:cs typeface="+mn-cs"/>
              </a:rPr>
              <a:t>For individuals: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Segoe UI"/>
                <a:ea typeface="+mn-ea"/>
                <a:cs typeface="+mn-cs"/>
                <a:hlinkClick r:id="rId3"/>
              </a:rPr>
              <a:t>https://vcwsouthcentral.com/resources/#communityResources</a:t>
            </a:r>
            <a:endParaRPr kumimoji="0" lang="en-US" sz="13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3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3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300" b="1" i="0" u="none" strike="noStrike" kern="1200" cap="none" spc="0" normalizeH="0" baseline="0" noProof="0">
                <a:ln>
                  <a:noFill/>
                </a:ln>
                <a:solidFill>
                  <a:prstClr val="black"/>
                </a:solidFill>
                <a:effectLst/>
                <a:uLnTx/>
                <a:uFillTx/>
                <a:latin typeface="Segoe UI"/>
                <a:ea typeface="+mn-ea"/>
                <a:cs typeface="+mn-cs"/>
              </a:rPr>
              <a:t>For businesses: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Segoe UI"/>
                <a:ea typeface="+mn-ea"/>
                <a:cs typeface="+mn-cs"/>
                <a:hlinkClick r:id="rId3"/>
              </a:rPr>
              <a:t>https://vcwsouthcentral.com/resources/#communityResources</a:t>
            </a:r>
            <a:endParaRPr kumimoji="0" lang="en-US" sz="13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300">
                <a:solidFill>
                  <a:prstClr val="black"/>
                </a:solidFill>
                <a:latin typeface="Segoe UI"/>
              </a:rPr>
              <a:t>Or contact the Operations and Business Solutions Manager: Couper Lacks –</a:t>
            </a:r>
            <a:r>
              <a:rPr lang="en-US" sz="1300" b="1">
                <a:solidFill>
                  <a:prstClr val="black"/>
                </a:solidFill>
                <a:latin typeface="Segoe UI"/>
              </a:rPr>
              <a:t> </a:t>
            </a:r>
            <a:r>
              <a:rPr lang="en-US" sz="1300">
                <a:solidFill>
                  <a:prstClr val="black"/>
                </a:solidFill>
                <a:latin typeface="Segoe UI"/>
              </a:rPr>
              <a:t>clacks@vcwsouthcentral.com</a:t>
            </a: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1245870" y="6573731"/>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hlinkClick r:id="rId4"/>
              </a:rPr>
              <a:t>https://vcwsouthcentral.com</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534006" y="3999988"/>
            <a:ext cx="3982465" cy="230632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Segoe UI"/>
                <a:ea typeface="+mn-ea"/>
                <a:cs typeface="+mn-cs"/>
              </a:rPr>
              <a:t>Southside Virginia Community College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300">
                <a:solidFill>
                  <a:prstClr val="black"/>
                </a:solidFill>
                <a:latin typeface="Segoe UI"/>
              </a:rPr>
              <a:t>Southern Virginia Higher Education Center</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Segoe UI"/>
                <a:ea typeface="+mn-ea"/>
                <a:cs typeface="+mn-cs"/>
              </a:rPr>
              <a:t>Medical Careers Readiness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300">
                <a:solidFill>
                  <a:prstClr val="black"/>
                </a:solidFill>
                <a:latin typeface="Segoe UI"/>
              </a:rPr>
              <a:t>The Warrior Workforce </a:t>
            </a:r>
          </a:p>
          <a:p>
            <a:pPr marL="171450" indent="-171450" defTabSz="685800">
              <a:lnSpc>
                <a:spcPct val="106000"/>
              </a:lnSpc>
              <a:spcAft>
                <a:spcPts val="600"/>
              </a:spcAft>
              <a:buFont typeface="Arial" panose="020B0604020202020204" pitchFamily="34" charset="0"/>
              <a:buChar char="•"/>
              <a:defRPr/>
            </a:pPr>
            <a:r>
              <a:rPr lang="en-US" sz="1300">
                <a:solidFill>
                  <a:prstClr val="black"/>
                </a:solidFill>
                <a:latin typeface="Segoe UI"/>
              </a:rPr>
              <a:t>Or contact the Operations and Business Solutions Manager: Couper Lacks –</a:t>
            </a:r>
            <a:r>
              <a:rPr lang="en-US" sz="1300" b="1">
                <a:solidFill>
                  <a:prstClr val="black"/>
                </a:solidFill>
                <a:latin typeface="Segoe UI"/>
              </a:rPr>
              <a:t> </a:t>
            </a:r>
            <a:r>
              <a:rPr lang="en-US" sz="1300">
                <a:solidFill>
                  <a:prstClr val="black"/>
                </a:solidFill>
                <a:latin typeface="Segoe UI"/>
              </a:rPr>
              <a:t>clacks@vcwsouthcentral.com</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13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534007" y="1517252"/>
            <a:ext cx="3982464" cy="230632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L="171450" indent="-171450" defTabSz="685800">
              <a:lnSpc>
                <a:spcPct val="106000"/>
              </a:lnSpc>
              <a:spcAft>
                <a:spcPts val="600"/>
              </a:spcAft>
              <a:buFont typeface="Arial" panose="020B0604020202020204" pitchFamily="34" charset="0"/>
              <a:buChar char="•"/>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171450" indent="-171450" defTabSz="685800">
              <a:lnSpc>
                <a:spcPct val="106000"/>
              </a:lnSpc>
              <a:spcAft>
                <a:spcPts val="600"/>
              </a:spcAft>
              <a:buFont typeface="Arial" panose="020B0604020202020204" pitchFamily="34" charset="0"/>
              <a:buChar char="•"/>
              <a:defRPr/>
            </a:pPr>
            <a:r>
              <a:rPr kumimoji="0" lang="en-US" sz="1300" b="0" i="0" u="none" strike="noStrike" kern="1200" cap="none" spc="0" normalizeH="0" baseline="0" noProof="0">
                <a:ln>
                  <a:noFill/>
                </a:ln>
                <a:solidFill>
                  <a:prstClr val="black"/>
                </a:solidFill>
                <a:effectLst/>
                <a:uLnTx/>
                <a:uFillTx/>
                <a:latin typeface="Segoe UI"/>
                <a:ea typeface="+mn-ea"/>
                <a:cs typeface="+mn-cs"/>
              </a:rPr>
              <a:t>Virginia Career Works South B</a:t>
            </a:r>
            <a:r>
              <a:rPr lang="en-US" sz="1300" err="1">
                <a:solidFill>
                  <a:prstClr val="black"/>
                </a:solidFill>
                <a:latin typeface="Segoe UI"/>
              </a:rPr>
              <a:t>oston</a:t>
            </a:r>
            <a:r>
              <a:rPr lang="en-US" sz="1300">
                <a:solidFill>
                  <a:prstClr val="black"/>
                </a:solidFill>
                <a:latin typeface="Segoe UI"/>
              </a:rPr>
              <a:t> Center, 2506 Houghton Ave, South Boston, VA 24592 (comprehensive)</a:t>
            </a:r>
            <a:endParaRPr kumimoji="0" lang="en-US" sz="13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Segoe UI"/>
                <a:ea typeface="+mn-ea"/>
                <a:cs typeface="+mn-cs"/>
              </a:rPr>
              <a:t>Virginia Career Works Keysville Center, 200 Daniel Road, Keysville, VA 23947</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300">
                <a:solidFill>
                  <a:prstClr val="black"/>
                </a:solidFill>
                <a:latin typeface="Segoe UI"/>
              </a:rPr>
              <a:t>Virginia Career Works Lake Country Center, 111 East Danville Street, South Hill, VA 23970</a:t>
            </a:r>
          </a:p>
        </p:txBody>
      </p:sp>
      <p:pic>
        <p:nvPicPr>
          <p:cNvPr id="6" name="Picture 5">
            <a:extLst>
              <a:ext uri="{FF2B5EF4-FFF2-40B4-BE49-F238E27FC236}">
                <a16:creationId xmlns:a16="http://schemas.microsoft.com/office/drawing/2014/main" id="{C6C1109C-BE96-CE64-7AB8-420EF7B6CF55}"/>
              </a:ext>
            </a:extLst>
          </p:cNvPr>
          <p:cNvPicPr>
            <a:picLocks noChangeAspect="1"/>
          </p:cNvPicPr>
          <p:nvPr/>
        </p:nvPicPr>
        <p:blipFill>
          <a:blip r:embed="rId5"/>
          <a:stretch>
            <a:fillRect/>
          </a:stretch>
        </p:blipFill>
        <p:spPr>
          <a:xfrm>
            <a:off x="234504" y="1601033"/>
            <a:ext cx="4146649" cy="2177043"/>
          </a:xfrm>
          <a:prstGeom prst="rect">
            <a:avLst/>
          </a:prstGeom>
        </p:spPr>
      </p:pic>
      <p:sp>
        <p:nvSpPr>
          <p:cNvPr id="20" name="TextBox 19">
            <a:extLst>
              <a:ext uri="{FF2B5EF4-FFF2-40B4-BE49-F238E27FC236}">
                <a16:creationId xmlns:a16="http://schemas.microsoft.com/office/drawing/2014/main" id="{8E756D15-9783-0A2F-FD09-0AB61A05281E}"/>
              </a:ext>
            </a:extLst>
          </p:cNvPr>
          <p:cNvSpPr txBox="1"/>
          <p:nvPr/>
        </p:nvSpPr>
        <p:spPr>
          <a:xfrm>
            <a:off x="1650003" y="1506430"/>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sp>
        <p:nvSpPr>
          <p:cNvPr id="4" name="Rectangle: Rounded Corners 3">
            <a:extLst>
              <a:ext uri="{FF2B5EF4-FFF2-40B4-BE49-F238E27FC236}">
                <a16:creationId xmlns:a16="http://schemas.microsoft.com/office/drawing/2014/main" id="{7D0E15A1-BDDB-D207-59D9-5B356DA9E123}"/>
              </a:ext>
            </a:extLst>
          </p:cNvPr>
          <p:cNvSpPr/>
          <p:nvPr/>
        </p:nvSpPr>
        <p:spPr bwMode="gray">
          <a:xfrm>
            <a:off x="316596" y="3999988"/>
            <a:ext cx="3982464" cy="230632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Healthcare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Educational Services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Retail Trade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Manufacturing</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Professional, Scientific, and Technical Services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Construction</a:t>
            </a:r>
          </a:p>
        </p:txBody>
      </p:sp>
    </p:spTree>
    <p:extLst>
      <p:ext uri="{BB962C8B-B14F-4D97-AF65-F5344CB8AC3E}">
        <p14:creationId xmlns:p14="http://schemas.microsoft.com/office/powerpoint/2010/main" val="193128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A42B9E6-6807-F534-0451-20DFF23C0A1D}"/>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2317956-2411-64B5-71CA-2B743C89BD1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a:ea typeface="+mn-ea"/>
                <a:cs typeface="+mn-cs"/>
              </a:rPr>
              <a:t>This program is administered by Jason El Koubi, President and Dr. Rachel O’Brien.</a:t>
            </a:r>
            <a:endParaRPr kumimoji="0" lang="en-US" sz="1400" b="0" i="1" u="none" strike="noStrike" kern="1200" cap="none" spc="0" normalizeH="0" baseline="0" noProof="0" dirty="0">
              <a:ln>
                <a:noFill/>
              </a:ln>
              <a:solidFill>
                <a:prstClr val="black"/>
              </a:solidFill>
              <a:effectLst/>
              <a:highlight>
                <a:srgbClr val="FFFF00"/>
              </a:highlight>
              <a:uLnTx/>
              <a:uFillTx/>
              <a:latin typeface="Segoe UI"/>
              <a:ea typeface="+mn-ea"/>
              <a:cs typeface="+mn-cs"/>
            </a:endParaRPr>
          </a:p>
        </p:txBody>
      </p:sp>
      <p:sp>
        <p:nvSpPr>
          <p:cNvPr id="23" name="TextBox 22">
            <a:extLst>
              <a:ext uri="{FF2B5EF4-FFF2-40B4-BE49-F238E27FC236}">
                <a16:creationId xmlns:a16="http://schemas.microsoft.com/office/drawing/2014/main" id="{6BFD7E53-76FA-A6B3-0FEC-EA442A4C1487}"/>
              </a:ext>
            </a:extLst>
          </p:cNvPr>
          <p:cNvSpPr txBox="1"/>
          <p:nvPr/>
        </p:nvSpPr>
        <p:spPr>
          <a:xfrm>
            <a:off x="80567" y="239884"/>
            <a:ext cx="9694387"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Franklin Gothic Demi"/>
                <a:ea typeface="+mn-ea"/>
                <a:cs typeface="Segoe UI"/>
              </a:rPr>
              <a:t>Advanced Manufacturing Talent Investment Program (AMTIP) | Virginia Economic Development Partnership</a:t>
            </a:r>
          </a:p>
        </p:txBody>
      </p:sp>
      <p:sp>
        <p:nvSpPr>
          <p:cNvPr id="24" name="Text Placeholder 2">
            <a:extLst>
              <a:ext uri="{FF2B5EF4-FFF2-40B4-BE49-F238E27FC236}">
                <a16:creationId xmlns:a16="http://schemas.microsoft.com/office/drawing/2014/main" id="{2515072C-F27E-18E8-D99F-53C5BF8086AA}"/>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Commerce and Trade</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A40F313B-F6D4-C746-8299-A85C6250F41E}"/>
              </a:ext>
            </a:extLst>
          </p:cNvPr>
          <p:cNvSpPr/>
          <p:nvPr/>
        </p:nvSpPr>
        <p:spPr bwMode="gray">
          <a:xfrm>
            <a:off x="285865" y="1506326"/>
            <a:ext cx="3861305" cy="2395546"/>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What it Does</a:t>
            </a:r>
            <a:endParaRPr kumimoji="0" lang="en-US"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AMTIP is an annual fund to expand and enhance existing programs in advanced manufacturing.</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Mission:</a:t>
            </a:r>
          </a:p>
          <a:p>
            <a:pPr marL="0" marR="0" lvl="0" indent="0" algn="l" defTabSz="1219170" rtl="0" eaLnBrk="1" fontAlgn="auto" latinLnBrk="0" hangingPunct="1">
              <a:lnSpc>
                <a:spcPct val="100000"/>
              </a:lnSpc>
              <a:spcBef>
                <a:spcPts val="0"/>
              </a:spcBef>
              <a:spcAft>
                <a:spcPts val="400"/>
              </a:spcAft>
              <a:buClrTx/>
              <a:buSzPct val="100000"/>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Segoe UI" panose="020B0502040204020203" pitchFamily="34" charset="0"/>
              </a:rPr>
              <a:t>AMTIP is designed to </a:t>
            </a:r>
            <a:r>
              <a:rPr kumimoji="0" lang="en-US" sz="1400" b="0" u="none" strike="noStrike" kern="1200" cap="none" spc="0" normalizeH="0" baseline="0" noProof="0" dirty="0">
                <a:ln>
                  <a:noFill/>
                </a:ln>
                <a:solidFill>
                  <a:srgbClr val="1F2525"/>
                </a:solidFill>
                <a:effectLst/>
                <a:uLnTx/>
                <a:uFillTx/>
                <a:latin typeface="Segoe UI"/>
                <a:ea typeface="+mn-ea"/>
                <a:cs typeface="+mn-cs"/>
              </a:rPr>
              <a:t>increase the number of trained individuals entering advanced manufacturing careers and to improve the readiness of graduates.</a:t>
            </a:r>
            <a:endParaRPr kumimoji="0" lang="en-US" sz="1400" b="0" u="none" strike="noStrike" kern="1200" cap="none" spc="0" normalizeH="0" baseline="0" noProof="0" dirty="0">
              <a:ln>
                <a:noFill/>
              </a:ln>
              <a:solidFill>
                <a:prstClr val="black"/>
              </a:solidFill>
              <a:effectLst/>
              <a:uLnTx/>
              <a:uFillTx/>
              <a:latin typeface="Segoe UI"/>
              <a:ea typeface="+mn-ea"/>
              <a:cs typeface="Segoe UI" panose="020B0502040204020203" pitchFamily="34" charset="0"/>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Rounded Corners 13">
            <a:extLst>
              <a:ext uri="{FF2B5EF4-FFF2-40B4-BE49-F238E27FC236}">
                <a16:creationId xmlns:a16="http://schemas.microsoft.com/office/drawing/2014/main" id="{64145E4A-F3B6-0F94-DA51-2881EF91BBD6}"/>
              </a:ext>
            </a:extLst>
          </p:cNvPr>
          <p:cNvSpPr/>
          <p:nvPr/>
        </p:nvSpPr>
        <p:spPr bwMode="gray">
          <a:xfrm>
            <a:off x="285865" y="4203186"/>
            <a:ext cx="3861305" cy="227991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Who it Serves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AMTIP funds are available to public institutions that operate programs in advanced manufacturing.</a:t>
            </a:r>
          </a:p>
          <a:p>
            <a:pPr marL="0" marR="0" lvl="0" indent="0" algn="l" defTabSz="685800" rtl="0" eaLnBrk="1" fontAlgn="auto" latinLnBrk="0" hangingPunct="1">
              <a:lnSpc>
                <a:spcPct val="106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latin typeface="Segoe UI"/>
                <a:ea typeface="+mn-ea"/>
                <a:cs typeface="+mn-cs"/>
              </a:rPr>
              <a:t>Eligibility Requirements: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Funds must be used for existing programs that serve the Hampton Roads or Southwest Virginia region. </a:t>
            </a:r>
          </a:p>
        </p:txBody>
      </p:sp>
      <p:sp>
        <p:nvSpPr>
          <p:cNvPr id="19" name="Rectangle: Rounded Corners 18">
            <a:extLst>
              <a:ext uri="{FF2B5EF4-FFF2-40B4-BE49-F238E27FC236}">
                <a16:creationId xmlns:a16="http://schemas.microsoft.com/office/drawing/2014/main" id="{B056081A-8E44-A693-4ADE-90D02198FEAC}"/>
              </a:ext>
            </a:extLst>
          </p:cNvPr>
          <p:cNvSpPr/>
          <p:nvPr/>
        </p:nvSpPr>
        <p:spPr bwMode="gray">
          <a:xfrm>
            <a:off x="4526937" y="4208174"/>
            <a:ext cx="3861305" cy="206923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How it Achieves Results</a:t>
            </a:r>
          </a:p>
          <a:p>
            <a:pPr marL="0" marR="0" lvl="0" indent="0" algn="l" defTabSz="685800" rtl="0" eaLnBrk="1" fontAlgn="auto" latinLnBrk="0" hangingPunct="1">
              <a:lnSpc>
                <a:spcPct val="106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AMTIP provides awards up to $500,000 to expand or enhance existing programs in advanced manufacturing. Funds may be used to increase the capacity of programs, improve student retention, refine and expand curricula, attract and hire qualified instructors, etc. </a:t>
            </a:r>
          </a:p>
        </p:txBody>
      </p:sp>
      <p:sp>
        <p:nvSpPr>
          <p:cNvPr id="20" name="TextBox 19">
            <a:extLst>
              <a:ext uri="{FF2B5EF4-FFF2-40B4-BE49-F238E27FC236}">
                <a16:creationId xmlns:a16="http://schemas.microsoft.com/office/drawing/2014/main" id="{218F0000-0846-2B25-AFEE-92E6631F9462}"/>
              </a:ext>
            </a:extLst>
          </p:cNvPr>
          <p:cNvSpPr txBox="1"/>
          <p:nvPr/>
        </p:nvSpPr>
        <p:spPr>
          <a:xfrm>
            <a:off x="5491651" y="1569293"/>
            <a:ext cx="19318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a:ea typeface="+mn-ea"/>
                <a:cs typeface="+mn-cs"/>
              </a:rPr>
              <a:t>Where it Operates</a:t>
            </a:r>
          </a:p>
        </p:txBody>
      </p:sp>
      <p:sp>
        <p:nvSpPr>
          <p:cNvPr id="29" name="Rectangle: Rounded Corners 28">
            <a:extLst>
              <a:ext uri="{FF2B5EF4-FFF2-40B4-BE49-F238E27FC236}">
                <a16:creationId xmlns:a16="http://schemas.microsoft.com/office/drawing/2014/main" id="{524A4836-71C4-C003-A34A-6337DE87AE3E}"/>
              </a:ext>
            </a:extLst>
          </p:cNvPr>
          <p:cNvSpPr/>
          <p:nvPr/>
        </p:nvSpPr>
        <p:spPr bwMode="gray">
          <a:xfrm>
            <a:off x="8782148" y="1506326"/>
            <a:ext cx="3236976"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a:ea typeface="+mn-ea"/>
                <a:cs typeface="+mn-cs"/>
              </a:rPr>
              <a:t>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FY 2024 is the pilot year for AMTIP. Two awards were granted in the fall of 2023 for a total of $465,005. These awardees will submit their interim reports at the end of April and their final reports in November.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panose="020B0502040204020203" pitchFamily="34" charset="0"/>
                <a:ea typeface="Open Sans" panose="020B0606030504020204" pitchFamily="34" charset="0"/>
                <a:cs typeface="Segoe UI" panose="020B0502040204020203" pitchFamily="34" charset="0"/>
              </a:rPr>
              <a:t>A second round of applications is currently underway.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CC7E9A79-9184-04DF-0670-316A72EFA6E0}"/>
              </a:ext>
            </a:extLst>
          </p:cNvPr>
          <p:cNvSpPr txBox="1">
            <a:spLocks/>
          </p:cNvSpPr>
          <p:nvPr/>
        </p:nvSpPr>
        <p:spPr>
          <a:xfrm>
            <a:off x="3731488" y="6586786"/>
            <a:ext cx="4138706" cy="248960"/>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Learn more about the program here: </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hlinkClick r:id="rId3"/>
              </a:rPr>
              <a:t>AMTIP</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pic>
        <p:nvPicPr>
          <p:cNvPr id="5" name="Picture 4">
            <a:extLst>
              <a:ext uri="{FF2B5EF4-FFF2-40B4-BE49-F238E27FC236}">
                <a16:creationId xmlns:a16="http://schemas.microsoft.com/office/drawing/2014/main" id="{A2409969-B8E4-44BC-15EF-E88852C3AB96}"/>
              </a:ext>
            </a:extLst>
          </p:cNvPr>
          <p:cNvPicPr>
            <a:picLocks noChangeAspect="1"/>
          </p:cNvPicPr>
          <p:nvPr/>
        </p:nvPicPr>
        <p:blipFill>
          <a:blip r:embed="rId4">
            <a:alphaModFix amt="70000"/>
          </a:blip>
          <a:stretch>
            <a:fillRect/>
          </a:stretch>
        </p:blipFill>
        <p:spPr>
          <a:xfrm>
            <a:off x="4539637" y="2427161"/>
            <a:ext cx="3974130" cy="1529379"/>
          </a:xfrm>
          <a:prstGeom prst="rect">
            <a:avLst/>
          </a:prstGeom>
        </p:spPr>
      </p:pic>
      <p:sp>
        <p:nvSpPr>
          <p:cNvPr id="7" name="TextBox 6">
            <a:extLst>
              <a:ext uri="{FF2B5EF4-FFF2-40B4-BE49-F238E27FC236}">
                <a16:creationId xmlns:a16="http://schemas.microsoft.com/office/drawing/2014/main" id="{A4F0FE5E-6847-ED90-FD29-F775B7FC99E2}"/>
              </a:ext>
            </a:extLst>
          </p:cNvPr>
          <p:cNvSpPr txBox="1"/>
          <p:nvPr/>
        </p:nvSpPr>
        <p:spPr>
          <a:xfrm>
            <a:off x="4819893" y="1909210"/>
            <a:ext cx="353670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Segoe UI"/>
                <a:ea typeface="+mn-ea"/>
                <a:cs typeface="+mn-cs"/>
              </a:rPr>
              <a:t>AMTIP serves Hampton Roads and the Southwest Virginia regions (GO Virginia Regions 1 and 5).</a:t>
            </a:r>
          </a:p>
        </p:txBody>
      </p:sp>
      <p:sp>
        <p:nvSpPr>
          <p:cNvPr id="2" name="Oval 1">
            <a:extLst>
              <a:ext uri="{FF2B5EF4-FFF2-40B4-BE49-F238E27FC236}">
                <a16:creationId xmlns:a16="http://schemas.microsoft.com/office/drawing/2014/main" id="{4EE9B9F1-53BA-44B3-0A29-D8063FEF56A3}"/>
              </a:ext>
            </a:extLst>
          </p:cNvPr>
          <p:cNvSpPr/>
          <p:nvPr/>
        </p:nvSpPr>
        <p:spPr>
          <a:xfrm>
            <a:off x="5531222" y="3693455"/>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Oval 2">
            <a:extLst>
              <a:ext uri="{FF2B5EF4-FFF2-40B4-BE49-F238E27FC236}">
                <a16:creationId xmlns:a16="http://schemas.microsoft.com/office/drawing/2014/main" id="{83582808-076A-410F-9F5A-34DFCEA3390E}"/>
              </a:ext>
            </a:extLst>
          </p:cNvPr>
          <p:cNvSpPr/>
          <p:nvPr/>
        </p:nvSpPr>
        <p:spPr>
          <a:xfrm>
            <a:off x="8032379" y="3720348"/>
            <a:ext cx="116541" cy="1075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Parallelogram 5">
            <a:extLst>
              <a:ext uri="{FF2B5EF4-FFF2-40B4-BE49-F238E27FC236}">
                <a16:creationId xmlns:a16="http://schemas.microsoft.com/office/drawing/2014/main" id="{C2A9A4C3-5963-C0FC-0101-80784C3D690D}"/>
              </a:ext>
            </a:extLst>
          </p:cNvPr>
          <p:cNvSpPr/>
          <p:nvPr/>
        </p:nvSpPr>
        <p:spPr>
          <a:xfrm>
            <a:off x="9708000" y="91191"/>
            <a:ext cx="2403432" cy="667318"/>
          </a:xfrm>
          <a:prstGeom prst="parallelogram">
            <a:avLst/>
          </a:prstGeom>
          <a:solidFill>
            <a:srgbClr val="F6D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5589E7-0750-121D-FF22-8B5CEFCFBB69}"/>
              </a:ext>
            </a:extLst>
          </p:cNvPr>
          <p:cNvSpPr txBox="1"/>
          <p:nvPr/>
        </p:nvSpPr>
        <p:spPr>
          <a:xfrm>
            <a:off x="9888382" y="155686"/>
            <a:ext cx="1473778" cy="523220"/>
          </a:xfrm>
          <a:prstGeom prst="rect">
            <a:avLst/>
          </a:prstGeom>
          <a:noFill/>
        </p:spPr>
        <p:txBody>
          <a:bodyPr wrap="square" rtlCol="0">
            <a:spAutoFit/>
          </a:bodyPr>
          <a:lstStyle/>
          <a:p>
            <a:pPr algn="ctr"/>
            <a:r>
              <a:rPr lang="en-US" sz="1400" b="1">
                <a:solidFill>
                  <a:schemeClr val="accent4"/>
                </a:solidFill>
              </a:rPr>
              <a:t>Capacity Building</a:t>
            </a:r>
          </a:p>
        </p:txBody>
      </p:sp>
      <p:grpSp>
        <p:nvGrpSpPr>
          <p:cNvPr id="9" name="Group 8">
            <a:extLst>
              <a:ext uri="{FF2B5EF4-FFF2-40B4-BE49-F238E27FC236}">
                <a16:creationId xmlns:a16="http://schemas.microsoft.com/office/drawing/2014/main" id="{3D9A7FA7-AD0A-B9FF-81FF-6436E46E2A76}"/>
              </a:ext>
            </a:extLst>
          </p:cNvPr>
          <p:cNvGrpSpPr/>
          <p:nvPr/>
        </p:nvGrpSpPr>
        <p:grpSpPr>
          <a:xfrm>
            <a:off x="11273580" y="152809"/>
            <a:ext cx="548640" cy="548640"/>
            <a:chOff x="1722098" y="4746693"/>
            <a:chExt cx="673690" cy="673690"/>
          </a:xfrm>
          <a:solidFill>
            <a:schemeClr val="accent4"/>
          </a:solidFill>
        </p:grpSpPr>
        <p:pic>
          <p:nvPicPr>
            <p:cNvPr id="10" name="Graphic 9" descr="Building Brick Wall with solid fill">
              <a:extLst>
                <a:ext uri="{FF2B5EF4-FFF2-40B4-BE49-F238E27FC236}">
                  <a16:creationId xmlns:a16="http://schemas.microsoft.com/office/drawing/2014/main" id="{A942C6E5-25C7-7D30-07C9-6BF95DFEF7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4397" y="4848451"/>
              <a:ext cx="431026" cy="431026"/>
            </a:xfrm>
            <a:prstGeom prst="rect">
              <a:avLst/>
            </a:prstGeom>
          </p:spPr>
        </p:pic>
        <p:sp>
          <p:nvSpPr>
            <p:cNvPr id="11" name="Circle: Hollow 10">
              <a:extLst>
                <a:ext uri="{FF2B5EF4-FFF2-40B4-BE49-F238E27FC236}">
                  <a16:creationId xmlns:a16="http://schemas.microsoft.com/office/drawing/2014/main" id="{D5D5BD09-4D46-CD2A-14BB-15B8BCCC9077}"/>
                </a:ext>
              </a:extLst>
            </p:cNvPr>
            <p:cNvSpPr/>
            <p:nvPr/>
          </p:nvSpPr>
          <p:spPr>
            <a:xfrm>
              <a:off x="1722098" y="4746693"/>
              <a:ext cx="673690" cy="673690"/>
            </a:xfrm>
            <a:prstGeom prst="donut">
              <a:avLst>
                <a:gd name="adj" fmla="val 12997"/>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21395661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1" u="none" strike="noStrike" kern="1200" cap="none" spc="0" normalizeH="0" baseline="0" noProof="0">
                <a:ln>
                  <a:noFill/>
                </a:ln>
                <a:solidFill>
                  <a:prstClr val="black"/>
                </a:solidFill>
                <a:effectLst/>
                <a:uLnTx/>
                <a:uFillTx/>
                <a:latin typeface="Segoe UI"/>
                <a:ea typeface="+mn-ea"/>
                <a:cs typeface="+mn-cs"/>
              </a:rPr>
              <a:t>Brian Davis, Executive Director – </a:t>
            </a:r>
            <a:r>
              <a:rPr kumimoji="0" lang="en-US" sz="1400" b="0" i="1" u="none" strike="noStrike" kern="1200" cap="none" spc="0" normalizeH="0" baseline="0" noProof="0">
                <a:ln>
                  <a:noFill/>
                </a:ln>
                <a:solidFill>
                  <a:prstClr val="black"/>
                </a:solidFill>
                <a:effectLst/>
                <a:uLnTx/>
                <a:uFillTx/>
                <a:latin typeface="Segoe UI"/>
                <a:ea typeface="+mn-ea"/>
                <a:cs typeface="+mn-cs"/>
                <a:hlinkClick r:id="rId3"/>
              </a:rPr>
              <a:t>brian.davis@Henrico.us</a:t>
            </a:r>
            <a:r>
              <a:rPr kumimoji="0" lang="en-US" sz="1400" b="0" i="1" u="none" strike="noStrike" kern="1200" cap="none" spc="0" normalizeH="0" baseline="0" noProof="0">
                <a:ln>
                  <a:noFill/>
                </a:ln>
                <a:solidFill>
                  <a:prstClr val="black"/>
                </a:solidFill>
                <a:effectLst/>
                <a:uLnTx/>
                <a:uFillTx/>
                <a:latin typeface="Segoe UI"/>
                <a:ea typeface="+mn-ea"/>
                <a:cs typeface="+mn-cs"/>
              </a:rPr>
              <a:t> or 804.652.3228</a:t>
            </a: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Capital Region (Area #9) </a:t>
            </a: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#9</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3999988"/>
            <a:ext cx="4192142" cy="227242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p>
          <a:p>
            <a:pPr marL="0" marR="0" lvl="0" indent="0" algn="ctr" defTabSz="685800" rtl="0" eaLnBrk="1" fontAlgn="auto" latinLnBrk="0" hangingPunct="1">
              <a:lnSpc>
                <a:spcPct val="106000"/>
              </a:lnSpc>
              <a:spcBef>
                <a:spcPts val="0"/>
              </a:spcBef>
              <a:spcAft>
                <a:spcPts val="600"/>
              </a:spcAft>
              <a:buClrTx/>
              <a:buSzTx/>
              <a:buFontTx/>
              <a:buNone/>
              <a:tabLst/>
              <a:defRPr/>
            </a:pPr>
            <a:endParaRPr lang="en-US" sz="1400" b="1">
              <a:solidFill>
                <a:prstClr val="black"/>
              </a:solidFill>
              <a:latin typeface="Segoe UI"/>
            </a:endParaRPr>
          </a:p>
          <a:p>
            <a:pPr marL="285750" marR="0" lvl="0" indent="-285750" defTabSz="685800" rtl="0" eaLnBrk="1" fontAlgn="auto" latinLnBrk="0" hangingPunct="1">
              <a:lnSpc>
                <a:spcPct val="106000"/>
              </a:lnSpc>
              <a:spcBef>
                <a:spcPts val="0"/>
              </a:spcBef>
              <a:spcAft>
                <a:spcPts val="600"/>
              </a:spcAft>
              <a:buClrTx/>
              <a:buSzTx/>
              <a:buFont typeface="Wingdings" panose="05000000000000000000" pitchFamily="2" charset="2"/>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Advanced Manufacturing</a:t>
            </a:r>
          </a:p>
          <a:p>
            <a:pPr marL="285750" marR="0" lvl="0" indent="-285750" defTabSz="685800" rtl="0" eaLnBrk="1" fontAlgn="auto" latinLnBrk="0" hangingPunct="1">
              <a:lnSpc>
                <a:spcPct val="106000"/>
              </a:lnSpc>
              <a:spcBef>
                <a:spcPts val="0"/>
              </a:spcBef>
              <a:spcAft>
                <a:spcPts val="600"/>
              </a:spcAft>
              <a:buClrTx/>
              <a:buSzTx/>
              <a:buFont typeface="Wingdings" panose="05000000000000000000" pitchFamily="2" charset="2"/>
              <a:buChar char="§"/>
              <a:tabLst/>
              <a:defRPr/>
            </a:pPr>
            <a:r>
              <a:rPr lang="en-US" sz="1400">
                <a:solidFill>
                  <a:prstClr val="black"/>
                </a:solidFill>
                <a:latin typeface="Segoe UI"/>
              </a:rPr>
              <a:t>Healthcare</a:t>
            </a:r>
          </a:p>
          <a:p>
            <a:pPr marL="285750" marR="0" lvl="0" indent="-285750" defTabSz="685800" rtl="0" eaLnBrk="1" fontAlgn="auto" latinLnBrk="0" hangingPunct="1">
              <a:lnSpc>
                <a:spcPct val="106000"/>
              </a:lnSpc>
              <a:spcBef>
                <a:spcPts val="0"/>
              </a:spcBef>
              <a:spcAft>
                <a:spcPts val="600"/>
              </a:spcAft>
              <a:buClrTx/>
              <a:buSzTx/>
              <a:buFont typeface="Wingdings" panose="05000000000000000000" pitchFamily="2" charset="2"/>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Logistics</a:t>
            </a:r>
          </a:p>
          <a:p>
            <a:pPr marL="285750" marR="0" lvl="0" indent="-285750" defTabSz="685800" rtl="0" eaLnBrk="1" fontAlgn="auto" latinLnBrk="0" hangingPunct="1">
              <a:lnSpc>
                <a:spcPct val="106000"/>
              </a:lnSpc>
              <a:spcBef>
                <a:spcPts val="0"/>
              </a:spcBef>
              <a:spcAft>
                <a:spcPts val="600"/>
              </a:spcAft>
              <a:buClrTx/>
              <a:buSzTx/>
              <a:buFont typeface="Wingdings" panose="05000000000000000000" pitchFamily="2" charset="2"/>
              <a:buChar char="§"/>
              <a:tabLst/>
              <a:defRPr/>
            </a:pPr>
            <a:r>
              <a:rPr lang="en-US" sz="1400">
                <a:solidFill>
                  <a:prstClr val="black"/>
                </a:solidFill>
                <a:latin typeface="Segoe UI"/>
              </a:rPr>
              <a:t>Professional, Scientific and Technical</a:t>
            </a:r>
            <a:endParaRPr kumimoji="0" lang="en-US" sz="1400" i="0" u="none" strike="noStrike" kern="1200" cap="none" spc="0" normalizeH="0" baseline="0" noProof="0">
              <a:ln>
                <a:noFill/>
              </a:ln>
              <a:solidFill>
                <a:prstClr val="black"/>
              </a:solidFill>
              <a:effectLst/>
              <a:uLnTx/>
              <a:uFillTx/>
              <a:latin typeface="Segoe UI"/>
              <a:ea typeface="+mn-ea"/>
              <a:cs typeface="+mn-cs"/>
            </a:endParaRP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561285" y="1506326"/>
            <a:ext cx="3452769"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Key Partnerships &amp; Current Initiatives</a:t>
            </a:r>
          </a:p>
          <a:p>
            <a:pPr marL="0" marR="0" lvl="0" indent="0" algn="ctr" defTabSz="685800" rtl="0" eaLnBrk="1" fontAlgn="auto" latinLnBrk="0" hangingPunct="1">
              <a:lnSpc>
                <a:spcPct val="106000"/>
              </a:lnSpc>
              <a:spcBef>
                <a:spcPts val="0"/>
              </a:spcBef>
              <a:spcAft>
                <a:spcPts val="600"/>
              </a:spcAft>
              <a:buClrTx/>
              <a:buSzTx/>
              <a:buFontTx/>
              <a:buNone/>
              <a:tabLst/>
              <a:defRPr/>
            </a:pPr>
            <a:endParaRPr lang="en-US" sz="1400" b="1">
              <a:solidFill>
                <a:prstClr val="black"/>
              </a:solidFill>
              <a:latin typeface="Segoe UI"/>
            </a:endParaRP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Youth entrepreneurial efforts (</a:t>
            </a:r>
            <a:r>
              <a:rPr kumimoji="0" lang="en-US" sz="1400" i="0" u="none" strike="noStrike" kern="1200" cap="none" spc="0" normalizeH="0" baseline="0" noProof="0" err="1">
                <a:ln>
                  <a:noFill/>
                </a:ln>
                <a:solidFill>
                  <a:prstClr val="black"/>
                </a:solidFill>
                <a:effectLst/>
                <a:uLnTx/>
                <a:uFillTx/>
                <a:latin typeface="Segoe UI"/>
                <a:ea typeface="+mn-ea"/>
                <a:cs typeface="+mn-cs"/>
              </a:rPr>
              <a:t>Bossin</a:t>
            </a:r>
            <a:r>
              <a:rPr kumimoji="0" lang="en-US" sz="1400" i="0" u="none" strike="noStrike" kern="1200" cap="none" spc="0" normalizeH="0" baseline="0" noProof="0">
                <a:ln>
                  <a:noFill/>
                </a:ln>
                <a:solidFill>
                  <a:prstClr val="black"/>
                </a:solidFill>
                <a:effectLst/>
                <a:uLnTx/>
                <a:uFillTx/>
                <a:latin typeface="Segoe UI"/>
                <a:ea typeface="+mn-ea"/>
                <a:cs typeface="+mn-cs"/>
              </a:rPr>
              <a:t>’ Up) </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Adult work-based learning focus</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Registered apprenticeship partnership with Richmond Redevelopment and Housing Authority and Community College Workforce Alliance</a:t>
            </a:r>
          </a:p>
          <a:p>
            <a:pPr marL="285750" marR="0" lvl="0" indent="-285750"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Business Solutions Team</a:t>
            </a:r>
          </a:p>
          <a:p>
            <a:pPr marL="285750" lvl="0" indent="-285750" defTabSz="685800">
              <a:lnSpc>
                <a:spcPct val="106000"/>
              </a:lnSpc>
              <a:spcAft>
                <a:spcPts val="600"/>
              </a:spcAft>
              <a:buFont typeface="Arial" panose="020B0604020202020204" pitchFamily="34" charset="0"/>
              <a:buChar char="•"/>
              <a:defRPr/>
            </a:pPr>
            <a:r>
              <a:rPr kumimoji="0" lang="en-US" sz="1400" i="0" u="none" strike="noStrike" kern="1200" cap="none" spc="0" normalizeH="0" baseline="0" noProof="0">
                <a:ln>
                  <a:noFill/>
                </a:ln>
                <a:solidFill>
                  <a:prstClr val="black"/>
                </a:solidFill>
                <a:effectLst/>
                <a:uLnTx/>
                <a:uFillTx/>
                <a:latin typeface="Segoe UI"/>
                <a:ea typeface="+mn-ea"/>
                <a:cs typeface="+mn-cs"/>
              </a:rPr>
              <a:t>Partner Resources: </a:t>
            </a:r>
            <a:r>
              <a:rPr lang="en-US" sz="1400">
                <a:solidFill>
                  <a:prstClr val="black"/>
                </a:solidFill>
                <a:latin typeface="Segoe UI"/>
                <a:hlinkClick r:id="rId4"/>
              </a:rPr>
              <a:t>https://vcwcapital.com/resources/</a:t>
            </a:r>
            <a:r>
              <a:rPr lang="en-US" sz="1400">
                <a:solidFill>
                  <a:prstClr val="black"/>
                </a:solidFill>
                <a:latin typeface="Segoe UI"/>
              </a:rPr>
              <a:t> </a:t>
            </a:r>
            <a:endParaRPr kumimoji="0" lang="en-US" sz="1400" i="0" u="none" strike="noStrike" kern="1200" cap="none" spc="0" normalizeH="0" baseline="0" noProof="0">
              <a:ln>
                <a:noFill/>
              </a:ln>
              <a:solidFill>
                <a:prstClr val="black"/>
              </a:solidFill>
              <a:effectLst/>
              <a:uLnTx/>
              <a:uFillTx/>
              <a:latin typeface="Segoe UI"/>
              <a:ea typeface="+mn-ea"/>
              <a:cs typeface="+mn-cs"/>
            </a:endParaRPr>
          </a:p>
          <a:p>
            <a:pPr marL="0" marR="0" lvl="0" indent="0" algn="ctr" defTabSz="685800" rtl="0" eaLnBrk="1" fontAlgn="auto" latinLnBrk="0" hangingPunct="1">
              <a:lnSpc>
                <a:spcPct val="106000"/>
              </a:lnSpc>
              <a:spcBef>
                <a:spcPts val="0"/>
              </a:spcBef>
              <a:spcAft>
                <a:spcPts val="600"/>
              </a:spcAft>
              <a:buClrTx/>
              <a:buSzTx/>
              <a:buFontTx/>
              <a:buNone/>
              <a:tabLst/>
              <a:defRPr/>
            </a:pPr>
            <a:endParaRPr kumimoji="0" lang="en-US" sz="160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356637" y="6475134"/>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kumimoji="0" lang="en-US" sz="1600" b="0" i="1" u="none" strike="noStrike" kern="1200" cap="none" spc="-30" normalizeH="0" baseline="0" noProof="0">
                <a:ln>
                  <a:noFill/>
                </a:ln>
                <a:solidFill>
                  <a:srgbClr val="00B0F0"/>
                </a:solidFill>
                <a:effectLst/>
                <a:uLnTx/>
                <a:uFillTx/>
                <a:latin typeface="Segoe UI"/>
                <a:ea typeface="Open Sans" charset="0"/>
                <a:cs typeface="Open Sans" charset="0"/>
              </a:rPr>
              <a:t>https://vcwcapital.com</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534006" y="3999988"/>
            <a:ext cx="3982465" cy="230632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0" marR="0" lvl="0" indent="0" algn="ctr" defTabSz="685800" rtl="0" eaLnBrk="1" fontAlgn="auto" latinLnBrk="0" hangingPunct="1">
              <a:lnSpc>
                <a:spcPct val="106000"/>
              </a:lnSpc>
              <a:spcBef>
                <a:spcPts val="0"/>
              </a:spcBef>
              <a:spcAft>
                <a:spcPts val="600"/>
              </a:spcAft>
              <a:buClrTx/>
              <a:buSzTx/>
              <a:buFontTx/>
              <a:buNone/>
              <a:tabLst/>
              <a:defRPr/>
            </a:pPr>
            <a:endParaRPr lang="en-US" sz="1400" b="1">
              <a:solidFill>
                <a:prstClr val="black"/>
              </a:solidFill>
              <a:latin typeface="Segoe UI"/>
            </a:endParaRPr>
          </a:p>
          <a:p>
            <a:pPr lvl="0" defTabSz="685800">
              <a:lnSpc>
                <a:spcPct val="106000"/>
              </a:lnSpc>
              <a:spcAft>
                <a:spcPts val="600"/>
              </a:spcAft>
              <a:defRPr/>
            </a:pPr>
            <a:r>
              <a:rPr lang="en-US" sz="1400" b="1">
                <a:solidFill>
                  <a:prstClr val="black"/>
                </a:solidFill>
                <a:latin typeface="Segoe UI"/>
                <a:hlinkClick r:id="rId5"/>
              </a:rPr>
              <a:t>https://vawc.virginia.gov/vosnet/drills/program/ApprovedPrograms.aspx</a:t>
            </a:r>
            <a:r>
              <a:rPr lang="en-US" sz="1400" b="1">
                <a:solidFill>
                  <a:prstClr val="black"/>
                </a:solidFill>
                <a:latin typeface="Segoe UI"/>
              </a:rPr>
              <a:t> </a:t>
            </a:r>
            <a:endParaRPr kumimoji="0" lang="en-US" sz="14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425967" y="1517252"/>
            <a:ext cx="4090504" cy="2306327"/>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L="0" marR="0" lvl="0" indent="0" defTabSz="685800" rtl="0" eaLnBrk="1" fontAlgn="auto" latinLnBrk="0" hangingPunct="1">
              <a:lnSpc>
                <a:spcPct val="106000"/>
              </a:lnSpc>
              <a:spcBef>
                <a:spcPts val="0"/>
              </a:spcBef>
              <a:spcAft>
                <a:spcPts val="600"/>
              </a:spcAft>
              <a:buClrTx/>
              <a:buSzTx/>
              <a:buFontTx/>
              <a:buNone/>
              <a:tabLst/>
              <a:defRPr/>
            </a:pPr>
            <a:r>
              <a:rPr lang="en-US" sz="1200">
                <a:solidFill>
                  <a:prstClr val="black"/>
                </a:solidFill>
                <a:latin typeface="Segoe UI"/>
              </a:rPr>
              <a:t>Chesterfield – 304 Turner Road, N. Chesterfield - 804.652.3490</a:t>
            </a:r>
          </a:p>
          <a:p>
            <a:pPr marL="0" marR="0" lvl="0" indent="0" defTabSz="685800" rtl="0" eaLnBrk="1" fontAlgn="auto" latinLnBrk="0" hangingPunct="1">
              <a:lnSpc>
                <a:spcPct val="106000"/>
              </a:lnSpc>
              <a:spcBef>
                <a:spcPts val="0"/>
              </a:spcBef>
              <a:spcAft>
                <a:spcPts val="600"/>
              </a:spcAft>
              <a:buClrTx/>
              <a:buSzTx/>
              <a:buFontTx/>
              <a:buNone/>
              <a:tabLst/>
              <a:defRPr/>
            </a:pPr>
            <a:r>
              <a:rPr lang="en-US" sz="1200">
                <a:solidFill>
                  <a:prstClr val="black"/>
                </a:solidFill>
                <a:latin typeface="Segoe UI"/>
              </a:rPr>
              <a:t>Henrico – 121 Cedar Fork Road, Henrico - 804.952.6116</a:t>
            </a:r>
          </a:p>
          <a:p>
            <a:pPr marL="0" marR="0" lvl="0" indent="0" defTabSz="685800" rtl="0" eaLnBrk="1" fontAlgn="auto" latinLnBrk="0" hangingPunct="1">
              <a:lnSpc>
                <a:spcPct val="106000"/>
              </a:lnSpc>
              <a:spcBef>
                <a:spcPts val="0"/>
              </a:spcBef>
              <a:spcAft>
                <a:spcPts val="600"/>
              </a:spcAft>
              <a:buClrTx/>
              <a:buSzTx/>
              <a:buFontTx/>
              <a:buNone/>
              <a:tabLst/>
              <a:defRPr/>
            </a:pPr>
            <a:r>
              <a:rPr kumimoji="0" lang="en-US" sz="1200" i="0" u="none" strike="noStrike" kern="1200" cap="none" spc="0" normalizeH="0" baseline="0" noProof="0">
                <a:ln>
                  <a:noFill/>
                </a:ln>
                <a:solidFill>
                  <a:prstClr val="black"/>
                </a:solidFill>
                <a:effectLst/>
                <a:uLnTx/>
                <a:uFillTx/>
                <a:latin typeface="Segoe UI"/>
                <a:ea typeface="+mn-ea"/>
                <a:cs typeface="+mn-cs"/>
              </a:rPr>
              <a:t>Richmond West – 4914 Radford Avenue, Richmond - 804.652.3240</a:t>
            </a:r>
            <a:endParaRPr lang="en-US" sz="1200">
              <a:solidFill>
                <a:prstClr val="black"/>
              </a:solidFill>
              <a:latin typeface="Segoe UI"/>
            </a:endParaRPr>
          </a:p>
          <a:p>
            <a:pPr lvl="0" defTabSz="685800">
              <a:lnSpc>
                <a:spcPct val="106000"/>
              </a:lnSpc>
              <a:spcAft>
                <a:spcPts val="600"/>
              </a:spcAft>
              <a:defRPr/>
            </a:pPr>
            <a:r>
              <a:rPr kumimoji="0" lang="en-US" sz="1200" i="1" u="none" strike="noStrike" kern="1200" cap="none" spc="0" normalizeH="0" baseline="0" noProof="0">
                <a:ln>
                  <a:noFill/>
                </a:ln>
                <a:solidFill>
                  <a:prstClr val="black"/>
                </a:solidFill>
                <a:effectLst/>
                <a:uLnTx/>
                <a:uFillTx/>
                <a:latin typeface="Segoe UI"/>
                <a:ea typeface="+mn-ea"/>
                <a:cs typeface="+mn-cs"/>
              </a:rPr>
              <a:t>Online orientation for jobseekers</a:t>
            </a:r>
            <a:r>
              <a:rPr lang="en-US" sz="1200" i="1">
                <a:solidFill>
                  <a:prstClr val="black"/>
                </a:solidFill>
                <a:latin typeface="Segoe UI"/>
              </a:rPr>
              <a:t>: </a:t>
            </a:r>
            <a:r>
              <a:rPr lang="en-US" sz="1200" i="1">
                <a:solidFill>
                  <a:prstClr val="black"/>
                </a:solidFill>
                <a:latin typeface="Segoe UI"/>
                <a:hlinkClick r:id="rId6"/>
              </a:rPr>
              <a:t>https://vcwcapital.com/jobseekers/orientation/</a:t>
            </a:r>
            <a:r>
              <a:rPr lang="en-US" sz="1200" i="1">
                <a:solidFill>
                  <a:prstClr val="black"/>
                </a:solidFill>
                <a:latin typeface="Segoe UI"/>
              </a:rPr>
              <a:t> </a:t>
            </a:r>
            <a:endParaRPr kumimoji="0" lang="en-US" sz="1200" i="1" u="none" strike="noStrike" kern="1200" cap="none" spc="0" normalizeH="0" baseline="0" noProof="0">
              <a:ln>
                <a:noFill/>
              </a:ln>
              <a:solidFill>
                <a:prstClr val="black"/>
              </a:solidFill>
              <a:effectLst/>
              <a:uLnTx/>
              <a:uFillTx/>
              <a:latin typeface="Segoe UI"/>
              <a:ea typeface="+mn-ea"/>
              <a:cs typeface="+mn-cs"/>
            </a:endParaRPr>
          </a:p>
          <a:p>
            <a:pPr lvl="0" defTabSz="685800">
              <a:lnSpc>
                <a:spcPct val="106000"/>
              </a:lnSpc>
              <a:spcAft>
                <a:spcPts val="600"/>
              </a:spcAft>
              <a:defRPr/>
            </a:pPr>
            <a:endParaRPr lang="en-US" sz="1600" b="1">
              <a:solidFill>
                <a:prstClr val="black"/>
              </a:solidFill>
              <a:latin typeface="Segoe UI"/>
            </a:endParaRPr>
          </a:p>
          <a:p>
            <a:pPr lvl="0" defTabSz="685800">
              <a:lnSpc>
                <a:spcPct val="106000"/>
              </a:lnSpc>
              <a:spcAft>
                <a:spcPts val="600"/>
              </a:spcAf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C6C1109C-BE96-CE64-7AB8-420EF7B6CF55}"/>
              </a:ext>
            </a:extLst>
          </p:cNvPr>
          <p:cNvPicPr>
            <a:picLocks noChangeAspect="1"/>
          </p:cNvPicPr>
          <p:nvPr/>
        </p:nvPicPr>
        <p:blipFill>
          <a:blip r:embed="rId7"/>
          <a:stretch>
            <a:fillRect/>
          </a:stretch>
        </p:blipFill>
        <p:spPr>
          <a:xfrm>
            <a:off x="234504" y="1601033"/>
            <a:ext cx="4146649" cy="2177043"/>
          </a:xfrm>
          <a:prstGeom prst="rect">
            <a:avLst/>
          </a:prstGeom>
        </p:spPr>
      </p:pic>
      <p:sp>
        <p:nvSpPr>
          <p:cNvPr id="20" name="TextBox 19">
            <a:extLst>
              <a:ext uri="{FF2B5EF4-FFF2-40B4-BE49-F238E27FC236}">
                <a16:creationId xmlns:a16="http://schemas.microsoft.com/office/drawing/2014/main" id="{8E756D15-9783-0A2F-FD09-0AB61A05281E}"/>
              </a:ext>
            </a:extLst>
          </p:cNvPr>
          <p:cNvSpPr txBox="1"/>
          <p:nvPr/>
        </p:nvSpPr>
        <p:spPr>
          <a:xfrm>
            <a:off x="1650003" y="1506430"/>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spTree>
    <p:extLst>
      <p:ext uri="{BB962C8B-B14F-4D97-AF65-F5344CB8AC3E}">
        <p14:creationId xmlns:p14="http://schemas.microsoft.com/office/powerpoint/2010/main" val="10718458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854417"/>
            <a:ext cx="12177008" cy="48642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400" i="1">
                <a:solidFill>
                  <a:prstClr val="black"/>
                </a:solidFill>
                <a:latin typeface="Segoe UI"/>
              </a:rPr>
              <a:t>Tyler Freeland, Chief Executive Officer: tyler@vcwwestpiedmont.org 276-656-6190 (office)</a:t>
            </a: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Demi"/>
                <a:ea typeface="+mn-ea"/>
                <a:cs typeface="Segoe UI"/>
              </a:rPr>
              <a:t>West Piedmont Region (Area #10)</a:t>
            </a: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189012" y="105598"/>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#10</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3905098"/>
            <a:ext cx="4192142" cy="250432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p>
          <a:p>
            <a:pPr marL="285750" indent="-285750" algn="just" defTabSz="685800">
              <a:lnSpc>
                <a:spcPct val="106000"/>
              </a:lnSpc>
              <a:spcAft>
                <a:spcPts val="600"/>
              </a:spcAft>
              <a:buFont typeface="Arial" panose="020B0604020202020204" pitchFamily="34" charset="0"/>
              <a:buChar char="•"/>
              <a:defRPr/>
            </a:pPr>
            <a:r>
              <a:rPr lang="en-US" sz="1400">
                <a:solidFill>
                  <a:prstClr val="black"/>
                </a:solidFill>
                <a:latin typeface="Segoe UI"/>
              </a:rPr>
              <a:t>Manufacturing</a:t>
            </a:r>
          </a:p>
          <a:p>
            <a:pPr marL="285750" indent="-285750" algn="just" defTabSz="685800">
              <a:lnSpc>
                <a:spcPct val="106000"/>
              </a:lnSpc>
              <a:spcAft>
                <a:spcPts val="600"/>
              </a:spcAft>
              <a:buFont typeface="Arial" panose="020B0604020202020204" pitchFamily="34" charset="0"/>
              <a:buChar char="•"/>
              <a:defRPr/>
            </a:pPr>
            <a:r>
              <a:rPr lang="en-US" sz="1400">
                <a:solidFill>
                  <a:prstClr val="black"/>
                </a:solidFill>
                <a:latin typeface="Segoe UI"/>
              </a:rPr>
              <a:t>Healthcare and Life Sciences</a:t>
            </a:r>
          </a:p>
          <a:p>
            <a:pPr marL="285750" indent="-285750" defTabSz="685800">
              <a:lnSpc>
                <a:spcPct val="106000"/>
              </a:lnSpc>
              <a:spcAft>
                <a:spcPts val="600"/>
              </a:spcAft>
              <a:buFont typeface="Arial" panose="020B0604020202020204" pitchFamily="34" charset="0"/>
              <a:buChar char="•"/>
              <a:defRPr/>
            </a:pPr>
            <a:r>
              <a:rPr lang="en-US" sz="1400">
                <a:solidFill>
                  <a:prstClr val="black"/>
                </a:solidFill>
                <a:latin typeface="Segoe UI"/>
              </a:rPr>
              <a:t>Information Technology and Telecommunications</a:t>
            </a:r>
          </a:p>
          <a:p>
            <a:pPr marL="285750" indent="-285750" algn="just" defTabSz="685800">
              <a:lnSpc>
                <a:spcPct val="106000"/>
              </a:lnSpc>
              <a:spcAft>
                <a:spcPts val="600"/>
              </a:spcAft>
              <a:buFont typeface="Arial" panose="020B0604020202020204" pitchFamily="34" charset="0"/>
              <a:buChar char="•"/>
              <a:defRPr/>
            </a:pPr>
            <a:r>
              <a:rPr lang="en-US" sz="1400">
                <a:solidFill>
                  <a:prstClr val="black"/>
                </a:solidFill>
                <a:latin typeface="Segoe UI"/>
              </a:rPr>
              <a:t>Transportation and Warehousing</a:t>
            </a:r>
          </a:p>
          <a:p>
            <a:pPr marL="285750" indent="-285750" algn="just" defTabSz="685800">
              <a:lnSpc>
                <a:spcPct val="106000"/>
              </a:lnSpc>
              <a:spcAft>
                <a:spcPts val="600"/>
              </a:spcAft>
              <a:buFont typeface="Arial" panose="020B0604020202020204" pitchFamily="34" charset="0"/>
              <a:buChar char="•"/>
              <a:defRPr/>
            </a:pPr>
            <a:r>
              <a:rPr lang="en-US" sz="1400">
                <a:solidFill>
                  <a:prstClr val="black"/>
                </a:solidFill>
                <a:latin typeface="Segoe UI"/>
              </a:rPr>
              <a:t>Business Services and Management </a:t>
            </a: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669323" y="1384809"/>
            <a:ext cx="3349801" cy="4977440"/>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Key Partners &amp; Initiatives</a:t>
            </a:r>
            <a:endParaRPr kumimoji="0" lang="en-US" sz="1600" b="1" i="0" u="none" strike="noStrike" kern="1200" cap="none" spc="0" normalizeH="0" baseline="0" noProof="0" dirty="0">
              <a:ln>
                <a:noFill/>
              </a:ln>
              <a:solidFill>
                <a:prstClr val="black"/>
              </a:solidFill>
              <a:effectLst/>
              <a:uLnTx/>
              <a:uFillTx/>
              <a:latin typeface="Segoe UI"/>
              <a:ea typeface="+mn-ea"/>
              <a:cs typeface="+mn-cs"/>
            </a:endParaRPr>
          </a:p>
          <a:p>
            <a:pPr marL="171450" lvl="0" indent="-171450" defTabSz="685800">
              <a:lnSpc>
                <a:spcPct val="106000"/>
              </a:lnSpc>
              <a:spcAft>
                <a:spcPts val="600"/>
              </a:spcAft>
              <a:buFont typeface="Arial" panose="020B0604020202020204" pitchFamily="34" charset="0"/>
              <a:buChar char="•"/>
              <a:defRPr/>
            </a:pPr>
            <a:r>
              <a:rPr kumimoji="0" lang="en-US" sz="1100" b="1" i="0" u="none" strike="noStrike" kern="1200" cap="none" spc="0" normalizeH="0" baseline="0" noProof="0" dirty="0">
                <a:ln>
                  <a:noFill/>
                </a:ln>
                <a:solidFill>
                  <a:prstClr val="black"/>
                </a:solidFill>
                <a:effectLst/>
                <a:uLnTx/>
                <a:uFillTx/>
                <a:latin typeface="Segoe UI"/>
                <a:ea typeface="+mn-ea"/>
                <a:cs typeface="+mn-cs"/>
              </a:rPr>
              <a:t>For individuals: </a:t>
            </a:r>
            <a:r>
              <a:rPr lang="en-US" sz="1100" b="1" dirty="0">
                <a:solidFill>
                  <a:prstClr val="black"/>
                </a:solidFill>
                <a:latin typeface="Segoe UI"/>
                <a:hlinkClick r:id="rId3"/>
              </a:rPr>
              <a:t>Virginia Career Works - Individual Services</a:t>
            </a:r>
            <a:endParaRPr kumimoji="0" lang="en-US" sz="1100" b="1" i="0" u="none" strike="noStrike" kern="1200" cap="none" spc="0" normalizeH="0" baseline="0" noProof="0" dirty="0">
              <a:ln>
                <a:noFill/>
              </a:ln>
              <a:solidFill>
                <a:prstClr val="black"/>
              </a:solidFill>
              <a:effectLst/>
              <a:uLnTx/>
              <a:uFillTx/>
              <a:latin typeface="Segoe UI"/>
              <a:ea typeface="+mn-ea"/>
              <a:cs typeface="+mn-cs"/>
            </a:endParaRPr>
          </a:p>
          <a:p>
            <a:pPr marL="171450" lvl="0" indent="-171450" defTabSz="685800">
              <a:lnSpc>
                <a:spcPct val="106000"/>
              </a:lnSpc>
              <a:spcAft>
                <a:spcPts val="600"/>
              </a:spcAft>
              <a:buFont typeface="Arial" panose="020B0604020202020204" pitchFamily="34" charset="0"/>
              <a:buChar char="•"/>
              <a:defRPr/>
            </a:pPr>
            <a:r>
              <a:rPr kumimoji="0" lang="en-US" sz="1100" b="1" i="0" u="none" strike="noStrike" kern="1200" cap="none" spc="0" normalizeH="0" baseline="0" noProof="0" dirty="0">
                <a:ln>
                  <a:noFill/>
                </a:ln>
                <a:solidFill>
                  <a:prstClr val="black"/>
                </a:solidFill>
                <a:effectLst/>
                <a:uLnTx/>
                <a:uFillTx/>
                <a:latin typeface="Segoe UI"/>
                <a:ea typeface="+mn-ea"/>
                <a:cs typeface="+mn-cs"/>
              </a:rPr>
              <a:t>Partners: </a:t>
            </a:r>
            <a:r>
              <a:rPr lang="en-US" sz="1100" dirty="0">
                <a:solidFill>
                  <a:prstClr val="black"/>
                </a:solidFill>
                <a:latin typeface="Segoe UI"/>
              </a:rPr>
              <a:t>Pittsylvania County Community Action Agency, Adult Education, DARS, DSS, Southern Area Agency on Aging, Solutions that Empower People, Inc.</a:t>
            </a:r>
          </a:p>
          <a:p>
            <a:pPr lvl="0" defTabSz="685800">
              <a:lnSpc>
                <a:spcPct val="106000"/>
              </a:lnSpc>
              <a:spcAft>
                <a:spcPts val="600"/>
              </a:spcAft>
              <a:defRPr/>
            </a:pPr>
            <a:endParaRPr kumimoji="0" lang="en-US" sz="1100" b="1" i="0" u="none" strike="noStrike" kern="1200" cap="none" spc="0" normalizeH="0" baseline="0" noProof="0" dirty="0">
              <a:ln>
                <a:noFill/>
              </a:ln>
              <a:solidFill>
                <a:prstClr val="black"/>
              </a:solidFill>
              <a:effectLst/>
              <a:uLnTx/>
              <a:uFillTx/>
              <a:latin typeface="Segoe UI"/>
              <a:ea typeface="+mn-ea"/>
              <a:cs typeface="+mn-cs"/>
            </a:endParaRPr>
          </a:p>
          <a:p>
            <a:pPr lvl="0" defTabSz="685800">
              <a:lnSpc>
                <a:spcPct val="106000"/>
              </a:lnSpc>
              <a:spcAft>
                <a:spcPts val="600"/>
              </a:spcAft>
              <a:defRPr/>
            </a:pPr>
            <a:endParaRPr lang="en-US" sz="1100" b="1" dirty="0">
              <a:solidFill>
                <a:prstClr val="black"/>
              </a:solidFill>
              <a:latin typeface="Segoe UI"/>
            </a:endParaRPr>
          </a:p>
          <a:p>
            <a:pPr lvl="0" defTabSz="685800">
              <a:lnSpc>
                <a:spcPct val="106000"/>
              </a:lnSpc>
              <a:spcAft>
                <a:spcPts val="600"/>
              </a:spcAft>
              <a:defRPr/>
            </a:pPr>
            <a:endParaRPr kumimoji="0" lang="en-US" sz="1100" b="1" i="0" u="none" strike="noStrike" kern="1200" cap="none" spc="0" normalizeH="0" baseline="0" noProof="0" dirty="0">
              <a:ln>
                <a:noFill/>
              </a:ln>
              <a:solidFill>
                <a:prstClr val="black"/>
              </a:solidFill>
              <a:effectLst/>
              <a:uLnTx/>
              <a:uFillTx/>
              <a:latin typeface="Segoe UI"/>
              <a:ea typeface="+mn-ea"/>
              <a:cs typeface="+mn-cs"/>
            </a:endParaRPr>
          </a:p>
          <a:p>
            <a:pPr lvl="0" defTabSz="685800">
              <a:lnSpc>
                <a:spcPct val="106000"/>
              </a:lnSpc>
              <a:spcAft>
                <a:spcPts val="600"/>
              </a:spcAft>
              <a:defRPr/>
            </a:pPr>
            <a:endParaRPr kumimoji="0" lang="en-US" sz="1100" b="1" i="0" u="none" strike="noStrike" kern="1200" cap="none" spc="0" normalizeH="0" baseline="0" noProof="0" dirty="0">
              <a:ln>
                <a:noFill/>
              </a:ln>
              <a:solidFill>
                <a:prstClr val="black"/>
              </a:solidFill>
              <a:effectLst/>
              <a:uLnTx/>
              <a:uFillTx/>
              <a:latin typeface="Segoe UI"/>
              <a:ea typeface="+mn-ea"/>
              <a:cs typeface="+mn-cs"/>
            </a:endParaRPr>
          </a:p>
          <a:p>
            <a:pPr marL="171450" lvl="0" indent="-171450" defTabSz="685800">
              <a:lnSpc>
                <a:spcPct val="106000"/>
              </a:lnSpc>
              <a:spcAft>
                <a:spcPts val="600"/>
              </a:spcAft>
              <a:buFont typeface="Arial" panose="020B0604020202020204" pitchFamily="34" charset="0"/>
              <a:buChar char="•"/>
              <a:defRPr/>
            </a:pPr>
            <a:r>
              <a:rPr kumimoji="0" lang="en-US" sz="1100" b="1" i="0" u="none" strike="noStrike" kern="1200" cap="none" spc="0" normalizeH="0" baseline="0" noProof="0" dirty="0">
                <a:ln>
                  <a:noFill/>
                </a:ln>
                <a:solidFill>
                  <a:prstClr val="black"/>
                </a:solidFill>
                <a:effectLst/>
                <a:uLnTx/>
                <a:uFillTx/>
                <a:latin typeface="Segoe UI"/>
                <a:ea typeface="+mn-ea"/>
                <a:cs typeface="+mn-cs"/>
              </a:rPr>
              <a:t>For businesses: </a:t>
            </a:r>
            <a:r>
              <a:rPr kumimoji="0" lang="en-US" sz="1100" b="1" i="0" u="none" strike="noStrike" kern="1200" cap="none" spc="0" normalizeH="0" baseline="0" noProof="0" dirty="0">
                <a:ln>
                  <a:noFill/>
                </a:ln>
                <a:solidFill>
                  <a:prstClr val="black"/>
                </a:solidFill>
                <a:effectLst/>
                <a:uLnTx/>
                <a:uFillTx/>
                <a:latin typeface="Segoe UI"/>
                <a:ea typeface="+mn-ea"/>
                <a:cs typeface="+mn-cs"/>
                <a:hlinkClick r:id="rId4"/>
              </a:rPr>
              <a:t>Virginia Career Works – Business Services</a:t>
            </a:r>
            <a:endParaRPr kumimoji="0" lang="en-US" sz="1100" b="1" i="0" u="none" strike="noStrike" kern="1200" cap="none" spc="0" normalizeH="0" baseline="0" noProof="0" dirty="0">
              <a:ln>
                <a:noFill/>
              </a:ln>
              <a:solidFill>
                <a:prstClr val="black"/>
              </a:solidFill>
              <a:effectLst/>
              <a:uLnTx/>
              <a:uFillTx/>
              <a:latin typeface="Segoe UI"/>
              <a:ea typeface="+mn-ea"/>
              <a:cs typeface="+mn-cs"/>
            </a:endParaRPr>
          </a:p>
          <a:p>
            <a:pPr marL="171450" lvl="0" indent="-171450" defTabSz="685800">
              <a:lnSpc>
                <a:spcPct val="106000"/>
              </a:lnSpc>
              <a:spcAft>
                <a:spcPts val="600"/>
              </a:spcAft>
              <a:buFont typeface="Arial" panose="020B0604020202020204" pitchFamily="34" charset="0"/>
              <a:buChar char="•"/>
              <a:defRPr/>
            </a:pPr>
            <a:r>
              <a:rPr lang="en-US" sz="1100" b="1" dirty="0">
                <a:solidFill>
                  <a:prstClr val="black"/>
                </a:solidFill>
                <a:latin typeface="Segoe UI"/>
              </a:rPr>
              <a:t>Partners: </a:t>
            </a:r>
            <a:r>
              <a:rPr lang="en-US" sz="1100" dirty="0">
                <a:solidFill>
                  <a:prstClr val="black"/>
                </a:solidFill>
                <a:latin typeface="Segoe UI"/>
              </a:rPr>
              <a:t>Chambers of Commerce, Economic Development, Institute for Advanced Learning and Research, various education partners, various workforce partners</a:t>
            </a:r>
            <a:endParaRPr kumimoji="0" lang="en-US" sz="110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1245870" y="6573731"/>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lang="en-US" sz="1600" i="1" spc="-30">
                <a:solidFill>
                  <a:srgbClr val="00B0F0"/>
                </a:solidFill>
                <a:latin typeface="Segoe UI"/>
                <a:ea typeface="Open Sans" charset="0"/>
                <a:cs typeface="Open Sans" charset="0"/>
              </a:rPr>
              <a:t>vcwwestpiedmont.com</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534006" y="3905098"/>
            <a:ext cx="3982465" cy="250432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Patrick &amp; Henry Community College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Danville Community College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Medical Solutions Academy</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Elite Driving School</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New Leaf AHEC</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lang="en-US" sz="1400">
              <a:solidFill>
                <a:prstClr val="black"/>
              </a:solidFill>
              <a:latin typeface="Segoe UI"/>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534007" y="1368511"/>
            <a:ext cx="3982464" cy="237228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L="285750" marR="0" lvl="0" indent="-285750" algn="l" defTabSz="685800" fontAlgn="auto">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Virginia Career Works Martinsville</a:t>
            </a:r>
          </a:p>
          <a:p>
            <a:pPr marL="285750" marR="0" lvl="0" indent="-285750" algn="l" defTabSz="685800" fontAlgn="auto">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Virginia Career Works Danville</a:t>
            </a:r>
          </a:p>
          <a:p>
            <a:pPr marL="285750" marR="0" lvl="0" indent="-285750" algn="l" defTabSz="685800" fontAlgn="auto">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Virginia Career Works Patrick County (affiliate)</a:t>
            </a:r>
            <a:endParaRPr lang="en-US" sz="1400">
              <a:solidFill>
                <a:prstClr val="black"/>
              </a:solidFill>
              <a:latin typeface="Segoe UI"/>
              <a:hlinkClick r:id="" action="ppaction://noaction">
                <a:extLst>
                  <a:ext uri="{A12FA001-AC4F-418D-AE19-62706E023703}">
                    <ahyp:hlinkClr xmlns:ahyp="http://schemas.microsoft.com/office/drawing/2018/hyperlinkcolor" val="tx"/>
                  </a:ext>
                </a:extLst>
              </a:hlinkClick>
            </a:endParaRPr>
          </a:p>
          <a:p>
            <a:pPr lvl="0" defTabSz="685800">
              <a:lnSpc>
                <a:spcPct val="106000"/>
              </a:lnSpc>
              <a:spcAft>
                <a:spcPts val="600"/>
              </a:spcAft>
              <a:defRPr/>
            </a:pPr>
            <a:endParaRPr lang="en-US" sz="1100">
              <a:solidFill>
                <a:prstClr val="black"/>
              </a:solidFill>
              <a:latin typeface="Segoe UI"/>
              <a:hlinkClick r:id="" action="ppaction://noaction"/>
            </a:endParaRPr>
          </a:p>
          <a:p>
            <a:pPr lvl="0" defTabSz="685800">
              <a:lnSpc>
                <a:spcPct val="106000"/>
              </a:lnSpc>
              <a:spcAft>
                <a:spcPts val="600"/>
              </a:spcAft>
              <a:defRPr/>
            </a:pPr>
            <a:r>
              <a:rPr lang="en-US" sz="1100">
                <a:solidFill>
                  <a:prstClr val="black"/>
                </a:solidFill>
                <a:latin typeface="Segoe UI"/>
                <a:hlinkClick r:id="" action="ppaction://noaction"/>
              </a:rPr>
              <a:t>https://www.vcwwestpiedmont.com/centers</a:t>
            </a:r>
            <a:endParaRPr lang="en-US" sz="1100">
              <a:solidFill>
                <a:prstClr val="black"/>
              </a:solidFill>
              <a:latin typeface="Segoe UI"/>
            </a:endParaRPr>
          </a:p>
          <a:p>
            <a:pPr marL="171450" lvl="0" indent="-171450" defTabSz="685800">
              <a:lnSpc>
                <a:spcPct val="106000"/>
              </a:lnSpc>
              <a:spcAft>
                <a:spcPts val="600"/>
              </a:spcAft>
              <a:buFont typeface="Arial" panose="020B0604020202020204" pitchFamily="34" charset="0"/>
              <a:buChar char="•"/>
              <a:defRPr/>
            </a:pPr>
            <a:endParaRPr lang="en-US" sz="1100">
              <a:solidFill>
                <a:prstClr val="black"/>
              </a:solidFill>
              <a:latin typeface="Segoe UI"/>
            </a:endParaRPr>
          </a:p>
        </p:txBody>
      </p:sp>
      <p:sp>
        <p:nvSpPr>
          <p:cNvPr id="20" name="TextBox 19">
            <a:extLst>
              <a:ext uri="{FF2B5EF4-FFF2-40B4-BE49-F238E27FC236}">
                <a16:creationId xmlns:a16="http://schemas.microsoft.com/office/drawing/2014/main" id="{8E756D15-9783-0A2F-FD09-0AB61A05281E}"/>
              </a:ext>
            </a:extLst>
          </p:cNvPr>
          <p:cNvSpPr txBox="1"/>
          <p:nvPr/>
        </p:nvSpPr>
        <p:spPr>
          <a:xfrm>
            <a:off x="1649999" y="1309732"/>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889" y="2201306"/>
            <a:ext cx="3486387" cy="1621639"/>
          </a:xfrm>
          <a:prstGeom prst="rect">
            <a:avLst/>
          </a:prstGeom>
        </p:spPr>
      </p:pic>
      <p:sp>
        <p:nvSpPr>
          <p:cNvPr id="6" name="TextBox 5"/>
          <p:cNvSpPr txBox="1"/>
          <p:nvPr/>
        </p:nvSpPr>
        <p:spPr>
          <a:xfrm>
            <a:off x="331263" y="1800411"/>
            <a:ext cx="3697013" cy="430887"/>
          </a:xfrm>
          <a:prstGeom prst="rect">
            <a:avLst/>
          </a:prstGeom>
          <a:noFill/>
        </p:spPr>
        <p:txBody>
          <a:bodyPr wrap="square" rtlCol="0">
            <a:spAutoFit/>
          </a:bodyPr>
          <a:lstStyle/>
          <a:p>
            <a:pPr marL="285750" indent="-285750">
              <a:buFont typeface="Arial" panose="020B0604020202020204" pitchFamily="34" charset="0"/>
              <a:buChar char="•"/>
            </a:pPr>
            <a:r>
              <a:rPr lang="en-US" sz="1100">
                <a:solidFill>
                  <a:schemeClr val="bg1"/>
                </a:solidFill>
              </a:rPr>
              <a:t>Serving the cities of Martinsville and Danville and the counties of Henry, Pittsylvania and Patrick.</a:t>
            </a:r>
          </a:p>
        </p:txBody>
      </p:sp>
    </p:spTree>
    <p:extLst>
      <p:ext uri="{BB962C8B-B14F-4D97-AF65-F5344CB8AC3E}">
        <p14:creationId xmlns:p14="http://schemas.microsoft.com/office/powerpoint/2010/main" val="14084514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1002863"/>
            <a:ext cx="12177008" cy="213075"/>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u="none" strike="noStrike" kern="1200" cap="none" spc="0" normalizeH="0" baseline="0" noProof="0">
                <a:ln>
                  <a:noFill/>
                </a:ln>
                <a:solidFill>
                  <a:prstClr val="black"/>
                </a:solidFill>
                <a:effectLst/>
                <a:uLnTx/>
                <a:uFillTx/>
                <a:latin typeface="Segoe UI"/>
                <a:ea typeface="+mn-ea"/>
                <a:cs typeface="+mn-cs"/>
              </a:rPr>
              <a:t>David A. Hunn, Executive Director, 703-827-3782, </a:t>
            </a:r>
            <a:r>
              <a:rPr kumimoji="0" lang="en-US" sz="1400" b="1" u="none" strike="noStrike" kern="1200" cap="none" spc="0" normalizeH="0" baseline="0" noProof="0">
                <a:ln>
                  <a:noFill/>
                </a:ln>
                <a:solidFill>
                  <a:prstClr val="black"/>
                </a:solidFill>
                <a:effectLst/>
                <a:uLnTx/>
                <a:uFillTx/>
                <a:latin typeface="Segoe UI"/>
                <a:ea typeface="+mn-ea"/>
                <a:cs typeface="+mn-cs"/>
                <a:hlinkClick r:id="rId3"/>
              </a:rPr>
              <a:t>david.hunn@vcwnorthern.com</a:t>
            </a:r>
            <a:endParaRPr kumimoji="0" lang="en-US" sz="1400" b="1" u="none" strike="noStrike" kern="1200" cap="none" spc="0" normalizeH="0" baseline="0" noProof="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Franklin Gothic Demi"/>
                <a:cs typeface="Segoe UI"/>
              </a:rPr>
              <a:t>Northern Region (Area #11)</a:t>
            </a:r>
            <a:endParaRPr kumimoji="0" lang="en-US" sz="2400" b="1" i="0" u="none" strike="noStrike" kern="1200" cap="none" spc="0" normalizeH="0" baseline="0" noProof="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#11</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3999988"/>
            <a:ext cx="4192142" cy="227242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R="0" lvl="0" algn="ctr" defTabSz="685800" rtl="0" eaLnBrk="1" fontAlgn="auto" latinLnBrk="0" hangingPunct="1">
              <a:lnSpc>
                <a:spcPct val="106000"/>
              </a:lnSpc>
              <a:spcBef>
                <a:spcPts val="0"/>
              </a:spcBef>
              <a:spcAft>
                <a:spcPts val="600"/>
              </a:spcAft>
              <a:buClrTx/>
              <a:buSzTx/>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Professional, Scientific and Technical</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Information Technology</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Health Care</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Transportation and Logistics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Construction and Trades</a:t>
            </a: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653187" y="1506326"/>
            <a:ext cx="3349801"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Key Partners &amp; Initiatives</a:t>
            </a:r>
            <a:endParaRPr kumimoji="0" lang="en-US" sz="16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a:ea typeface="+mn-ea"/>
                <a:cs typeface="+mn-cs"/>
              </a:rPr>
              <a:t>For individuals: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Segoe UI"/>
                <a:ea typeface="+mn-ea"/>
                <a:cs typeface="+mn-cs"/>
              </a:rPr>
              <a:t>Talent Up Fairfax </a:t>
            </a:r>
            <a:r>
              <a:rPr kumimoji="0" lang="en-US" sz="800" b="0" i="0" u="none" strike="noStrike" kern="1200" cap="none" spc="0" normalizeH="0" baseline="0" noProof="0">
                <a:ln>
                  <a:noFill/>
                </a:ln>
                <a:solidFill>
                  <a:prstClr val="black"/>
                </a:solidFill>
                <a:effectLst/>
                <a:uLnTx/>
                <a:uFillTx/>
                <a:latin typeface="Segoe UI"/>
                <a:ea typeface="+mn-ea"/>
                <a:cs typeface="+mn-cs"/>
                <a:hlinkClick r:id="rId4"/>
              </a:rPr>
              <a:t>https://www.talentupfairfax.com/</a:t>
            </a:r>
            <a:endParaRPr kumimoji="0" lang="en-US" sz="8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900" i="0" u="none" strike="noStrike" kern="1200" cap="none" spc="0" normalizeH="0" baseline="0" noProof="0">
                <a:ln>
                  <a:noFill/>
                </a:ln>
                <a:solidFill>
                  <a:prstClr val="black"/>
                </a:solidFill>
                <a:effectLst/>
                <a:uLnTx/>
                <a:uFillTx/>
                <a:latin typeface="Segoe UI"/>
                <a:ea typeface="+mn-ea"/>
                <a:cs typeface="+mn-cs"/>
              </a:rPr>
              <a:t>Prince William ELEVATE</a:t>
            </a:r>
            <a:r>
              <a:rPr kumimoji="0" lang="en-US" sz="1000" i="0" u="none" strike="noStrike" kern="1200" cap="none" spc="0" normalizeH="0" baseline="0" noProof="0">
                <a:ln>
                  <a:noFill/>
                </a:ln>
                <a:solidFill>
                  <a:prstClr val="black"/>
                </a:solidFill>
                <a:effectLst/>
                <a:uLnTx/>
                <a:uFillTx/>
                <a:latin typeface="Segoe UI"/>
                <a:ea typeface="+mn-ea"/>
                <a:cs typeface="+mn-cs"/>
              </a:rPr>
              <a:t> </a:t>
            </a:r>
            <a:r>
              <a:rPr kumimoji="0" lang="en-US" sz="800" i="0" u="none" strike="noStrike" kern="1200" cap="none" spc="0" normalizeH="0" baseline="0" noProof="0">
                <a:ln>
                  <a:noFill/>
                </a:ln>
                <a:solidFill>
                  <a:prstClr val="black"/>
                </a:solidFill>
                <a:effectLst/>
                <a:uLnTx/>
                <a:uFillTx/>
                <a:latin typeface="Segoe UI"/>
                <a:ea typeface="+mn-ea"/>
                <a:cs typeface="+mn-cs"/>
                <a:hlinkClick r:id="rId5"/>
              </a:rPr>
              <a:t>https://vcwnorthern.com/elevate/</a:t>
            </a:r>
            <a:endParaRPr kumimoji="0" lang="en-US" sz="80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Northern Virginia Ticket to Work </a:t>
            </a:r>
            <a:r>
              <a:rPr lang="en-US" sz="800">
                <a:solidFill>
                  <a:prstClr val="black"/>
                </a:solidFill>
                <a:latin typeface="Segoe UI"/>
                <a:hlinkClick r:id="rId6"/>
              </a:rPr>
              <a:t>https://vcwnorthern.com/ticket-to-work/</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Northern Virginia Senior Community Service Employment Program </a:t>
            </a:r>
            <a:r>
              <a:rPr lang="en-US" sz="800">
                <a:solidFill>
                  <a:prstClr val="black"/>
                </a:solidFill>
                <a:latin typeface="Segoe UI"/>
                <a:hlinkClick r:id="rId7"/>
              </a:rPr>
              <a:t>https://vcwnorthern.com/scsep/</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Career Paths for Refugees </a:t>
            </a:r>
            <a:r>
              <a:rPr lang="en-US" sz="800">
                <a:solidFill>
                  <a:prstClr val="black"/>
                </a:solidFill>
                <a:latin typeface="Segoe UI"/>
                <a:hlinkClick r:id="rId8"/>
              </a:rPr>
              <a:t>https://vcwnorthern.com/refugees/</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Career Resources for Reentry Jobseekers </a:t>
            </a:r>
            <a:r>
              <a:rPr lang="en-US" sz="800">
                <a:solidFill>
                  <a:prstClr val="black"/>
                </a:solidFill>
                <a:latin typeface="Segoe UI"/>
                <a:hlinkClick r:id="rId9"/>
              </a:rPr>
              <a:t>https://vcwnorthern.com/jobseekers/reentry-resources/</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TANF Employment Supports for Lifelong Achievement </a:t>
            </a:r>
            <a:r>
              <a:rPr lang="en-US" sz="800">
                <a:solidFill>
                  <a:prstClr val="black"/>
                </a:solidFill>
                <a:latin typeface="Segoe UI"/>
                <a:hlinkClick r:id="rId10"/>
              </a:rPr>
              <a:t>https://vcwnorthern.com/esla/</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LinkedIn Learning for Jobseekers </a:t>
            </a:r>
            <a:r>
              <a:rPr lang="en-US" sz="800">
                <a:solidFill>
                  <a:prstClr val="black"/>
                </a:solidFill>
                <a:latin typeface="Segoe UI"/>
                <a:hlinkClick r:id="rId11"/>
              </a:rPr>
              <a:t>https://vcwnorthern.com/jobseekers/linkedin-learning/</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00">
                <a:solidFill>
                  <a:prstClr val="black"/>
                </a:solidFill>
                <a:latin typeface="Segoe UI"/>
              </a:rPr>
              <a:t>Prince William Financial Empowerment Center </a:t>
            </a:r>
            <a:r>
              <a:rPr lang="en-US" sz="800">
                <a:solidFill>
                  <a:prstClr val="black"/>
                </a:solidFill>
                <a:latin typeface="Segoe UI"/>
                <a:hlinkClick r:id="rId12"/>
              </a:rPr>
              <a:t>https://vcwnorthern.com/pwfec/</a:t>
            </a:r>
            <a:endParaRPr lang="en-US" sz="800">
              <a:solidFill>
                <a:prstClr val="black"/>
              </a:solidFill>
              <a:latin typeface="Segoe UI"/>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a:ea typeface="+mn-ea"/>
                <a:cs typeface="+mn-cs"/>
              </a:rPr>
              <a:t>For businesses: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Northern Virginia Employer Solutions Team </a:t>
            </a:r>
            <a:r>
              <a:rPr kumimoji="0" lang="en-US" sz="800" b="0" i="0" u="none" strike="noStrike" kern="1200" cap="none" spc="0" normalizeH="0" baseline="0" noProof="0">
                <a:ln>
                  <a:noFill/>
                </a:ln>
                <a:solidFill>
                  <a:prstClr val="black"/>
                </a:solidFill>
                <a:effectLst/>
                <a:uLnTx/>
                <a:uFillTx/>
                <a:latin typeface="Segoe UI"/>
                <a:ea typeface="+mn-ea"/>
                <a:cs typeface="+mn-cs"/>
                <a:hlinkClick r:id="rId13"/>
              </a:rPr>
              <a:t>https://vcwnorthern.com/employers/</a:t>
            </a:r>
            <a:endParaRPr kumimoji="0" lang="en-US" sz="8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000">
                <a:solidFill>
                  <a:prstClr val="black"/>
                </a:solidFill>
                <a:latin typeface="Segoe UI"/>
              </a:rPr>
              <a:t>Northern Virginia Incumbent Worker Program </a:t>
            </a:r>
            <a:r>
              <a:rPr lang="en-US" sz="800">
                <a:solidFill>
                  <a:prstClr val="black"/>
                </a:solidFill>
                <a:latin typeface="Segoe UI"/>
                <a:hlinkClick r:id="rId14"/>
              </a:rPr>
              <a:t>https://vcwnorthern.com/incumbent-worker/</a:t>
            </a: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8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1245870" y="6573731"/>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hlinkClick r:id="rId15"/>
              </a:rPr>
              <a:t>www.vcwnorthern.com</a:t>
            </a:r>
            <a:endPar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708733" y="4187439"/>
            <a:ext cx="3589233" cy="217063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George Mason University</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Northern Virginia Community College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Fairfax County Schools Adult and Community Education</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1</a:t>
            </a:r>
            <a:r>
              <a:rPr kumimoji="0" lang="en-US" sz="1100" b="0" i="0" u="none" strike="noStrike" kern="1200" cap="none" spc="0" normalizeH="0" baseline="30000" noProof="0">
                <a:ln>
                  <a:noFill/>
                </a:ln>
                <a:solidFill>
                  <a:prstClr val="black"/>
                </a:solidFill>
                <a:effectLst/>
                <a:uLnTx/>
                <a:uFillTx/>
                <a:latin typeface="Segoe UI"/>
                <a:ea typeface="+mn-ea"/>
                <a:cs typeface="+mn-cs"/>
              </a:rPr>
              <a:t>st</a:t>
            </a:r>
            <a:r>
              <a:rPr kumimoji="0" lang="en-US" sz="1100" b="0" i="0" u="none" strike="noStrike" kern="1200" cap="none" spc="0" normalizeH="0" baseline="0" noProof="0">
                <a:ln>
                  <a:noFill/>
                </a:ln>
                <a:solidFill>
                  <a:prstClr val="black"/>
                </a:solidFill>
                <a:effectLst/>
                <a:uLnTx/>
                <a:uFillTx/>
                <a:latin typeface="Segoe UI"/>
                <a:ea typeface="+mn-ea"/>
                <a:cs typeface="+mn-cs"/>
              </a:rPr>
              <a:t> CDL Training School of Northern Virginia</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Shippers Choice</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Intellectual Point</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534007" y="1281870"/>
            <a:ext cx="3982464" cy="272972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American Job Center Prince William, 13370 </a:t>
            </a:r>
            <a:r>
              <a:rPr kumimoji="0" lang="en-US" sz="1100" b="0" i="0" u="none" strike="noStrike" kern="1200" cap="none" spc="0" normalizeH="0" baseline="0" noProof="0" err="1">
                <a:ln>
                  <a:noFill/>
                </a:ln>
                <a:solidFill>
                  <a:prstClr val="black"/>
                </a:solidFill>
                <a:effectLst/>
                <a:uLnTx/>
                <a:uFillTx/>
                <a:latin typeface="Segoe UI"/>
                <a:ea typeface="+mn-ea"/>
                <a:cs typeface="+mn-cs"/>
              </a:rPr>
              <a:t>Minnieville</a:t>
            </a:r>
            <a:r>
              <a:rPr lang="en-US" sz="1100">
                <a:solidFill>
                  <a:prstClr val="black"/>
                </a:solidFill>
                <a:latin typeface="Segoe UI"/>
              </a:rPr>
              <a:t> Road, Woodbridge, VA  22192  (</a:t>
            </a:r>
            <a:r>
              <a:rPr lang="en-US" sz="1100" b="1">
                <a:solidFill>
                  <a:prstClr val="black"/>
                </a:solidFill>
                <a:latin typeface="Segoe UI"/>
              </a:rPr>
              <a:t>Comprehensive</a:t>
            </a:r>
            <a:r>
              <a:rPr lang="en-US" sz="1100">
                <a:solidFill>
                  <a:prstClr val="black"/>
                </a:solidFill>
                <a:latin typeface="Segoe UI"/>
              </a:rPr>
              <a:t>)</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American Job Center, Annandale, 7611 Little River Turnpike, Suite 300W, Annandale, VA  22003</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American Job Center, Alexandria, 5520 Cherokee Avenue, Suite 100, Alexandria, VA  22312</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American Job Center, Loudoun Workforce Resource Center, AutoZone Shopping Center, 705 East Market Street, Leesburg, VA  20176</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American Job Center, South Fairfax County, 8350 Richmond Highway, Suite 327, Fairfax, VA  22309</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lang="en-US" sz="1100">
              <a:solidFill>
                <a:prstClr val="black"/>
              </a:solidFill>
              <a:latin typeface="Segoe UI"/>
            </a:endParaRPr>
          </a:p>
          <a:p>
            <a:pPr marR="0" lvl="0" algn="l" defTabSz="685800" rtl="0" eaLnBrk="1" fontAlgn="auto" latinLnBrk="0" hangingPunct="1">
              <a:lnSpc>
                <a:spcPct val="106000"/>
              </a:lnSpc>
              <a:spcBef>
                <a:spcPts val="0"/>
              </a:spcBef>
              <a:spcAft>
                <a:spcPts val="600"/>
              </a:spcAft>
              <a:buClrTx/>
              <a:buSzTx/>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C6C1109C-BE96-CE64-7AB8-420EF7B6CF55}"/>
              </a:ext>
            </a:extLst>
          </p:cNvPr>
          <p:cNvPicPr>
            <a:picLocks noChangeAspect="1"/>
          </p:cNvPicPr>
          <p:nvPr/>
        </p:nvPicPr>
        <p:blipFill>
          <a:blip r:embed="rId16"/>
          <a:stretch>
            <a:fillRect/>
          </a:stretch>
        </p:blipFill>
        <p:spPr>
          <a:xfrm>
            <a:off x="234504" y="1601033"/>
            <a:ext cx="4146649" cy="2177043"/>
          </a:xfrm>
          <a:prstGeom prst="rect">
            <a:avLst/>
          </a:prstGeom>
        </p:spPr>
      </p:pic>
      <p:sp>
        <p:nvSpPr>
          <p:cNvPr id="20" name="TextBox 19">
            <a:extLst>
              <a:ext uri="{FF2B5EF4-FFF2-40B4-BE49-F238E27FC236}">
                <a16:creationId xmlns:a16="http://schemas.microsoft.com/office/drawing/2014/main" id="{8E756D15-9783-0A2F-FD09-0AB61A05281E}"/>
              </a:ext>
            </a:extLst>
          </p:cNvPr>
          <p:cNvSpPr txBox="1"/>
          <p:nvPr/>
        </p:nvSpPr>
        <p:spPr>
          <a:xfrm>
            <a:off x="1650003" y="1506430"/>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spTree>
    <p:extLst>
      <p:ext uri="{BB962C8B-B14F-4D97-AF65-F5344CB8AC3E}">
        <p14:creationId xmlns:p14="http://schemas.microsoft.com/office/powerpoint/2010/main" val="1732668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1002863"/>
            <a:ext cx="12177008" cy="213075"/>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u="none" strike="noStrike" kern="1200" cap="none" spc="0" normalizeH="0" baseline="0" noProof="0">
                <a:ln>
                  <a:noFill/>
                </a:ln>
                <a:solidFill>
                  <a:prstClr val="black"/>
                </a:solidFill>
                <a:effectLst/>
                <a:uLnTx/>
                <a:uFillTx/>
                <a:latin typeface="Segoe UI"/>
                <a:ea typeface="+mn-ea"/>
                <a:cs typeface="+mn-cs"/>
              </a:rPr>
              <a:t>David Remick, Executive Director, 703-228-1412, </a:t>
            </a:r>
            <a:r>
              <a:rPr kumimoji="0" lang="en-US" sz="1400" b="1" u="none" strike="noStrike" kern="1200" cap="none" spc="0" normalizeH="0" baseline="0" noProof="0" err="1">
                <a:ln>
                  <a:noFill/>
                </a:ln>
                <a:solidFill>
                  <a:prstClr val="black"/>
                </a:solidFill>
                <a:effectLst/>
                <a:uLnTx/>
                <a:uFillTx/>
                <a:latin typeface="Segoe UI"/>
                <a:ea typeface="+mn-ea"/>
                <a:cs typeface="+mn-cs"/>
              </a:rPr>
              <a:t>dremick@arlingtonva</a:t>
            </a:r>
            <a:r>
              <a:rPr lang="en-US" sz="1400" b="1">
                <a:solidFill>
                  <a:prstClr val="black"/>
                </a:solidFill>
                <a:latin typeface="Segoe UI"/>
              </a:rPr>
              <a:t>.us</a:t>
            </a:r>
            <a:endParaRPr kumimoji="0" lang="en-US" sz="1400" b="1" u="none" strike="noStrike" kern="1200" cap="none" spc="0" normalizeH="0" baseline="0" noProof="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Franklin Gothic Demi"/>
                <a:cs typeface="Segoe UI"/>
              </a:rPr>
              <a:t>Alexandria/Arlington Region (Area #12)</a:t>
            </a:r>
            <a:endParaRPr kumimoji="0" lang="en-US" sz="2400" b="1" i="0" u="none" strike="noStrike" kern="1200" cap="none" spc="0" normalizeH="0" baseline="0" noProof="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#12</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3999988"/>
            <a:ext cx="4192142" cy="227242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R="0" lvl="0" algn="ctr" defTabSz="685800" rtl="0" eaLnBrk="1" fontAlgn="auto" latinLnBrk="0" hangingPunct="1">
              <a:lnSpc>
                <a:spcPct val="106000"/>
              </a:lnSpc>
              <a:spcBef>
                <a:spcPts val="0"/>
              </a:spcBef>
              <a:spcAft>
                <a:spcPts val="600"/>
              </a:spcAft>
              <a:buClrTx/>
              <a:buSzTx/>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Professional, Scientific and Technical</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Public Administration</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Accommodations &amp; Food Service</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Health Care &amp; Social Assistance </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Transportation and Logistics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Retail Trade</a:t>
            </a: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653187" y="1506326"/>
            <a:ext cx="3349801" cy="476609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Key Partners &amp; Initiatives</a:t>
            </a:r>
            <a:endParaRPr kumimoji="0" lang="en-US" sz="1600" b="1"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a:ea typeface="+mn-ea"/>
                <a:cs typeface="+mn-cs"/>
                <a:hlinkClick r:id="rId3"/>
              </a:rPr>
              <a:t>Alexandria Department of Community and Human Services</a:t>
            </a:r>
            <a:endParaRPr kumimoji="0" lang="en-US" sz="10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000">
                <a:solidFill>
                  <a:prstClr val="black"/>
                </a:solidFill>
                <a:latin typeface="Segoe UI"/>
                <a:hlinkClick r:id="rId4"/>
              </a:rPr>
              <a:t>Arlington Department of Human Services</a:t>
            </a:r>
            <a:endParaRPr lang="en-US" sz="10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Regional Business Services Team (POC: </a:t>
            </a:r>
            <a:r>
              <a:rPr kumimoji="0" lang="en-US" sz="1000" b="0" i="0" u="none" strike="noStrike" kern="1200" cap="none" spc="0" normalizeH="0" baseline="0" noProof="0">
                <a:ln>
                  <a:noFill/>
                </a:ln>
                <a:solidFill>
                  <a:prstClr val="black"/>
                </a:solidFill>
                <a:effectLst/>
                <a:uLnTx/>
                <a:uFillTx/>
                <a:latin typeface="Segoe UI"/>
                <a:ea typeface="+mn-ea"/>
                <a:cs typeface="+mn-cs"/>
                <a:hlinkClick r:id="rId5"/>
              </a:rPr>
              <a:t>D. Remick</a:t>
            </a:r>
            <a:r>
              <a:rPr kumimoji="0" lang="en-US" sz="1000" b="0" i="0" u="none" strike="noStrike" kern="1200" cap="none" spc="0" normalizeH="0" baseline="0" noProof="0">
                <a:ln>
                  <a:noFill/>
                </a:ln>
                <a:solidFill>
                  <a:prstClr val="black"/>
                </a:solidFill>
                <a:effectLst/>
                <a:uLnTx/>
                <a:uFillTx/>
                <a:latin typeface="Segoe UI"/>
                <a:ea typeface="+mn-ea"/>
                <a:cs typeface="+mn-cs"/>
              </a:rPr>
              <a:t>)</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000">
                <a:solidFill>
                  <a:prstClr val="black"/>
                </a:solidFill>
                <a:latin typeface="Segoe UI"/>
                <a:hlinkClick r:id="rId6"/>
              </a:rPr>
              <a:t>Alexandria Economic Development Partnership</a:t>
            </a:r>
            <a:endParaRPr lang="en-US" sz="10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000">
                <a:solidFill>
                  <a:prstClr val="black"/>
                </a:solidFill>
                <a:latin typeface="Segoe UI"/>
                <a:hlinkClick r:id="rId7"/>
              </a:rPr>
              <a:t>Arlington Economic Development</a:t>
            </a:r>
            <a:endParaRPr lang="en-US" sz="10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000">
                <a:solidFill>
                  <a:prstClr val="black"/>
                </a:solidFill>
                <a:latin typeface="Segoe UI"/>
                <a:hlinkClick r:id="rId8"/>
              </a:rPr>
              <a:t>https://alexandriaarlington.skillupamerica.org/</a:t>
            </a:r>
            <a:endParaRPr lang="en-US" sz="10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lang="en-US" sz="1000">
              <a:solidFill>
                <a:prstClr val="black"/>
              </a:solidFill>
              <a:latin typeface="Segoe UI"/>
            </a:endParaRPr>
          </a:p>
          <a:p>
            <a:pPr marR="0" lvl="0" algn="l" defTabSz="685800" rtl="0" eaLnBrk="1" fontAlgn="auto" latinLnBrk="0" hangingPunct="1">
              <a:lnSpc>
                <a:spcPct val="106000"/>
              </a:lnSpc>
              <a:spcBef>
                <a:spcPts val="0"/>
              </a:spcBef>
              <a:spcAft>
                <a:spcPts val="600"/>
              </a:spcAft>
              <a:buClrTx/>
              <a:buSzTx/>
              <a:tabLst/>
              <a:defRPr/>
            </a:pPr>
            <a:r>
              <a:rPr lang="en-US" sz="1000" b="1" i="1">
                <a:solidFill>
                  <a:prstClr val="black"/>
                </a:solidFill>
                <a:latin typeface="Segoe UI"/>
              </a:rPr>
              <a:t>We do not focus on specific career initiatives. We manage multiple funding streams to support job seekers achieve their specific career interests.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lang="en-US" sz="8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8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1245870" y="6573731"/>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hlinkClick r:id="rId9"/>
              </a:rPr>
              <a:t>https://www.vcwalexandriaarlington.com/</a:t>
            </a: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 </a:t>
            </a: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708733" y="4187439"/>
            <a:ext cx="3589233" cy="217063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George Mason University</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Northern Virginia Community College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Arlington Education and Employment Program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1</a:t>
            </a:r>
            <a:r>
              <a:rPr kumimoji="0" lang="en-US" sz="1100" b="0" i="0" u="none" strike="noStrike" kern="1200" cap="none" spc="0" normalizeH="0" baseline="30000" noProof="0">
                <a:ln>
                  <a:noFill/>
                </a:ln>
                <a:solidFill>
                  <a:prstClr val="black"/>
                </a:solidFill>
                <a:effectLst/>
                <a:uLnTx/>
                <a:uFillTx/>
                <a:latin typeface="Segoe UI"/>
                <a:ea typeface="+mn-ea"/>
                <a:cs typeface="+mn-cs"/>
              </a:rPr>
              <a:t>st</a:t>
            </a:r>
            <a:r>
              <a:rPr kumimoji="0" lang="en-US" sz="1100" b="0" i="0" u="none" strike="noStrike" kern="1200" cap="none" spc="0" normalizeH="0" baseline="0" noProof="0">
                <a:ln>
                  <a:noFill/>
                </a:ln>
                <a:solidFill>
                  <a:prstClr val="black"/>
                </a:solidFill>
                <a:effectLst/>
                <a:uLnTx/>
                <a:uFillTx/>
                <a:latin typeface="Segoe UI"/>
                <a:ea typeface="+mn-ea"/>
                <a:cs typeface="+mn-cs"/>
              </a:rPr>
              <a:t> CDL Training School of Northern Virginia</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Security University</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Kitchen of Purpose</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534007" y="1281870"/>
            <a:ext cx="3982464" cy="272972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hlinkClick r:id="rId10"/>
              </a:rPr>
              <a:t>Alexandria Workforce Development Center </a:t>
            </a:r>
            <a:r>
              <a:rPr lang="en-US" sz="1100">
                <a:solidFill>
                  <a:prstClr val="black"/>
                </a:solidFill>
                <a:latin typeface="Segoe UI"/>
              </a:rPr>
              <a:t>(</a:t>
            </a:r>
            <a:r>
              <a:rPr lang="en-US" sz="1100" b="1">
                <a:solidFill>
                  <a:prstClr val="black"/>
                </a:solidFill>
                <a:latin typeface="Segoe UI"/>
              </a:rPr>
              <a:t>Comprehensive</a:t>
            </a:r>
            <a:r>
              <a:rPr lang="en-US" sz="1100">
                <a:solidFill>
                  <a:prstClr val="black"/>
                </a:solidFill>
                <a:latin typeface="Segoe UI"/>
              </a:rPr>
              <a:t>)</a:t>
            </a:r>
          </a:p>
          <a:p>
            <a:pPr marL="171450" indent="-171450" defTabSz="685800">
              <a:lnSpc>
                <a:spcPct val="106000"/>
              </a:lnSpc>
              <a:spcAft>
                <a:spcPts val="600"/>
              </a:spcAft>
              <a:buFont typeface="Arial" panose="020B0604020202020204" pitchFamily="34" charset="0"/>
              <a:buChar char="•"/>
              <a:defRPr/>
            </a:pPr>
            <a:r>
              <a:rPr kumimoji="0" lang="en-US" sz="1100" b="0" i="0" u="none" strike="noStrike" kern="1200" cap="none" spc="0" normalizeH="0" baseline="0" noProof="0">
                <a:ln>
                  <a:noFill/>
                </a:ln>
                <a:solidFill>
                  <a:prstClr val="black"/>
                </a:solidFill>
                <a:effectLst/>
                <a:uLnTx/>
                <a:uFillTx/>
                <a:latin typeface="Segoe UI"/>
                <a:ea typeface="+mn-ea"/>
                <a:cs typeface="+mn-cs"/>
                <a:hlinkClick r:id="rId11"/>
              </a:rPr>
              <a:t>Arlington Employment Center </a:t>
            </a:r>
            <a:r>
              <a:rPr lang="en-US" sz="1100">
                <a:solidFill>
                  <a:prstClr val="black"/>
                </a:solidFill>
                <a:latin typeface="Segoe UI"/>
              </a:rPr>
              <a:t>(</a:t>
            </a:r>
            <a:r>
              <a:rPr lang="en-US" sz="1100" b="1">
                <a:solidFill>
                  <a:prstClr val="black"/>
                </a:solidFill>
                <a:latin typeface="Segoe UI"/>
              </a:rPr>
              <a:t>Comprehensive</a:t>
            </a:r>
            <a:r>
              <a:rPr lang="en-US" sz="1100">
                <a:solidFill>
                  <a:prstClr val="black"/>
                </a:solidFill>
                <a:latin typeface="Segoe UI"/>
              </a:rPr>
              <a:t>)</a:t>
            </a:r>
          </a:p>
          <a:p>
            <a:pPr marR="0" lvl="0" algn="l" defTabSz="685800" rtl="0" eaLnBrk="1" fontAlgn="auto" latinLnBrk="0" hangingPunct="1">
              <a:lnSpc>
                <a:spcPct val="106000"/>
              </a:lnSpc>
              <a:spcBef>
                <a:spcPts val="0"/>
              </a:spcBef>
              <a:spcAft>
                <a:spcPts val="600"/>
              </a:spcAft>
              <a:buClrTx/>
              <a:buSzTx/>
              <a:tabLst/>
              <a:defRPr/>
            </a:pPr>
            <a:endParaRPr lang="en-US" sz="1100">
              <a:solidFill>
                <a:prstClr val="black"/>
              </a:solidFill>
              <a:latin typeface="Segoe UI"/>
            </a:endParaRPr>
          </a:p>
          <a:p>
            <a:pPr marR="0" lvl="0" algn="l" defTabSz="685800" rtl="0" eaLnBrk="1" fontAlgn="auto" latinLnBrk="0" hangingPunct="1">
              <a:lnSpc>
                <a:spcPct val="106000"/>
              </a:lnSpc>
              <a:spcBef>
                <a:spcPts val="0"/>
              </a:spcBef>
              <a:spcAft>
                <a:spcPts val="600"/>
              </a:spcAft>
              <a:buClrTx/>
              <a:buSzTx/>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C6C1109C-BE96-CE64-7AB8-420EF7B6CF55}"/>
              </a:ext>
            </a:extLst>
          </p:cNvPr>
          <p:cNvPicPr>
            <a:picLocks noChangeAspect="1"/>
          </p:cNvPicPr>
          <p:nvPr/>
        </p:nvPicPr>
        <p:blipFill>
          <a:blip r:embed="rId12"/>
          <a:stretch>
            <a:fillRect/>
          </a:stretch>
        </p:blipFill>
        <p:spPr>
          <a:xfrm>
            <a:off x="234504" y="1601033"/>
            <a:ext cx="4146649" cy="2177043"/>
          </a:xfrm>
          <a:prstGeom prst="rect">
            <a:avLst/>
          </a:prstGeom>
        </p:spPr>
      </p:pic>
      <p:sp>
        <p:nvSpPr>
          <p:cNvPr id="20" name="TextBox 19">
            <a:extLst>
              <a:ext uri="{FF2B5EF4-FFF2-40B4-BE49-F238E27FC236}">
                <a16:creationId xmlns:a16="http://schemas.microsoft.com/office/drawing/2014/main" id="{8E756D15-9783-0A2F-FD09-0AB61A05281E}"/>
              </a:ext>
            </a:extLst>
          </p:cNvPr>
          <p:cNvSpPr txBox="1"/>
          <p:nvPr/>
        </p:nvSpPr>
        <p:spPr>
          <a:xfrm>
            <a:off x="1650003" y="1506430"/>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spTree>
    <p:extLst>
      <p:ext uri="{BB962C8B-B14F-4D97-AF65-F5344CB8AC3E}">
        <p14:creationId xmlns:p14="http://schemas.microsoft.com/office/powerpoint/2010/main" val="33867956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1002863"/>
            <a:ext cx="12177008" cy="213075"/>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400" b="1">
                <a:solidFill>
                  <a:prstClr val="black"/>
                </a:solidFill>
                <a:latin typeface="Segoe UI"/>
              </a:rPr>
              <a:t>Jackie Davis</a:t>
            </a:r>
            <a:r>
              <a:rPr kumimoji="0" lang="en-US" sz="1400" b="1" u="none" strike="noStrike" kern="1200" cap="none" spc="0" normalizeH="0" baseline="0" noProof="0">
                <a:ln>
                  <a:noFill/>
                </a:ln>
                <a:solidFill>
                  <a:prstClr val="black"/>
                </a:solidFill>
                <a:effectLst/>
                <a:uLnTx/>
                <a:uFillTx/>
                <a:latin typeface="Segoe UI"/>
                <a:ea typeface="+mn-ea"/>
                <a:cs typeface="+mn-cs"/>
              </a:rPr>
              <a:t>, Executive Director, </a:t>
            </a:r>
            <a:r>
              <a:rPr lang="en-US" sz="1400" b="1">
                <a:solidFill>
                  <a:prstClr val="black"/>
                </a:solidFill>
                <a:latin typeface="Segoe UI"/>
              </a:rPr>
              <a:t>804-456-7651</a:t>
            </a:r>
            <a:r>
              <a:rPr kumimoji="0" lang="en-US" sz="1400" b="1" u="none" strike="noStrike" kern="1200" cap="none" spc="0" normalizeH="0" baseline="0" noProof="0">
                <a:ln>
                  <a:noFill/>
                </a:ln>
                <a:solidFill>
                  <a:prstClr val="black"/>
                </a:solidFill>
                <a:effectLst/>
                <a:uLnTx/>
                <a:uFillTx/>
                <a:latin typeface="Segoe UI"/>
                <a:ea typeface="+mn-ea"/>
                <a:cs typeface="+mn-cs"/>
              </a:rPr>
              <a:t>, </a:t>
            </a:r>
            <a:r>
              <a:rPr kumimoji="0" lang="en-US" sz="1400" b="1" u="none" strike="noStrike" kern="1200" cap="none" spc="0" normalizeH="0" baseline="0" noProof="0">
                <a:ln>
                  <a:noFill/>
                </a:ln>
                <a:solidFill>
                  <a:prstClr val="black"/>
                </a:solidFill>
                <a:effectLst/>
                <a:uLnTx/>
                <a:uFillTx/>
                <a:latin typeface="Segoe UI"/>
                <a:ea typeface="+mn-ea"/>
                <a:cs typeface="+mn-cs"/>
                <a:hlinkClick r:id="rId3"/>
              </a:rPr>
              <a:t>jdavis@baywib.org</a:t>
            </a:r>
            <a:endParaRPr kumimoji="0" lang="en-US" sz="1400" b="1" u="none" strike="noStrike" kern="1200" cap="none" spc="0" normalizeH="0" baseline="0" noProof="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Franklin Gothic Demi"/>
                <a:cs typeface="Segoe UI"/>
              </a:rPr>
              <a:t>Bay Consortium Region (Area #13)</a:t>
            </a:r>
            <a:endParaRPr kumimoji="0" lang="en-US" sz="2400" b="1" i="0" u="none" strike="noStrike" kern="1200" cap="none" spc="0" normalizeH="0" baseline="0" noProof="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#13</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4224668"/>
            <a:ext cx="4192142" cy="2177043"/>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R="0" lvl="0" algn="ctr" defTabSz="685800" rtl="0" eaLnBrk="1" fontAlgn="auto" latinLnBrk="0" hangingPunct="1">
              <a:lnSpc>
                <a:spcPct val="106000"/>
              </a:lnSpc>
              <a:spcBef>
                <a:spcPts val="0"/>
              </a:spcBef>
              <a:spcAft>
                <a:spcPts val="600"/>
              </a:spcAft>
              <a:buClrTx/>
              <a:buSzTx/>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Information Technology</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Health Care</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Transportation and Logistics</a:t>
            </a:r>
          </a:p>
          <a:p>
            <a:pPr marR="0" lvl="0" algn="just" defTabSz="685800" rtl="0" eaLnBrk="1" fontAlgn="auto" latinLnBrk="0" hangingPunct="1">
              <a:lnSpc>
                <a:spcPct val="106000"/>
              </a:lnSpc>
              <a:spcBef>
                <a:spcPts val="0"/>
              </a:spcBef>
              <a:spcAft>
                <a:spcPts val="600"/>
              </a:spcAft>
              <a:buClrTx/>
              <a:buSzTx/>
              <a:tabLst/>
              <a:defRPr/>
            </a:pPr>
            <a:endParaRPr kumimoji="0" lang="en-US" sz="1400" b="1" i="0" u="none" strike="noStrike" kern="1200" cap="none" spc="0" normalizeH="0" baseline="0" noProof="0">
              <a:ln>
                <a:noFill/>
              </a:ln>
              <a:solidFill>
                <a:prstClr val="black"/>
              </a:solidFill>
              <a:effectLst/>
              <a:uLnTx/>
              <a:uFillTx/>
              <a:latin typeface="Segoe UI"/>
              <a:ea typeface="+mn-ea"/>
              <a:cs typeface="+mn-cs"/>
            </a:endParaRP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653187" y="1506326"/>
            <a:ext cx="3349801" cy="4851745"/>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Key Partners &amp; Initiatives</a:t>
            </a:r>
            <a:endParaRPr kumimoji="0" lang="en-US" sz="16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950" b="1" i="0" u="none" strike="noStrike" kern="1200" cap="none" spc="0" normalizeH="0" baseline="0" noProof="0">
                <a:ln>
                  <a:noFill/>
                </a:ln>
                <a:solidFill>
                  <a:prstClr val="black"/>
                </a:solidFill>
                <a:effectLst/>
                <a:uLnTx/>
                <a:uFillTx/>
                <a:latin typeface="Segoe UI"/>
                <a:ea typeface="+mn-ea"/>
                <a:cs typeface="+mn-cs"/>
              </a:rPr>
              <a:t>For individuals: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950" b="0" i="0" u="none" strike="noStrike" kern="1200" cap="none" spc="0" normalizeH="0" baseline="0" noProof="0" err="1">
                <a:ln>
                  <a:noFill/>
                </a:ln>
                <a:solidFill>
                  <a:prstClr val="black"/>
                </a:solidFill>
                <a:effectLst/>
                <a:uLnTx/>
                <a:uFillTx/>
                <a:latin typeface="Segoe UI"/>
                <a:ea typeface="+mn-ea"/>
                <a:cs typeface="+mn-cs"/>
              </a:rPr>
              <a:t>TransferVR</a:t>
            </a:r>
            <a:r>
              <a:rPr kumimoji="0" lang="en-US" sz="950" b="0" i="0" u="none" strike="noStrike" kern="1200" cap="none" spc="0" normalizeH="0" baseline="0" noProof="0">
                <a:ln>
                  <a:noFill/>
                </a:ln>
                <a:solidFill>
                  <a:prstClr val="black"/>
                </a:solidFill>
                <a:effectLst/>
                <a:uLnTx/>
                <a:uFillTx/>
                <a:latin typeface="Segoe UI"/>
                <a:ea typeface="+mn-ea"/>
                <a:cs typeface="+mn-cs"/>
              </a:rPr>
              <a:t> – Giles Scott – </a:t>
            </a:r>
            <a:r>
              <a:rPr kumimoji="0" lang="en-US" sz="950" b="0" i="0" u="none" strike="noStrike" kern="1200" cap="none" spc="0" normalizeH="0" baseline="0" noProof="0">
                <a:ln>
                  <a:noFill/>
                </a:ln>
                <a:solidFill>
                  <a:prstClr val="black"/>
                </a:solidFill>
                <a:effectLst/>
                <a:uLnTx/>
                <a:uFillTx/>
                <a:latin typeface="Segoe UI"/>
                <a:ea typeface="+mn-ea"/>
                <a:cs typeface="+mn-cs"/>
                <a:hlinkClick r:id="rId4"/>
              </a:rPr>
              <a:t>gscott@baywib.org</a:t>
            </a:r>
            <a:r>
              <a:rPr kumimoji="0" lang="en-US" sz="950" b="0" i="0" u="none" strike="noStrike" kern="1200" cap="none" spc="0" normalizeH="0" baseline="0" noProof="0">
                <a:ln>
                  <a:noFill/>
                </a:ln>
                <a:solidFill>
                  <a:prstClr val="black"/>
                </a:solidFill>
                <a:effectLst/>
                <a:uLnTx/>
                <a:uFillTx/>
                <a:latin typeface="Segoe UI"/>
                <a:ea typeface="+mn-ea"/>
                <a:cs typeface="+mn-cs"/>
              </a:rPr>
              <a:t> </a:t>
            </a:r>
            <a:r>
              <a:rPr kumimoji="0" lang="en-US" sz="950" b="0" i="0" u="none" strike="noStrike" kern="1200" cap="none" spc="0" normalizeH="0" baseline="0" noProof="0">
                <a:ln>
                  <a:noFill/>
                </a:ln>
                <a:solidFill>
                  <a:prstClr val="black"/>
                </a:solidFill>
                <a:effectLst/>
                <a:uLnTx/>
                <a:uFillTx/>
                <a:latin typeface="Segoe UI"/>
                <a:ea typeface="+mn-ea"/>
                <a:cs typeface="+mn-cs"/>
                <a:hlinkClick r:id="rId5"/>
              </a:rPr>
              <a:t>https://transfrinc.com/ </a:t>
            </a:r>
            <a:endParaRPr kumimoji="0" lang="en-US" sz="95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950" i="0" u="none" strike="noStrike" kern="1200" cap="none" spc="0" normalizeH="0" baseline="0" noProof="0">
                <a:ln>
                  <a:noFill/>
                </a:ln>
                <a:solidFill>
                  <a:prstClr val="black"/>
                </a:solidFill>
                <a:effectLst/>
                <a:uLnTx/>
                <a:uFillTx/>
                <a:latin typeface="Segoe UI"/>
                <a:ea typeface="+mn-ea"/>
                <a:cs typeface="+mn-cs"/>
              </a:rPr>
              <a:t>Metrix Learning – Steven Golas – </a:t>
            </a:r>
            <a:r>
              <a:rPr kumimoji="0" lang="en-US" sz="950" i="0" u="none" strike="noStrike" kern="1200" cap="none" spc="0" normalizeH="0" baseline="0" noProof="0">
                <a:ln>
                  <a:noFill/>
                </a:ln>
                <a:solidFill>
                  <a:prstClr val="black"/>
                </a:solidFill>
                <a:effectLst/>
                <a:uLnTx/>
                <a:uFillTx/>
                <a:latin typeface="Segoe UI"/>
                <a:ea typeface="+mn-ea"/>
                <a:cs typeface="+mn-cs"/>
                <a:hlinkClick r:id="rId6"/>
              </a:rPr>
              <a:t>sgolas@baywib.org  </a:t>
            </a:r>
            <a:r>
              <a:rPr kumimoji="0" lang="en-US" sz="950" i="0" u="none" strike="noStrike" kern="1200" cap="none" spc="0" normalizeH="0" baseline="0" noProof="0">
                <a:ln>
                  <a:noFill/>
                </a:ln>
                <a:solidFill>
                  <a:prstClr val="black"/>
                </a:solidFill>
                <a:effectLst/>
                <a:uLnTx/>
                <a:uFillTx/>
                <a:latin typeface="Segoe UI"/>
                <a:ea typeface="+mn-ea"/>
                <a:cs typeface="+mn-cs"/>
                <a:hlinkClick r:id="rId7"/>
              </a:rPr>
              <a:t>https://bayconsortium.metrixlearning.com/</a:t>
            </a:r>
            <a:endParaRPr kumimoji="0" lang="en-US" sz="95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50">
                <a:solidFill>
                  <a:prstClr val="black"/>
                </a:solidFill>
                <a:latin typeface="Segoe UI"/>
              </a:rPr>
              <a:t>Rappahannock Goodwill Industries – Adult, Dislocated Worker and Youth Services – Greater Fredericksburg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50">
                <a:solidFill>
                  <a:prstClr val="black"/>
                </a:solidFill>
                <a:latin typeface="Segoe UI"/>
              </a:rPr>
              <a:t>Rappahannock Community College – Adult, Dislocated Worker and Youth Services – Northern Neck and Middle Peninsula</a:t>
            </a:r>
          </a:p>
          <a:p>
            <a:pPr marL="171450" lvl="0" indent="-171450" defTabSz="685800">
              <a:lnSpc>
                <a:spcPct val="106000"/>
              </a:lnSpc>
              <a:spcAft>
                <a:spcPts val="600"/>
              </a:spcAft>
              <a:buFont typeface="Arial" panose="020B0604020202020204" pitchFamily="34" charset="0"/>
              <a:buChar char="•"/>
              <a:defRPr/>
            </a:pPr>
            <a:r>
              <a:rPr lang="en-US" sz="950">
                <a:solidFill>
                  <a:prstClr val="black"/>
                </a:solidFill>
                <a:latin typeface="Segoe UI"/>
              </a:rPr>
              <a:t>Eastern Shore Community -College – Adult, Dislocated Worker and Youth Services – Eastern Shore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50">
                <a:solidFill>
                  <a:prstClr val="black"/>
                </a:solidFill>
                <a:latin typeface="Segoe UI"/>
              </a:rPr>
              <a:t>Resources for Job Seekers </a:t>
            </a:r>
            <a:r>
              <a:rPr lang="en-US" sz="950">
                <a:solidFill>
                  <a:prstClr val="black"/>
                </a:solidFill>
                <a:latin typeface="Segoe UI"/>
                <a:hlinkClick r:id="rId8"/>
              </a:rPr>
              <a:t>https://www.vcwbay.com/resources/#jobseekers</a:t>
            </a:r>
            <a:endParaRPr lang="en-US" sz="950">
              <a:solidFill>
                <a:prstClr val="black"/>
              </a:solidFill>
              <a:latin typeface="Segoe UI"/>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950" b="1" i="0" u="none" strike="noStrike" kern="1200" cap="none" spc="0" normalizeH="0" baseline="0" noProof="0">
                <a:ln>
                  <a:noFill/>
                </a:ln>
                <a:solidFill>
                  <a:prstClr val="black"/>
                </a:solidFill>
                <a:effectLst/>
                <a:uLnTx/>
                <a:uFillTx/>
                <a:latin typeface="Segoe UI"/>
                <a:ea typeface="+mn-ea"/>
                <a:cs typeface="+mn-cs"/>
              </a:rPr>
              <a:t>For businesses: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950" b="0" i="0" u="none" strike="noStrike" kern="1200" cap="none" spc="0" normalizeH="0" baseline="0" noProof="0">
                <a:ln>
                  <a:noFill/>
                </a:ln>
                <a:solidFill>
                  <a:prstClr val="black"/>
                </a:solidFill>
                <a:effectLst/>
                <a:uLnTx/>
                <a:uFillTx/>
                <a:latin typeface="Segoe UI"/>
                <a:ea typeface="+mn-ea"/>
                <a:cs typeface="+mn-cs"/>
              </a:rPr>
              <a:t>Business Services Teams</a:t>
            </a:r>
            <a:r>
              <a:rPr lang="en-US" sz="950">
                <a:solidFill>
                  <a:prstClr val="black"/>
                </a:solidFill>
                <a:latin typeface="Segoe UI"/>
              </a:rPr>
              <a:t> </a:t>
            </a:r>
            <a:r>
              <a:rPr kumimoji="0" lang="en-US" sz="950" i="0" u="none" strike="noStrike" kern="1200" cap="none" spc="0" normalizeH="0" baseline="0" noProof="0">
                <a:ln>
                  <a:noFill/>
                </a:ln>
                <a:solidFill>
                  <a:prstClr val="black"/>
                </a:solidFill>
                <a:effectLst/>
                <a:uLnTx/>
                <a:uFillTx/>
                <a:latin typeface="Segoe UI"/>
                <a:ea typeface="+mn-ea"/>
                <a:cs typeface="+mn-cs"/>
              </a:rPr>
              <a:t>–</a:t>
            </a:r>
            <a:r>
              <a:rPr lang="en-US" sz="950">
                <a:solidFill>
                  <a:prstClr val="black"/>
                </a:solidFill>
                <a:latin typeface="Segoe UI"/>
              </a:rPr>
              <a:t> </a:t>
            </a:r>
            <a:r>
              <a:rPr kumimoji="0" lang="en-US" sz="950" b="0" i="0" u="none" strike="noStrike" kern="1200" cap="none" spc="0" normalizeH="0" baseline="0" noProof="0">
                <a:ln>
                  <a:noFill/>
                </a:ln>
                <a:solidFill>
                  <a:prstClr val="black"/>
                </a:solidFill>
                <a:effectLst/>
                <a:uLnTx/>
                <a:uFillTx/>
                <a:latin typeface="Segoe UI"/>
                <a:ea typeface="+mn-ea"/>
                <a:cs typeface="+mn-cs"/>
              </a:rPr>
              <a:t>Jacob </a:t>
            </a:r>
            <a:r>
              <a:rPr kumimoji="0" lang="en-US" sz="950" b="0" i="0" u="none" strike="noStrike" kern="1200" cap="none" spc="0" normalizeH="0" baseline="0" noProof="0" err="1">
                <a:ln>
                  <a:noFill/>
                </a:ln>
                <a:solidFill>
                  <a:prstClr val="black"/>
                </a:solidFill>
                <a:effectLst/>
                <a:uLnTx/>
                <a:uFillTx/>
                <a:latin typeface="Segoe UI"/>
                <a:ea typeface="+mn-ea"/>
                <a:cs typeface="+mn-cs"/>
              </a:rPr>
              <a:t>McCaleb</a:t>
            </a:r>
            <a:r>
              <a:rPr kumimoji="0" lang="en-US" sz="950" b="0" i="0" u="none" strike="noStrike" kern="1200" cap="none" spc="0" normalizeH="0" baseline="0" noProof="0">
                <a:ln>
                  <a:noFill/>
                </a:ln>
                <a:solidFill>
                  <a:prstClr val="black"/>
                </a:solidFill>
                <a:effectLst/>
                <a:uLnTx/>
                <a:uFillTx/>
                <a:latin typeface="Segoe UI"/>
                <a:ea typeface="+mn-ea"/>
                <a:cs typeface="+mn-cs"/>
              </a:rPr>
              <a:t>, </a:t>
            </a:r>
            <a:r>
              <a:rPr kumimoji="0" lang="en-US" sz="950" b="0" i="0" u="none" strike="noStrike" kern="1200" cap="none" spc="0" normalizeH="0" baseline="0" noProof="0">
                <a:ln>
                  <a:noFill/>
                </a:ln>
                <a:solidFill>
                  <a:prstClr val="black"/>
                </a:solidFill>
                <a:effectLst/>
                <a:uLnTx/>
                <a:uFillTx/>
                <a:latin typeface="Segoe UI"/>
                <a:ea typeface="+mn-ea"/>
                <a:cs typeface="+mn-cs"/>
                <a:hlinkClick r:id="rId9"/>
              </a:rPr>
              <a:t>jmccaleb@baywib.org</a:t>
            </a:r>
            <a:endParaRPr lang="en-US" sz="95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50">
                <a:solidFill>
                  <a:prstClr val="black"/>
                </a:solidFill>
                <a:latin typeface="Segoe UI"/>
              </a:rPr>
              <a:t>Incumbent Worker Program</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950">
                <a:solidFill>
                  <a:prstClr val="black"/>
                </a:solidFill>
                <a:latin typeface="Segoe UI"/>
              </a:rPr>
              <a:t>On-the-Job Training Program</a:t>
            </a:r>
          </a:p>
          <a:p>
            <a:pPr marL="171450" indent="-171450" defTabSz="685800">
              <a:lnSpc>
                <a:spcPct val="106000"/>
              </a:lnSpc>
              <a:spcAft>
                <a:spcPts val="600"/>
              </a:spcAft>
              <a:buFont typeface="Arial" panose="020B0604020202020204" pitchFamily="34" charset="0"/>
              <a:buChar char="•"/>
              <a:defRPr/>
            </a:pPr>
            <a:r>
              <a:rPr lang="en-US" sz="950">
                <a:solidFill>
                  <a:prstClr val="black"/>
                </a:solidFill>
                <a:latin typeface="Segoe UI"/>
              </a:rPr>
              <a:t>Resources for Employers </a:t>
            </a:r>
            <a:r>
              <a:rPr lang="en-US" sz="950">
                <a:solidFill>
                  <a:prstClr val="black"/>
                </a:solidFill>
                <a:latin typeface="Segoe UI"/>
                <a:hlinkClick r:id="rId10"/>
              </a:rPr>
              <a:t>https://www.vcwbay.com/resources/#employers</a:t>
            </a:r>
            <a:endParaRPr lang="en-US" sz="95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lang="en-US" sz="1000">
              <a:solidFill>
                <a:prstClr val="black"/>
              </a:solidFill>
              <a:latin typeface="Segoe UI"/>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8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1245870" y="6573731"/>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lang="en-US" sz="1600" b="1" spc="-30">
                <a:solidFill>
                  <a:srgbClr val="000000"/>
                </a:solidFill>
                <a:latin typeface="Segoe UI"/>
                <a:ea typeface="Open Sans" charset="0"/>
                <a:cs typeface="Open Sans" charset="0"/>
                <a:hlinkClick r:id="rId11"/>
              </a:rPr>
              <a:t>http://www.baywib.org</a:t>
            </a:r>
            <a:endParaRPr lang="en-US" sz="1600" b="1" spc="-30">
              <a:solidFill>
                <a:srgbClr val="000000"/>
              </a:solidFill>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534007" y="4187439"/>
            <a:ext cx="3982464" cy="2170632"/>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Germanna Community College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Rappahannock </a:t>
            </a:r>
            <a:r>
              <a:rPr kumimoji="0" lang="en-US" sz="1100" b="0" i="0" u="none" strike="noStrike" kern="1200" cap="none" spc="0" normalizeH="0" baseline="0" noProof="0">
                <a:ln>
                  <a:noFill/>
                </a:ln>
                <a:solidFill>
                  <a:prstClr val="black"/>
                </a:solidFill>
                <a:effectLst/>
                <a:uLnTx/>
                <a:uFillTx/>
                <a:latin typeface="Segoe UI"/>
                <a:ea typeface="+mn-ea"/>
                <a:cs typeface="+mn-cs"/>
              </a:rPr>
              <a:t>Community College</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Eastern Shore Community College</a:t>
            </a:r>
          </a:p>
          <a:p>
            <a:pPr marL="171450" indent="-171450" defTabSz="685800">
              <a:lnSpc>
                <a:spcPct val="106000"/>
              </a:lnSpc>
              <a:spcAft>
                <a:spcPts val="600"/>
              </a:spcAft>
              <a:buFont typeface="Arial" panose="020B0604020202020204" pitchFamily="34" charset="0"/>
              <a:buChar char="•"/>
              <a:defRPr/>
            </a:pPr>
            <a:r>
              <a:rPr kumimoji="0" lang="en-US" sz="1100" b="0" i="0" u="none" strike="noStrike" kern="1200" cap="none" spc="0" normalizeH="0" baseline="0" noProof="0">
                <a:ln>
                  <a:noFill/>
                </a:ln>
                <a:solidFill>
                  <a:prstClr val="black"/>
                </a:solidFill>
                <a:effectLst/>
                <a:uLnTx/>
                <a:uFillTx/>
                <a:latin typeface="Segoe UI"/>
                <a:ea typeface="+mn-ea"/>
                <a:cs typeface="+mn-cs"/>
              </a:rPr>
              <a:t>Virginia Career Solutions</a:t>
            </a:r>
            <a:r>
              <a:rPr lang="en-US" sz="1100">
                <a:solidFill>
                  <a:prstClr val="black"/>
                </a:solidFill>
                <a:latin typeface="Segoe UI"/>
              </a:rPr>
              <a:t> (Formerly New Horizons) </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100">
                <a:solidFill>
                  <a:prstClr val="black"/>
                </a:solidFill>
                <a:latin typeface="Segoe UI"/>
              </a:rPr>
              <a:t>2020 CDL Driving School</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CDS </a:t>
            </a:r>
            <a:r>
              <a:rPr lang="en-US" sz="1100">
                <a:solidFill>
                  <a:prstClr val="black"/>
                </a:solidFill>
                <a:latin typeface="Segoe UI"/>
              </a:rPr>
              <a:t>Tractor Trailer Training </a:t>
            </a: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534007" y="1517252"/>
            <a:ext cx="3982464" cy="249434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lang="en-US" sz="1400" b="1">
                <a:solidFill>
                  <a:prstClr val="black"/>
                </a:solidFill>
                <a:latin typeface="Segoe UI"/>
              </a:rPr>
              <a:t>Virginia Career Works</a:t>
            </a:r>
            <a:r>
              <a:rPr kumimoji="0" lang="en-US" sz="1400" b="1" i="0" u="none" strike="noStrike" kern="1200" cap="none" spc="0" normalizeH="0" baseline="0" noProof="0">
                <a:ln>
                  <a:noFill/>
                </a:ln>
                <a:solidFill>
                  <a:prstClr val="black"/>
                </a:solidFill>
                <a:effectLst/>
                <a:uLnTx/>
                <a:uFillTx/>
                <a:latin typeface="Segoe UI"/>
                <a:ea typeface="+mn-ea"/>
                <a:cs typeface="+mn-cs"/>
              </a:rPr>
              <a:t> Centers</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American Job Center </a:t>
            </a:r>
            <a:r>
              <a:rPr lang="en-US" sz="1100">
                <a:solidFill>
                  <a:prstClr val="black"/>
                </a:solidFill>
                <a:latin typeface="Segoe UI"/>
              </a:rPr>
              <a:t>Fredericksburg</a:t>
            </a:r>
            <a:r>
              <a:rPr kumimoji="0" lang="en-US" sz="1100" b="0" i="0" u="none" strike="noStrike" kern="1200" cap="none" spc="0" normalizeH="0" baseline="0" noProof="0">
                <a:ln>
                  <a:noFill/>
                </a:ln>
                <a:solidFill>
                  <a:prstClr val="black"/>
                </a:solidFill>
                <a:effectLst/>
                <a:uLnTx/>
                <a:uFillTx/>
                <a:latin typeface="Segoe UI"/>
                <a:ea typeface="+mn-ea"/>
                <a:cs typeface="+mn-cs"/>
              </a:rPr>
              <a:t>, 10304 Spotsylvania Ave, Suite 100, Fredericksburg, VA  22408</a:t>
            </a:r>
            <a:r>
              <a:rPr lang="en-US" sz="1100">
                <a:solidFill>
                  <a:prstClr val="black"/>
                </a:solidFill>
                <a:latin typeface="Segoe UI"/>
              </a:rPr>
              <a:t>  (</a:t>
            </a:r>
            <a:r>
              <a:rPr lang="en-US" sz="1100" b="1">
                <a:solidFill>
                  <a:prstClr val="black"/>
                </a:solidFill>
                <a:latin typeface="Segoe UI"/>
              </a:rPr>
              <a:t>Comprehensive</a:t>
            </a:r>
            <a:r>
              <a:rPr lang="en-US" sz="1100">
                <a:solidFill>
                  <a:prstClr val="black"/>
                </a:solidFill>
                <a:latin typeface="Segoe UI"/>
              </a:rPr>
              <a:t>)</a:t>
            </a:r>
          </a:p>
          <a:p>
            <a:pPr marL="171450" indent="-171450" defTabSz="685800">
              <a:lnSpc>
                <a:spcPct val="106000"/>
              </a:lnSpc>
              <a:spcAft>
                <a:spcPts val="600"/>
              </a:spcAft>
              <a:buFont typeface="Arial" panose="020B0604020202020204" pitchFamily="34" charset="0"/>
              <a:buChar char="•"/>
              <a:defRPr/>
            </a:pPr>
            <a:r>
              <a:rPr kumimoji="0" lang="en-US" sz="1100" b="0" i="0" u="none" strike="noStrike" kern="1200" cap="none" spc="0" normalizeH="0" baseline="0" noProof="0">
                <a:ln>
                  <a:noFill/>
                </a:ln>
                <a:solidFill>
                  <a:prstClr val="black"/>
                </a:solidFill>
                <a:effectLst/>
                <a:uLnTx/>
                <a:uFillTx/>
                <a:latin typeface="Segoe UI"/>
                <a:ea typeface="+mn-ea"/>
                <a:cs typeface="+mn-cs"/>
              </a:rPr>
              <a:t>American Job Center </a:t>
            </a:r>
            <a:r>
              <a:rPr lang="en-US" sz="1100">
                <a:solidFill>
                  <a:prstClr val="black"/>
                </a:solidFill>
                <a:latin typeface="Segoe UI"/>
              </a:rPr>
              <a:t>Northern Neck,  487 Main Street, Warsaw, VA  22572                                               (</a:t>
            </a:r>
            <a:r>
              <a:rPr lang="en-US" sz="1100" b="1">
                <a:solidFill>
                  <a:prstClr val="black"/>
                </a:solidFill>
                <a:latin typeface="Segoe UI"/>
              </a:rPr>
              <a:t>Affiliate</a:t>
            </a:r>
            <a:r>
              <a:rPr lang="en-US" sz="1100">
                <a:solidFill>
                  <a:prstClr val="black"/>
                </a:solidFill>
                <a:latin typeface="Segoe UI"/>
              </a:rPr>
              <a:t>)</a:t>
            </a:r>
          </a:p>
          <a:p>
            <a:pPr marL="171450" indent="-171450" defTabSz="685800">
              <a:lnSpc>
                <a:spcPct val="106000"/>
              </a:lnSpc>
              <a:spcAft>
                <a:spcPts val="600"/>
              </a:spcAft>
              <a:buFont typeface="Arial" panose="020B0604020202020204" pitchFamily="34" charset="0"/>
              <a:buChar char="•"/>
              <a:defRPr/>
            </a:pPr>
            <a:r>
              <a:rPr lang="en-US" sz="1100">
                <a:solidFill>
                  <a:prstClr val="black"/>
                </a:solidFill>
                <a:latin typeface="Segoe UI"/>
              </a:rPr>
              <a:t>American Job Center Eastern Shore, 25036 Lankford Hwy, Onley, VA 23418                                                    (</a:t>
            </a:r>
            <a:r>
              <a:rPr lang="en-US" sz="1100" b="1">
                <a:solidFill>
                  <a:prstClr val="black"/>
                </a:solidFill>
                <a:latin typeface="Segoe UI"/>
              </a:rPr>
              <a:t>Affiliate</a:t>
            </a:r>
            <a:r>
              <a:rPr lang="en-US" sz="1100">
                <a:solidFill>
                  <a:prstClr val="black"/>
                </a:solidFill>
                <a:latin typeface="Segoe UI"/>
              </a:rPr>
              <a:t>)</a:t>
            </a: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C6C1109C-BE96-CE64-7AB8-420EF7B6CF55}"/>
              </a:ext>
            </a:extLst>
          </p:cNvPr>
          <p:cNvPicPr>
            <a:picLocks noChangeAspect="1"/>
          </p:cNvPicPr>
          <p:nvPr/>
        </p:nvPicPr>
        <p:blipFill>
          <a:blip r:embed="rId12"/>
          <a:stretch>
            <a:fillRect/>
          </a:stretch>
        </p:blipFill>
        <p:spPr>
          <a:xfrm>
            <a:off x="234504" y="1601033"/>
            <a:ext cx="4146649" cy="2177043"/>
          </a:xfrm>
          <a:prstGeom prst="rect">
            <a:avLst/>
          </a:prstGeom>
        </p:spPr>
      </p:pic>
      <p:sp>
        <p:nvSpPr>
          <p:cNvPr id="20" name="TextBox 19">
            <a:extLst>
              <a:ext uri="{FF2B5EF4-FFF2-40B4-BE49-F238E27FC236}">
                <a16:creationId xmlns:a16="http://schemas.microsoft.com/office/drawing/2014/main" id="{8E756D15-9783-0A2F-FD09-0AB61A05281E}"/>
              </a:ext>
            </a:extLst>
          </p:cNvPr>
          <p:cNvSpPr txBox="1"/>
          <p:nvPr/>
        </p:nvSpPr>
        <p:spPr>
          <a:xfrm>
            <a:off x="1650003" y="1506430"/>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spTree>
    <p:extLst>
      <p:ext uri="{BB962C8B-B14F-4D97-AF65-F5344CB8AC3E}">
        <p14:creationId xmlns:p14="http://schemas.microsoft.com/office/powerpoint/2010/main" val="3256039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EDA3-5150-D4A2-E004-A7E437894651}"/>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5465A6F8-B1DD-D9C0-26D3-6202020D86C8}"/>
              </a:ext>
            </a:extLst>
          </p:cNvPr>
          <p:cNvSpPr/>
          <p:nvPr/>
        </p:nvSpPr>
        <p:spPr>
          <a:xfrm>
            <a:off x="0" y="0"/>
            <a:ext cx="12192000" cy="83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1C8FC4D5-3A14-F2B3-78CF-D8A72A5B023F}"/>
              </a:ext>
            </a:extLst>
          </p:cNvPr>
          <p:cNvSpPr/>
          <p:nvPr/>
        </p:nvSpPr>
        <p:spPr>
          <a:xfrm>
            <a:off x="14992" y="1002863"/>
            <a:ext cx="12177008" cy="213075"/>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u="none" strike="noStrike" kern="1200" cap="none" spc="0" normalizeH="0" baseline="0" noProof="0">
                <a:ln>
                  <a:noFill/>
                </a:ln>
                <a:solidFill>
                  <a:prstClr val="black"/>
                </a:solidFill>
                <a:effectLst/>
                <a:uLnTx/>
                <a:uFillTx/>
                <a:latin typeface="Segoe UI"/>
                <a:ea typeface="+mn-ea"/>
                <a:cs typeface="+mn-cs"/>
              </a:rPr>
              <a:t>Shawn Avery, President and CEO, 757-314-2370, </a:t>
            </a:r>
            <a:r>
              <a:rPr kumimoji="0" lang="en-US" sz="1400" b="1" u="none" strike="noStrike" kern="1200" cap="none" spc="0" normalizeH="0" baseline="0" noProof="0">
                <a:ln>
                  <a:noFill/>
                </a:ln>
                <a:solidFill>
                  <a:prstClr val="black"/>
                </a:solidFill>
                <a:effectLst/>
                <a:uLnTx/>
                <a:uFillTx/>
                <a:latin typeface="Segoe UI"/>
                <a:ea typeface="+mn-ea"/>
                <a:cs typeface="+mn-cs"/>
                <a:hlinkClick r:id="rId3"/>
              </a:rPr>
              <a:t>savery@theworkforcecouncil.org</a:t>
            </a:r>
            <a:r>
              <a:rPr kumimoji="0" lang="en-US" sz="1400" b="1" u="none" strike="noStrike" kern="1200" cap="none" spc="0" normalizeH="0" baseline="0" noProof="0">
                <a:ln>
                  <a:noFill/>
                </a:ln>
                <a:solidFill>
                  <a:prstClr val="black"/>
                </a:solidFill>
                <a:effectLst/>
                <a:uLnTx/>
                <a:uFillTx/>
                <a:latin typeface="Segoe UI"/>
                <a:ea typeface="+mn-ea"/>
                <a:cs typeface="+mn-cs"/>
              </a:rPr>
              <a:t> </a:t>
            </a: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US" sz="1400" b="0" i="1"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A7B054D3-FADC-197B-79A7-BFDD488C296C}"/>
              </a:ext>
            </a:extLst>
          </p:cNvPr>
          <p:cNvSpPr txBox="1"/>
          <p:nvPr/>
        </p:nvSpPr>
        <p:spPr>
          <a:xfrm>
            <a:off x="80567" y="239884"/>
            <a:ext cx="96943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Franklin Gothic Demi"/>
                <a:cs typeface="Segoe UI"/>
              </a:rPr>
              <a:t>Hampton Roads (Area #14)</a:t>
            </a:r>
            <a:endParaRPr kumimoji="0" lang="en-US" sz="2400" b="1" i="0" u="none" strike="noStrike" kern="1200" cap="none" spc="0" normalizeH="0" baseline="0" noProof="0">
              <a:ln>
                <a:noFill/>
              </a:ln>
              <a:solidFill>
                <a:prstClr val="white"/>
              </a:solidFill>
              <a:effectLst/>
              <a:uLnTx/>
              <a:uFillTx/>
              <a:latin typeface="Franklin Gothic Demi"/>
              <a:ea typeface="+mn-ea"/>
              <a:cs typeface="Segoe UI"/>
            </a:endParaRPr>
          </a:p>
        </p:txBody>
      </p:sp>
      <p:sp>
        <p:nvSpPr>
          <p:cNvPr id="24" name="Text Placeholder 2">
            <a:extLst>
              <a:ext uri="{FF2B5EF4-FFF2-40B4-BE49-F238E27FC236}">
                <a16:creationId xmlns:a16="http://schemas.microsoft.com/office/drawing/2014/main" id="{95CB5211-21FD-64C3-666A-42ED31F516FC}"/>
              </a:ext>
            </a:extLst>
          </p:cNvPr>
          <p:cNvSpPr txBox="1">
            <a:spLocks/>
          </p:cNvSpPr>
          <p:nvPr/>
        </p:nvSpPr>
        <p:spPr>
          <a:xfrm>
            <a:off x="234505" y="107439"/>
            <a:ext cx="5566336" cy="1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lang="en-US" sz="800" b="1" i="0" kern="0" cap="all" spc="197" baseline="0">
                <a:solidFill>
                  <a:schemeClr val="accent1">
                    <a:lumMod val="40000"/>
                    <a:lumOff val="60000"/>
                  </a:schemeClr>
                </a:solidFill>
                <a:latin typeface="Franklin Gothic Demi" panose="020B0703020102020204" pitchFamily="34" charset="0"/>
                <a:ea typeface="Franklin Gothic Demi" panose="020B070302010202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1" i="0" u="none" strike="noStrike" kern="0" cap="all" spc="197" normalizeH="0" baseline="0" noProof="0">
                <a:ln>
                  <a:noFill/>
                </a:ln>
                <a:solidFill>
                  <a:srgbClr val="003595">
                    <a:lumMod val="40000"/>
                    <a:lumOff val="60000"/>
                  </a:srgbClr>
                </a:solidFill>
                <a:effectLst/>
                <a:uLnTx/>
                <a:uFillTx/>
                <a:latin typeface="Franklin Gothic Demi" panose="020B0703020102020204" pitchFamily="34" charset="0"/>
                <a:cs typeface="Segoe UI" panose="020B0502040204020203" pitchFamily="34" charset="0"/>
              </a:rPr>
              <a:t>LWDA #14</a:t>
            </a:r>
            <a:endParaRPr kumimoji="0" lang="en-US" sz="900" b="1" i="0" u="none" strike="noStrike" kern="0" cap="all" spc="197" normalizeH="0" baseline="0" noProof="0">
              <a:ln>
                <a:noFill/>
              </a:ln>
              <a:solidFill>
                <a:srgbClr val="6FA2FF"/>
              </a:solidFill>
              <a:effectLst/>
              <a:uLnTx/>
              <a:uFillTx/>
              <a:latin typeface="Franklin Gothic Demi" panose="020B0703020102020204" pitchFamily="34" charset="0"/>
              <a:cs typeface="Segoe UI" panose="020B0502040204020203" pitchFamily="34" charset="0"/>
            </a:endParaRPr>
          </a:p>
        </p:txBody>
      </p:sp>
      <p:sp>
        <p:nvSpPr>
          <p:cNvPr id="14" name="Rectangle: Rounded Corners 13">
            <a:extLst>
              <a:ext uri="{FF2B5EF4-FFF2-40B4-BE49-F238E27FC236}">
                <a16:creationId xmlns:a16="http://schemas.microsoft.com/office/drawing/2014/main" id="{360A839A-8E1F-BF54-F79B-53B37A8EFFDF}"/>
              </a:ext>
            </a:extLst>
          </p:cNvPr>
          <p:cNvSpPr/>
          <p:nvPr/>
        </p:nvSpPr>
        <p:spPr bwMode="gray">
          <a:xfrm>
            <a:off x="189012" y="3999988"/>
            <a:ext cx="4192142" cy="2272429"/>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R="0" lvl="0" algn="ctr" defTabSz="685800" rtl="0" eaLnBrk="1" fontAlgn="auto" latinLnBrk="0" hangingPunct="1">
              <a:lnSpc>
                <a:spcPct val="106000"/>
              </a:lnSpc>
              <a:spcBef>
                <a:spcPts val="0"/>
              </a:spcBef>
              <a:spcAft>
                <a:spcPts val="600"/>
              </a:spcAft>
              <a:buClrTx/>
              <a:buSzTx/>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Target Industries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Maritime</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Information Technology</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Health Care</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lang="en-US" sz="1400">
                <a:solidFill>
                  <a:prstClr val="black"/>
                </a:solidFill>
                <a:latin typeface="Segoe UI"/>
              </a:rPr>
              <a:t>Transportation and Logistics</a:t>
            </a:r>
          </a:p>
          <a:p>
            <a:pPr marL="285750" marR="0" lvl="0" indent="-285750" algn="just"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Segoe UI"/>
                <a:ea typeface="+mn-ea"/>
                <a:cs typeface="+mn-cs"/>
              </a:rPr>
              <a:t>Construction and Trades</a:t>
            </a:r>
          </a:p>
        </p:txBody>
      </p:sp>
      <p:sp>
        <p:nvSpPr>
          <p:cNvPr id="29" name="Rectangle: Rounded Corners 28">
            <a:extLst>
              <a:ext uri="{FF2B5EF4-FFF2-40B4-BE49-F238E27FC236}">
                <a16:creationId xmlns:a16="http://schemas.microsoft.com/office/drawing/2014/main" id="{900E5E4F-F055-AC43-07CF-3FC5A7768542}"/>
              </a:ext>
            </a:extLst>
          </p:cNvPr>
          <p:cNvSpPr/>
          <p:nvPr/>
        </p:nvSpPr>
        <p:spPr bwMode="gray">
          <a:xfrm>
            <a:off x="8972967" y="1310541"/>
            <a:ext cx="2920462" cy="5035341"/>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Key Partners &amp; Initiatives</a:t>
            </a:r>
            <a:endParaRPr kumimoji="0" lang="en-US" sz="16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r>
              <a:rPr kumimoji="0" lang="en-US" sz="1100" b="1" i="0" u="none" strike="noStrike" kern="1200" cap="none" spc="0" normalizeH="0" baseline="0" noProof="0">
                <a:ln>
                  <a:noFill/>
                </a:ln>
                <a:solidFill>
                  <a:prstClr val="black"/>
                </a:solidFill>
                <a:effectLst/>
                <a:uLnTx/>
                <a:uFillTx/>
                <a:latin typeface="Segoe UI"/>
                <a:ea typeface="+mn-ea"/>
                <a:cs typeface="+mn-cs"/>
              </a:rPr>
              <a:t>For individuals: </a:t>
            </a:r>
          </a:p>
          <a:p>
            <a:pPr marL="0" marR="0">
              <a:lnSpc>
                <a:spcPct val="115000"/>
              </a:lnSpc>
              <a:spcBef>
                <a:spcPts val="0"/>
              </a:spcBef>
              <a:spcAft>
                <a:spcPts val="800"/>
              </a:spcAft>
            </a:pPr>
            <a:r>
              <a:rPr lang="en-US" sz="900">
                <a:solidFill>
                  <a:prstClr val="black"/>
                </a:solidFill>
                <a:latin typeface="Segoe UI"/>
              </a:rPr>
              <a:t>The Stop Organization</a:t>
            </a:r>
          </a:p>
          <a:p>
            <a:pPr marL="0" marR="0">
              <a:lnSpc>
                <a:spcPct val="115000"/>
              </a:lnSpc>
              <a:spcBef>
                <a:spcPts val="0"/>
              </a:spcBef>
              <a:spcAft>
                <a:spcPts val="800"/>
              </a:spcAft>
            </a:pPr>
            <a:r>
              <a:rPr lang="en-US" sz="900">
                <a:solidFill>
                  <a:prstClr val="black"/>
                </a:solidFill>
                <a:latin typeface="Segoe UI"/>
              </a:rPr>
              <a:t>Urban League of Hampton Roads</a:t>
            </a:r>
          </a:p>
          <a:p>
            <a:pPr marL="0" marR="0">
              <a:lnSpc>
                <a:spcPct val="115000"/>
              </a:lnSpc>
              <a:spcBef>
                <a:spcPts val="0"/>
              </a:spcBef>
              <a:spcAft>
                <a:spcPts val="800"/>
              </a:spcAft>
            </a:pPr>
            <a:r>
              <a:rPr lang="en-US" sz="900">
                <a:solidFill>
                  <a:prstClr val="black"/>
                </a:solidFill>
                <a:latin typeface="Segoe UI"/>
              </a:rPr>
              <a:t>AARP</a:t>
            </a:r>
          </a:p>
          <a:p>
            <a:pPr marL="0" marR="0">
              <a:lnSpc>
                <a:spcPct val="115000"/>
              </a:lnSpc>
              <a:spcBef>
                <a:spcPts val="0"/>
              </a:spcBef>
              <a:spcAft>
                <a:spcPts val="800"/>
              </a:spcAft>
            </a:pPr>
            <a:r>
              <a:rPr lang="en-US" sz="900">
                <a:solidFill>
                  <a:prstClr val="black"/>
                </a:solidFill>
                <a:latin typeface="Segoe UI"/>
              </a:rPr>
              <a:t>Senior Services of Southeastern Virginia</a:t>
            </a:r>
          </a:p>
          <a:p>
            <a:pPr marL="0" marR="0">
              <a:lnSpc>
                <a:spcPct val="115000"/>
              </a:lnSpc>
              <a:spcBef>
                <a:spcPts val="0"/>
              </a:spcBef>
              <a:spcAft>
                <a:spcPts val="800"/>
              </a:spcAft>
            </a:pPr>
            <a:r>
              <a:rPr lang="en-US" sz="900">
                <a:solidFill>
                  <a:prstClr val="black"/>
                </a:solidFill>
                <a:latin typeface="Segoe UI"/>
              </a:rPr>
              <a:t>Department for the Blind and Vision Impaired</a:t>
            </a:r>
          </a:p>
          <a:p>
            <a:pPr marL="0" marR="0">
              <a:lnSpc>
                <a:spcPct val="115000"/>
              </a:lnSpc>
              <a:spcBef>
                <a:spcPts val="0"/>
              </a:spcBef>
              <a:spcAft>
                <a:spcPts val="800"/>
              </a:spcAft>
            </a:pPr>
            <a:r>
              <a:rPr lang="en-US" sz="900">
                <a:solidFill>
                  <a:prstClr val="black"/>
                </a:solidFill>
                <a:latin typeface="Segoe UI"/>
              </a:rPr>
              <a:t>Eggleston Services</a:t>
            </a:r>
          </a:p>
          <a:p>
            <a:pPr marL="0" marR="0">
              <a:lnSpc>
                <a:spcPct val="115000"/>
              </a:lnSpc>
              <a:spcBef>
                <a:spcPts val="0"/>
              </a:spcBef>
              <a:spcAft>
                <a:spcPts val="800"/>
              </a:spcAft>
            </a:pPr>
            <a:r>
              <a:rPr lang="en-US" sz="900">
                <a:solidFill>
                  <a:prstClr val="black"/>
                </a:solidFill>
                <a:latin typeface="Segoe UI"/>
              </a:rPr>
              <a:t>Job Corps</a:t>
            </a:r>
          </a:p>
          <a:p>
            <a:pPr marL="0" marR="0">
              <a:lnSpc>
                <a:spcPct val="115000"/>
              </a:lnSpc>
              <a:spcBef>
                <a:spcPts val="0"/>
              </a:spcBef>
              <a:spcAft>
                <a:spcPts val="800"/>
              </a:spcAft>
            </a:pPr>
            <a:r>
              <a:rPr lang="en-US" sz="900">
                <a:solidFill>
                  <a:prstClr val="black"/>
                </a:solidFill>
                <a:latin typeface="Segoe UI"/>
              </a:rPr>
              <a:t>Virginia Employment Commission</a:t>
            </a:r>
          </a:p>
          <a:p>
            <a:pPr marL="0" marR="0">
              <a:lnSpc>
                <a:spcPct val="115000"/>
              </a:lnSpc>
              <a:spcBef>
                <a:spcPts val="0"/>
              </a:spcBef>
              <a:spcAft>
                <a:spcPts val="800"/>
              </a:spcAft>
            </a:pPr>
            <a:r>
              <a:rPr lang="en-US" sz="1100" b="1">
                <a:solidFill>
                  <a:prstClr val="black"/>
                </a:solidFill>
                <a:latin typeface="Segoe UI"/>
              </a:rPr>
              <a:t> For businesses:</a:t>
            </a:r>
          </a:p>
          <a:p>
            <a:pPr marL="0" marR="0">
              <a:lnSpc>
                <a:spcPct val="115000"/>
              </a:lnSpc>
              <a:spcBef>
                <a:spcPts val="0"/>
              </a:spcBef>
              <a:spcAft>
                <a:spcPts val="800"/>
              </a:spcAft>
            </a:pPr>
            <a:r>
              <a:rPr lang="en-US" sz="900">
                <a:solidFill>
                  <a:prstClr val="black"/>
                </a:solidFill>
                <a:latin typeface="Segoe UI"/>
              </a:rPr>
              <a:t>Hampton Roads Alliance</a:t>
            </a:r>
          </a:p>
          <a:p>
            <a:pPr marL="0" marR="0">
              <a:lnSpc>
                <a:spcPct val="115000"/>
              </a:lnSpc>
              <a:spcBef>
                <a:spcPts val="0"/>
              </a:spcBef>
              <a:spcAft>
                <a:spcPts val="800"/>
              </a:spcAft>
            </a:pPr>
            <a:r>
              <a:rPr lang="en-US" sz="900">
                <a:solidFill>
                  <a:prstClr val="black"/>
                </a:solidFill>
                <a:latin typeface="Segoe UI"/>
              </a:rPr>
              <a:t>Hampton Roads Chamber of Commerce</a:t>
            </a:r>
          </a:p>
          <a:p>
            <a:pPr marL="0" marR="0">
              <a:lnSpc>
                <a:spcPct val="115000"/>
              </a:lnSpc>
              <a:spcBef>
                <a:spcPts val="0"/>
              </a:spcBef>
              <a:spcAft>
                <a:spcPts val="800"/>
              </a:spcAft>
            </a:pPr>
            <a:r>
              <a:rPr lang="en-US" sz="900">
                <a:solidFill>
                  <a:prstClr val="black"/>
                </a:solidFill>
                <a:latin typeface="Segoe UI"/>
              </a:rPr>
              <a:t>Franklin Southampton Chamber of Commerce</a:t>
            </a:r>
          </a:p>
          <a:p>
            <a:pPr marL="0" marR="0">
              <a:lnSpc>
                <a:spcPct val="115000"/>
              </a:lnSpc>
              <a:spcBef>
                <a:spcPts val="0"/>
              </a:spcBef>
              <a:spcAft>
                <a:spcPts val="800"/>
              </a:spcAft>
            </a:pPr>
            <a:r>
              <a:rPr lang="en-US" sz="900">
                <a:solidFill>
                  <a:prstClr val="black"/>
                </a:solidFill>
                <a:latin typeface="Segoe UI"/>
              </a:rPr>
              <a:t>Greater Williamsburg Chamber of Commerce</a:t>
            </a:r>
          </a:p>
          <a:p>
            <a:pPr marL="0" marR="0">
              <a:lnSpc>
                <a:spcPct val="115000"/>
              </a:lnSpc>
              <a:spcBef>
                <a:spcPts val="0"/>
              </a:spcBef>
              <a:spcAft>
                <a:spcPts val="800"/>
              </a:spcAft>
            </a:pPr>
            <a:r>
              <a:rPr lang="en-US" sz="900">
                <a:solidFill>
                  <a:prstClr val="black"/>
                </a:solidFill>
                <a:latin typeface="Segoe UI"/>
              </a:rPr>
              <a:t>Virginia Peninsula Chamber of Commerce</a:t>
            </a:r>
          </a:p>
          <a:p>
            <a:pPr>
              <a:lnSpc>
                <a:spcPct val="115000"/>
              </a:lnSpc>
              <a:spcAft>
                <a:spcPts val="800"/>
              </a:spcAft>
            </a:pPr>
            <a:r>
              <a:rPr lang="en-US" sz="900">
                <a:solidFill>
                  <a:prstClr val="black"/>
                </a:solidFill>
                <a:latin typeface="Segoe UI"/>
              </a:rPr>
              <a:t>Visit: </a:t>
            </a:r>
            <a:r>
              <a:rPr lang="en-US" sz="900">
                <a:solidFill>
                  <a:prstClr val="black"/>
                </a:solidFill>
                <a:latin typeface="Segoe UI"/>
                <a:hlinkClick r:id="rId4">
                  <a:extLst>
                    <a:ext uri="{A12FA001-AC4F-418D-AE19-62706E023703}">
                      <ahyp:hlinkClr xmlns:ahyp="http://schemas.microsoft.com/office/drawing/2018/hyperlinkcolor" val="tx"/>
                    </a:ext>
                  </a:extLst>
                </a:hlinkClick>
              </a:rPr>
              <a:t>www.theworkforcecouncil.org/strategic-partners/</a:t>
            </a:r>
            <a:r>
              <a:rPr lang="en-US" sz="900">
                <a:solidFill>
                  <a:prstClr val="black"/>
                </a:solidFill>
                <a:latin typeface="Segoe UI"/>
              </a:rPr>
              <a:t> for contact information</a:t>
            </a:r>
          </a:p>
          <a:p>
            <a:pPr marL="0" marR="0">
              <a:lnSpc>
                <a:spcPct val="115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 </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p:txBody>
      </p:sp>
      <p:sp>
        <p:nvSpPr>
          <p:cNvPr id="32" name="Text Placeholder 5">
            <a:extLst>
              <a:ext uri="{FF2B5EF4-FFF2-40B4-BE49-F238E27FC236}">
                <a16:creationId xmlns:a16="http://schemas.microsoft.com/office/drawing/2014/main" id="{73F7DEA3-3E26-25C3-D687-0BEB5C38C2AB}"/>
              </a:ext>
            </a:extLst>
          </p:cNvPr>
          <p:cNvSpPr txBox="1">
            <a:spLocks/>
          </p:cNvSpPr>
          <p:nvPr/>
        </p:nvSpPr>
        <p:spPr>
          <a:xfrm>
            <a:off x="1245870" y="6573731"/>
            <a:ext cx="8698230" cy="28568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rPr>
              <a:t>Find additional resources here: </a:t>
            </a:r>
            <a:r>
              <a:rPr lang="en-US" sz="1600" b="1" spc="-30">
                <a:solidFill>
                  <a:srgbClr val="000000"/>
                </a:solidFill>
                <a:latin typeface="Segoe UI"/>
                <a:ea typeface="Open Sans" charset="0"/>
                <a:cs typeface="Open Sans" charset="0"/>
                <a:hlinkClick r:id="rId5"/>
              </a:rPr>
              <a:t>www.theworkforcecouncil.org</a:t>
            </a:r>
            <a:r>
              <a:rPr lang="en-US" sz="1600" b="1" spc="-30">
                <a:solidFill>
                  <a:srgbClr val="000000"/>
                </a:solidFill>
                <a:latin typeface="Segoe UI"/>
                <a:ea typeface="Open Sans" charset="0"/>
                <a:cs typeface="Open Sans" charset="0"/>
              </a:rPr>
              <a:t> </a:t>
            </a:r>
            <a:endParaRPr kumimoji="0" lang="en-US" sz="1600" b="1" i="0" u="none" strike="noStrike" kern="1200" cap="none" spc="-30" normalizeH="0" baseline="0" noProof="0">
              <a:ln>
                <a:noFill/>
              </a:ln>
              <a:solidFill>
                <a:srgbClr val="000000"/>
              </a:solidFill>
              <a:effectLst/>
              <a:uLnTx/>
              <a:uFillTx/>
              <a:latin typeface="Segoe UI"/>
              <a:ea typeface="Open Sans" charset="0"/>
              <a:cs typeface="Open Sans" charset="0"/>
            </a:endParaRPr>
          </a:p>
          <a:p>
            <a:pPr marL="0" marR="0" lvl="0" indent="0" algn="l" defTabSz="914400" rtl="0" eaLnBrk="1" fontAlgn="auto" latinLnBrk="0" hangingPunct="1">
              <a:lnSpc>
                <a:spcPct val="85000"/>
              </a:lnSpc>
              <a:spcBef>
                <a:spcPts val="500"/>
              </a:spcBef>
              <a:spcAft>
                <a:spcPts val="0"/>
              </a:spcAft>
              <a:buClr>
                <a:srgbClr val="787878"/>
              </a:buClr>
              <a:buSzPct val="75000"/>
              <a:buFont typeface="Arial" panose="020B0604020202020204" pitchFamily="34" charset="0"/>
              <a:buNone/>
              <a:tabLst/>
              <a:defRPr/>
            </a:pPr>
            <a:endParaRPr kumimoji="0" lang="en-US" sz="1600" b="0" i="0" u="none" strike="noStrike" kern="1200" cap="none" spc="-30" normalizeH="0" baseline="0" noProof="0">
              <a:ln>
                <a:noFill/>
              </a:ln>
              <a:solidFill>
                <a:srgbClr val="000000"/>
              </a:solidFill>
              <a:effectLst/>
              <a:uLnTx/>
              <a:uFillTx/>
              <a:latin typeface="Segoe UI"/>
              <a:ea typeface="Open Sans" charset="0"/>
              <a:cs typeface="Open Sans" charset="0"/>
            </a:endParaRPr>
          </a:p>
        </p:txBody>
      </p:sp>
      <p:sp>
        <p:nvSpPr>
          <p:cNvPr id="2" name="Rectangle: Rounded Corners 1">
            <a:extLst>
              <a:ext uri="{FF2B5EF4-FFF2-40B4-BE49-F238E27FC236}">
                <a16:creationId xmlns:a16="http://schemas.microsoft.com/office/drawing/2014/main" id="{710B9283-BF18-025D-57E7-5E1CEAD18DB2}"/>
              </a:ext>
            </a:extLst>
          </p:cNvPr>
          <p:cNvSpPr/>
          <p:nvPr/>
        </p:nvSpPr>
        <p:spPr bwMode="gray">
          <a:xfrm>
            <a:off x="4708733" y="3252380"/>
            <a:ext cx="3919878" cy="3218758"/>
          </a:xfrm>
          <a:prstGeom prst="roundRect">
            <a:avLst>
              <a:gd name="adj" fmla="val 7747"/>
            </a:avLst>
          </a:prstGeom>
          <a:solidFill>
            <a:sysClr val="window" lastClr="FFFFFF">
              <a:lumMod val="95000"/>
            </a:sys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Education &amp; Training Providers</a:t>
            </a:r>
          </a:p>
          <a:p>
            <a:pPr marL="0" marR="0">
              <a:spcBef>
                <a:spcPts val="0"/>
              </a:spcBef>
              <a:spcAft>
                <a:spcPts val="800"/>
              </a:spcAft>
            </a:pPr>
            <a:r>
              <a:rPr lang="en-US" sz="1200">
                <a:solidFill>
                  <a:prstClr val="black"/>
                </a:solidFill>
                <a:latin typeface="Segoe UI"/>
              </a:rPr>
              <a:t>Tidewater Community College</a:t>
            </a:r>
          </a:p>
          <a:p>
            <a:pPr marL="0" marR="0">
              <a:spcBef>
                <a:spcPts val="0"/>
              </a:spcBef>
              <a:spcAft>
                <a:spcPts val="800"/>
              </a:spcAft>
            </a:pPr>
            <a:r>
              <a:rPr lang="en-US" sz="1200">
                <a:solidFill>
                  <a:prstClr val="black"/>
                </a:solidFill>
                <a:latin typeface="Segoe UI"/>
              </a:rPr>
              <a:t>Paul D. Camp Community College</a:t>
            </a:r>
          </a:p>
          <a:p>
            <a:pPr marL="0" marR="0">
              <a:spcBef>
                <a:spcPts val="0"/>
              </a:spcBef>
              <a:spcAft>
                <a:spcPts val="800"/>
              </a:spcAft>
            </a:pPr>
            <a:r>
              <a:rPr lang="en-US" sz="1200">
                <a:solidFill>
                  <a:prstClr val="black"/>
                </a:solidFill>
                <a:latin typeface="Segoe UI"/>
              </a:rPr>
              <a:t>Virginia Peninsula Community College</a:t>
            </a:r>
          </a:p>
          <a:p>
            <a:pPr marL="0" marR="0">
              <a:spcBef>
                <a:spcPts val="0"/>
              </a:spcBef>
              <a:spcAft>
                <a:spcPts val="800"/>
              </a:spcAft>
            </a:pPr>
            <a:r>
              <a:rPr lang="en-US" sz="1200">
                <a:solidFill>
                  <a:prstClr val="black"/>
                </a:solidFill>
                <a:latin typeface="Segoe UI"/>
              </a:rPr>
              <a:t>Rappahannock Community College</a:t>
            </a:r>
          </a:p>
          <a:p>
            <a:pPr marL="0" marR="0">
              <a:spcBef>
                <a:spcPts val="0"/>
              </a:spcBef>
              <a:spcAft>
                <a:spcPts val="800"/>
              </a:spcAft>
            </a:pPr>
            <a:r>
              <a:rPr lang="en-US" sz="1200">
                <a:solidFill>
                  <a:prstClr val="black"/>
                </a:solidFill>
                <a:latin typeface="Segoe UI"/>
              </a:rPr>
              <a:t>ECPI University</a:t>
            </a:r>
          </a:p>
          <a:p>
            <a:pPr marL="0" marR="0">
              <a:spcBef>
                <a:spcPts val="0"/>
              </a:spcBef>
              <a:spcAft>
                <a:spcPts val="800"/>
              </a:spcAft>
            </a:pPr>
            <a:r>
              <a:rPr lang="en-US" sz="1200">
                <a:solidFill>
                  <a:prstClr val="black"/>
                </a:solidFill>
                <a:latin typeface="Segoe UI"/>
              </a:rPr>
              <a:t>AIM/Centura/Tidewater Tech</a:t>
            </a:r>
          </a:p>
          <a:p>
            <a:pPr marL="0" marR="0">
              <a:spcBef>
                <a:spcPts val="0"/>
              </a:spcBef>
              <a:spcAft>
                <a:spcPts val="800"/>
              </a:spcAft>
            </a:pPr>
            <a:r>
              <a:rPr lang="en-US" sz="1200">
                <a:solidFill>
                  <a:prstClr val="black"/>
                </a:solidFill>
                <a:latin typeface="Segoe UI"/>
              </a:rPr>
              <a:t>Old Dominion University</a:t>
            </a:r>
          </a:p>
          <a:p>
            <a:pPr marL="0" marR="0">
              <a:spcBef>
                <a:spcPts val="0"/>
              </a:spcBef>
              <a:spcAft>
                <a:spcPts val="800"/>
              </a:spcAft>
            </a:pPr>
            <a:r>
              <a:rPr lang="en-US" sz="1200">
                <a:solidFill>
                  <a:prstClr val="black"/>
                </a:solidFill>
                <a:latin typeface="Segoe UI"/>
              </a:rPr>
              <a:t>Norfolk State University</a:t>
            </a:r>
          </a:p>
          <a:p>
            <a:pPr marL="0" marR="0">
              <a:spcBef>
                <a:spcPts val="0"/>
              </a:spcBef>
              <a:spcAft>
                <a:spcPts val="800"/>
              </a:spcAft>
            </a:pPr>
            <a:r>
              <a:rPr lang="en-US" sz="1200">
                <a:solidFill>
                  <a:prstClr val="black"/>
                </a:solidFill>
                <a:latin typeface="Segoe UI"/>
              </a:rPr>
              <a:t>Regent University</a:t>
            </a:r>
          </a:p>
          <a:p>
            <a:pPr marL="0" marR="0">
              <a:spcBef>
                <a:spcPts val="0"/>
              </a:spcBef>
              <a:spcAft>
                <a:spcPts val="0"/>
              </a:spcAft>
            </a:pPr>
            <a:r>
              <a:rPr lang="en-US" sz="1200">
                <a:solidFill>
                  <a:prstClr val="black"/>
                </a:solidFill>
                <a:latin typeface="Segoe UI"/>
              </a:rPr>
              <a:t>Virginia Wesleyan College</a:t>
            </a: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77B2CD8B-BE1F-1828-5221-F244F4BDAEBD}"/>
              </a:ext>
            </a:extLst>
          </p:cNvPr>
          <p:cNvSpPr/>
          <p:nvPr/>
        </p:nvSpPr>
        <p:spPr bwMode="gray">
          <a:xfrm>
            <a:off x="4472246" y="1310541"/>
            <a:ext cx="4261625" cy="1970509"/>
          </a:xfrm>
          <a:prstGeom prst="roundRect">
            <a:avLst>
              <a:gd name="adj" fmla="val 7747"/>
            </a:avLst>
          </a:prstGeom>
          <a:solidFill>
            <a:schemeClr val="tx1">
              <a:lumMod val="95000"/>
            </a:schemeClr>
          </a:solidFill>
          <a:ln w="28575" algn="ctr">
            <a:noFill/>
            <a:miter lim="800000"/>
            <a:headEnd/>
            <a:tailEnd/>
          </a:ln>
          <a:effectLst>
            <a:outerShdw blurRad="50800" dist="38100" dir="2700000" algn="tl" rotWithShape="0">
              <a:prstClr val="black">
                <a:alpha val="40000"/>
              </a:prstClr>
            </a:outerShdw>
          </a:effectLst>
        </p:spPr>
        <p:txBody>
          <a:bodyPr wrap="square" lIns="66675" tIns="66675" rIns="66675" bIns="66675" rtlCol="0" anchor="t"/>
          <a:lstStyle>
            <a:defPPr>
              <a:defRPr lang="en-US"/>
            </a:defPPr>
            <a:lvl1pPr marL="0" algn="l" defTabSz="914400" rtl="0" eaLnBrk="1" latinLnBrk="0" hangingPunct="1">
              <a:defRPr sz="1800" kern="1200">
                <a:solidFill>
                  <a:sysClr val="windowText" lastClr="000000"/>
                </a:solidFill>
                <a:latin typeface="Open Sans"/>
              </a:defRPr>
            </a:lvl1pPr>
            <a:lvl2pPr marL="457200" algn="l" defTabSz="914400" rtl="0" eaLnBrk="1" latinLnBrk="0" hangingPunct="1">
              <a:defRPr sz="1800" kern="1200">
                <a:solidFill>
                  <a:sysClr val="windowText" lastClr="000000"/>
                </a:solidFill>
                <a:latin typeface="Open Sans"/>
              </a:defRPr>
            </a:lvl2pPr>
            <a:lvl3pPr marL="914400" algn="l" defTabSz="914400" rtl="0" eaLnBrk="1" latinLnBrk="0" hangingPunct="1">
              <a:defRPr sz="1800" kern="1200">
                <a:solidFill>
                  <a:sysClr val="windowText" lastClr="000000"/>
                </a:solidFill>
                <a:latin typeface="Open Sans"/>
              </a:defRPr>
            </a:lvl3pPr>
            <a:lvl4pPr marL="1371600" algn="l" defTabSz="914400" rtl="0" eaLnBrk="1" latinLnBrk="0" hangingPunct="1">
              <a:defRPr sz="1800" kern="1200">
                <a:solidFill>
                  <a:sysClr val="windowText" lastClr="000000"/>
                </a:solidFill>
                <a:latin typeface="Open Sans"/>
              </a:defRPr>
            </a:lvl4pPr>
            <a:lvl5pPr marL="1828800" algn="l" defTabSz="914400" rtl="0" eaLnBrk="1" latinLnBrk="0" hangingPunct="1">
              <a:defRPr sz="1800" kern="1200">
                <a:solidFill>
                  <a:sysClr val="windowText" lastClr="000000"/>
                </a:solidFill>
                <a:latin typeface="Open Sans"/>
              </a:defRPr>
            </a:lvl5pPr>
            <a:lvl6pPr marL="2286000" algn="l" defTabSz="914400" rtl="0" eaLnBrk="1" latinLnBrk="0" hangingPunct="1">
              <a:defRPr sz="1800" kern="1200">
                <a:solidFill>
                  <a:sysClr val="windowText" lastClr="000000"/>
                </a:solidFill>
                <a:latin typeface="Open Sans"/>
              </a:defRPr>
            </a:lvl6pPr>
            <a:lvl7pPr marL="2743200" algn="l" defTabSz="914400" rtl="0" eaLnBrk="1" latinLnBrk="0" hangingPunct="1">
              <a:defRPr sz="1800" kern="1200">
                <a:solidFill>
                  <a:sysClr val="windowText" lastClr="000000"/>
                </a:solidFill>
                <a:latin typeface="Open Sans"/>
              </a:defRPr>
            </a:lvl7pPr>
            <a:lvl8pPr marL="3200400" algn="l" defTabSz="914400" rtl="0" eaLnBrk="1" latinLnBrk="0" hangingPunct="1">
              <a:defRPr sz="1800" kern="1200">
                <a:solidFill>
                  <a:sysClr val="windowText" lastClr="000000"/>
                </a:solidFill>
                <a:latin typeface="Open Sans"/>
              </a:defRPr>
            </a:lvl8pPr>
            <a:lvl9pPr marL="3657600" algn="l" defTabSz="914400" rtl="0" eaLnBrk="1" latinLnBrk="0" hangingPunct="1">
              <a:defRPr sz="1800" kern="1200">
                <a:solidFill>
                  <a:sysClr val="windowText" lastClr="000000"/>
                </a:solidFill>
                <a:latin typeface="Open Sans"/>
              </a:defRPr>
            </a:lvl9pPr>
          </a:lstStyle>
          <a:p>
            <a:pPr marL="0" marR="0" lvl="0" indent="0" algn="ctr" defTabSz="685800" rtl="0" eaLnBrk="1" fontAlgn="auto" latinLnBrk="0" hangingPunct="1">
              <a:lnSpc>
                <a:spcPct val="106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Workforce Centers</a:t>
            </a:r>
          </a:p>
          <a:p>
            <a:pPr marL="0" marR="0">
              <a:lnSpc>
                <a:spcPct val="115000"/>
              </a:lnSpc>
              <a:spcBef>
                <a:spcPts val="0"/>
              </a:spcBef>
              <a:spcAft>
                <a:spcPts val="0"/>
              </a:spcAft>
            </a:pPr>
            <a:r>
              <a:rPr lang="en-US" sz="1200">
                <a:solidFill>
                  <a:prstClr val="black"/>
                </a:solidFill>
                <a:latin typeface="Segoe UI"/>
              </a:rPr>
              <a:t>Hampton - 600 Butler Farm Road, Room 1015, Hampton, VA</a:t>
            </a:r>
          </a:p>
          <a:p>
            <a:pPr marL="0" marR="0" algn="ctr">
              <a:lnSpc>
                <a:spcPct val="0"/>
              </a:lnSpc>
              <a:spcBef>
                <a:spcPts val="0"/>
              </a:spcBef>
              <a:spcAft>
                <a:spcPts val="0"/>
              </a:spcAft>
            </a:pPr>
            <a:r>
              <a:rPr lang="en-US" sz="1200">
                <a:solidFill>
                  <a:prstClr val="black"/>
                </a:solidFill>
                <a:latin typeface="Segoe UI"/>
              </a:rPr>
              <a:t> </a:t>
            </a:r>
          </a:p>
          <a:p>
            <a:pPr marL="0" marR="0">
              <a:lnSpc>
                <a:spcPct val="115000"/>
              </a:lnSpc>
              <a:spcBef>
                <a:spcPts val="0"/>
              </a:spcBef>
              <a:spcAft>
                <a:spcPts val="0"/>
              </a:spcAft>
            </a:pPr>
            <a:r>
              <a:rPr lang="en-US" sz="1200">
                <a:solidFill>
                  <a:prstClr val="black"/>
                </a:solidFill>
                <a:latin typeface="Segoe UI"/>
              </a:rPr>
              <a:t>Norfolk - 861 Glenrock Road, Suite 100, Norfolk, VA</a:t>
            </a:r>
          </a:p>
          <a:p>
            <a:pPr marL="0" marR="0">
              <a:lnSpc>
                <a:spcPct val="115000"/>
              </a:lnSpc>
              <a:spcBef>
                <a:spcPts val="0"/>
              </a:spcBef>
              <a:spcAft>
                <a:spcPts val="0"/>
              </a:spcAft>
            </a:pPr>
            <a:r>
              <a:rPr lang="en-US" sz="1200">
                <a:solidFill>
                  <a:prstClr val="black"/>
                </a:solidFill>
                <a:latin typeface="Segoe UI"/>
              </a:rPr>
              <a:t>Suffolk - 157 North Main Street, Suffolk, VA</a:t>
            </a:r>
          </a:p>
          <a:p>
            <a:pPr marL="0" marR="0" algn="ctr">
              <a:lnSpc>
                <a:spcPct val="0"/>
              </a:lnSpc>
              <a:spcBef>
                <a:spcPts val="0"/>
              </a:spcBef>
              <a:spcAft>
                <a:spcPts val="0"/>
              </a:spcAft>
            </a:pPr>
            <a:r>
              <a:rPr lang="en-US" sz="1200">
                <a:solidFill>
                  <a:prstClr val="black"/>
                </a:solidFill>
                <a:latin typeface="Segoe UI"/>
              </a:rPr>
              <a:t> </a:t>
            </a:r>
          </a:p>
          <a:p>
            <a:pPr marL="0" marR="0">
              <a:lnSpc>
                <a:spcPct val="115000"/>
              </a:lnSpc>
              <a:spcBef>
                <a:spcPts val="0"/>
              </a:spcBef>
              <a:spcAft>
                <a:spcPts val="0"/>
              </a:spcAft>
            </a:pPr>
            <a:r>
              <a:rPr lang="en-US" sz="1200">
                <a:solidFill>
                  <a:prstClr val="black"/>
                </a:solidFill>
                <a:latin typeface="Segoe UI"/>
              </a:rPr>
              <a:t>Franklin - 120 North Main Street - Room 222, Franklin, VA</a:t>
            </a:r>
          </a:p>
          <a:p>
            <a:pPr marL="0" marR="0" algn="ctr">
              <a:lnSpc>
                <a:spcPct val="0"/>
              </a:lnSpc>
              <a:spcBef>
                <a:spcPts val="0"/>
              </a:spcBef>
              <a:spcAft>
                <a:spcPts val="0"/>
              </a:spcAft>
            </a:pPr>
            <a:r>
              <a:rPr lang="en-US" sz="1200">
                <a:solidFill>
                  <a:prstClr val="black"/>
                </a:solidFill>
                <a:latin typeface="Segoe UI"/>
              </a:rPr>
              <a:t> </a:t>
            </a:r>
          </a:p>
          <a:p>
            <a:pPr marL="0" marR="0">
              <a:lnSpc>
                <a:spcPct val="115000"/>
              </a:lnSpc>
              <a:spcBef>
                <a:spcPts val="0"/>
              </a:spcBef>
              <a:spcAft>
                <a:spcPts val="0"/>
              </a:spcAft>
            </a:pPr>
            <a:r>
              <a:rPr lang="en-US" sz="1200">
                <a:solidFill>
                  <a:prstClr val="black"/>
                </a:solidFill>
                <a:latin typeface="Segoe UI"/>
              </a:rPr>
              <a:t>Portsmouth - 4010-C Victory Blvd, Portsmouth VA </a:t>
            </a:r>
          </a:p>
          <a:p>
            <a:pPr marL="0" marR="0">
              <a:lnSpc>
                <a:spcPct val="115000"/>
              </a:lnSpc>
              <a:spcBef>
                <a:spcPts val="0"/>
              </a:spcBef>
              <a:spcAft>
                <a:spcPts val="0"/>
              </a:spcAft>
            </a:pPr>
            <a:r>
              <a:rPr lang="en-US" sz="1200">
                <a:solidFill>
                  <a:prstClr val="black"/>
                </a:solidFill>
                <a:latin typeface="Segoe UI"/>
              </a:rPr>
              <a:t>Williamsburg - 4601 Opportunity Way, Room 118, Williamsburg, VA</a:t>
            </a:r>
          </a:p>
          <a:p>
            <a:pPr marL="171450" marR="0" lvl="0" indent="-171450" algn="l" defTabSz="685800" rtl="0" eaLnBrk="1" fontAlgn="auto" latinLnBrk="0" hangingPunct="1">
              <a:lnSpc>
                <a:spcPct val="106000"/>
              </a:lnSpc>
              <a:spcBef>
                <a:spcPts val="0"/>
              </a:spcBef>
              <a:spcAft>
                <a:spcPts val="600"/>
              </a:spcAft>
              <a:buClrTx/>
              <a:buSzTx/>
              <a:buFont typeface="Arial" panose="020B0604020202020204" pitchFamily="34" charset="0"/>
              <a:buChar char="•"/>
              <a:tabLst/>
              <a:defRPr/>
            </a:pPr>
            <a:endParaRPr lang="en-US" sz="1100">
              <a:solidFill>
                <a:prstClr val="black"/>
              </a:solidFill>
              <a:latin typeface="Segoe UI"/>
            </a:endParaRPr>
          </a:p>
          <a:p>
            <a:pPr marR="0" lvl="0" algn="l" defTabSz="685800" rtl="0" eaLnBrk="1" fontAlgn="auto" latinLnBrk="0" hangingPunct="1">
              <a:lnSpc>
                <a:spcPct val="106000"/>
              </a:lnSpc>
              <a:spcBef>
                <a:spcPts val="0"/>
              </a:spcBef>
              <a:spcAft>
                <a:spcPts val="600"/>
              </a:spcAft>
              <a:buClrTx/>
              <a:buSzTx/>
              <a:tabLst/>
              <a:defRPr/>
            </a:pPr>
            <a:endParaRPr kumimoji="0" lang="en-US" sz="11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685800" rtl="0" eaLnBrk="1" fontAlgn="auto" latinLnBrk="0" hangingPunct="1">
              <a:lnSpc>
                <a:spcPct val="106000"/>
              </a:lnSpc>
              <a:spcBef>
                <a:spcPts val="0"/>
              </a:spcBef>
              <a:spcAft>
                <a:spcPts val="60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C6C1109C-BE96-CE64-7AB8-420EF7B6CF55}"/>
              </a:ext>
            </a:extLst>
          </p:cNvPr>
          <p:cNvPicPr>
            <a:picLocks noChangeAspect="1"/>
          </p:cNvPicPr>
          <p:nvPr/>
        </p:nvPicPr>
        <p:blipFill>
          <a:blip r:embed="rId6"/>
          <a:stretch>
            <a:fillRect/>
          </a:stretch>
        </p:blipFill>
        <p:spPr>
          <a:xfrm>
            <a:off x="429339" y="1635548"/>
            <a:ext cx="3780543" cy="1984833"/>
          </a:xfrm>
          <a:prstGeom prst="rect">
            <a:avLst/>
          </a:prstGeom>
        </p:spPr>
      </p:pic>
      <p:sp>
        <p:nvSpPr>
          <p:cNvPr id="20" name="TextBox 19">
            <a:extLst>
              <a:ext uri="{FF2B5EF4-FFF2-40B4-BE49-F238E27FC236}">
                <a16:creationId xmlns:a16="http://schemas.microsoft.com/office/drawing/2014/main" id="{8E756D15-9783-0A2F-FD09-0AB61A05281E}"/>
              </a:ext>
            </a:extLst>
          </p:cNvPr>
          <p:cNvSpPr txBox="1"/>
          <p:nvPr/>
        </p:nvSpPr>
        <p:spPr>
          <a:xfrm>
            <a:off x="1650003" y="1506430"/>
            <a:ext cx="11128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a:ea typeface="+mn-ea"/>
                <a:cs typeface="+mn-cs"/>
              </a:rPr>
              <a:t>Geography</a:t>
            </a:r>
          </a:p>
        </p:txBody>
      </p:sp>
    </p:spTree>
    <p:extLst>
      <p:ext uri="{BB962C8B-B14F-4D97-AF65-F5344CB8AC3E}">
        <p14:creationId xmlns:p14="http://schemas.microsoft.com/office/powerpoint/2010/main" val="36983372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DBC431-497E-43B8-00A6-D2B41BA264AC}"/>
              </a:ext>
            </a:extLst>
          </p:cNvPr>
          <p:cNvSpPr/>
          <p:nvPr/>
        </p:nvSpPr>
        <p:spPr>
          <a:xfrm>
            <a:off x="0" y="0"/>
            <a:ext cx="5369673" cy="6858000"/>
          </a:xfrm>
          <a:prstGeom prst="rect">
            <a:avLst/>
          </a:prstGeom>
          <a:gradFill flip="none" rotWithShape="1">
            <a:gsLst>
              <a:gs pos="0">
                <a:srgbClr val="1B4388">
                  <a:shade val="30000"/>
                  <a:satMod val="115000"/>
                </a:srgbClr>
              </a:gs>
              <a:gs pos="50000">
                <a:srgbClr val="1B4388">
                  <a:shade val="67500"/>
                  <a:satMod val="115000"/>
                </a:srgbClr>
              </a:gs>
              <a:gs pos="100000">
                <a:srgbClr val="1B438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9" name="Right Triangle 8">
            <a:extLst>
              <a:ext uri="{FF2B5EF4-FFF2-40B4-BE49-F238E27FC236}">
                <a16:creationId xmlns:a16="http://schemas.microsoft.com/office/drawing/2014/main" id="{394AA304-CA89-055C-E89A-F614988693B5}"/>
              </a:ext>
            </a:extLst>
          </p:cNvPr>
          <p:cNvSpPr/>
          <p:nvPr/>
        </p:nvSpPr>
        <p:spPr>
          <a:xfrm>
            <a:off x="5369672" y="1"/>
            <a:ext cx="3918883" cy="6858000"/>
          </a:xfrm>
          <a:prstGeom prst="rtTriangle">
            <a:avLst/>
          </a:prstGeom>
          <a:solidFill>
            <a:srgbClr val="062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7" name="Title 14">
            <a:extLst>
              <a:ext uri="{FF2B5EF4-FFF2-40B4-BE49-F238E27FC236}">
                <a16:creationId xmlns:a16="http://schemas.microsoft.com/office/drawing/2014/main" id="{13966A5F-49C6-CD97-F20C-D8B8CE628508}"/>
              </a:ext>
            </a:extLst>
          </p:cNvPr>
          <p:cNvSpPr>
            <a:spLocks noGrp="1"/>
          </p:cNvSpPr>
          <p:nvPr>
            <p:ph type="title"/>
          </p:nvPr>
        </p:nvSpPr>
        <p:spPr>
          <a:xfrm>
            <a:off x="288166" y="3484728"/>
            <a:ext cx="5369673" cy="603569"/>
          </a:xfrm>
        </p:spPr>
        <p:txBody>
          <a:bodyPr>
            <a:normAutofit/>
          </a:bodyPr>
          <a:lstStyle/>
          <a:p>
            <a:r>
              <a:rPr lang="en-US">
                <a:solidFill>
                  <a:schemeClr val="tx1"/>
                </a:solidFill>
              </a:rPr>
              <a:t>Organized Views</a:t>
            </a:r>
          </a:p>
        </p:txBody>
      </p:sp>
      <p:sp>
        <p:nvSpPr>
          <p:cNvPr id="10" name="TextBox 9">
            <a:extLst>
              <a:ext uri="{FF2B5EF4-FFF2-40B4-BE49-F238E27FC236}">
                <a16:creationId xmlns:a16="http://schemas.microsoft.com/office/drawing/2014/main" id="{7EE5B0BC-47A6-1C9D-4D0C-9C9D3641DB74}"/>
              </a:ext>
            </a:extLst>
          </p:cNvPr>
          <p:cNvSpPr txBox="1"/>
          <p:nvPr/>
        </p:nvSpPr>
        <p:spPr>
          <a:xfrm>
            <a:off x="60325" y="6425728"/>
            <a:ext cx="546100" cy="276999"/>
          </a:xfrm>
          <a:prstGeom prst="rect">
            <a:avLst/>
          </a:prstGeom>
          <a:noFill/>
        </p:spPr>
        <p:txBody>
          <a:bodyPr wrap="square" rtlCol="0">
            <a:spAutoFit/>
          </a:bodyPr>
          <a:lstStyle/>
          <a:p>
            <a:fld id="{69ED933B-A7CD-470B-AE21-D4AB51555875}" type="slidenum">
              <a:rPr lang="en-US" sz="1200" b="0" smtClean="0"/>
              <a:t>96</a:t>
            </a:fld>
            <a:endParaRPr lang="en-US" sz="1200" b="0"/>
          </a:p>
        </p:txBody>
      </p:sp>
    </p:spTree>
    <p:extLst>
      <p:ext uri="{BB962C8B-B14F-4D97-AF65-F5344CB8AC3E}">
        <p14:creationId xmlns:p14="http://schemas.microsoft.com/office/powerpoint/2010/main" val="1840614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95F2B-B98F-3221-3582-1B50FB9B8FA6}"/>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ABBAA4F4-1D77-6010-F946-8B078FAE4B75}"/>
              </a:ext>
            </a:extLst>
          </p:cNvPr>
          <p:cNvGrpSpPr/>
          <p:nvPr/>
        </p:nvGrpSpPr>
        <p:grpSpPr>
          <a:xfrm>
            <a:off x="9472692" y="628764"/>
            <a:ext cx="2539761" cy="2095385"/>
            <a:chOff x="9472692" y="628765"/>
            <a:chExt cx="2539761" cy="1603447"/>
          </a:xfrm>
        </p:grpSpPr>
        <p:sp>
          <p:nvSpPr>
            <p:cNvPr id="87" name="Rectangle 86">
              <a:extLst>
                <a:ext uri="{FF2B5EF4-FFF2-40B4-BE49-F238E27FC236}">
                  <a16:creationId xmlns:a16="http://schemas.microsoft.com/office/drawing/2014/main" id="{412C9C41-86D1-33E1-46C3-419B5C6217A0}"/>
                </a:ext>
              </a:extLst>
            </p:cNvPr>
            <p:cNvSpPr/>
            <p:nvPr/>
          </p:nvSpPr>
          <p:spPr>
            <a:xfrm>
              <a:off x="9472692" y="628765"/>
              <a:ext cx="2539761" cy="355784"/>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1200" b="1" kern="0" dirty="0">
                  <a:latin typeface="Segoe UI"/>
                  <a:cs typeface="Segoe UI" panose="020B0502040204020203" pitchFamily="34" charset="0"/>
                </a:rPr>
                <a:t>  Business Support Services</a:t>
              </a:r>
            </a:p>
          </p:txBody>
        </p:sp>
        <p:sp>
          <p:nvSpPr>
            <p:cNvPr id="88" name="Rectangle 87">
              <a:extLst>
                <a:ext uri="{FF2B5EF4-FFF2-40B4-BE49-F238E27FC236}">
                  <a16:creationId xmlns:a16="http://schemas.microsoft.com/office/drawing/2014/main" id="{4EC60FA7-B6AD-EFF3-3D98-0DF214740B88}"/>
                </a:ext>
              </a:extLst>
            </p:cNvPr>
            <p:cNvSpPr/>
            <p:nvPr/>
          </p:nvSpPr>
          <p:spPr>
            <a:xfrm>
              <a:off x="9472692" y="1025145"/>
              <a:ext cx="2539761" cy="1207067"/>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numCol="1" rtlCol="0" anchor="t"/>
            <a:lstStyle/>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4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Foreign Labor Certification (VA Works)</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4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Talent Accelerator Program (VEDP)</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4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Tech Talent Investment (VEDP)</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4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Virginia Jobs Investment Program (VEDP)</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4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Virginia Values Veterans (DVS)</a:t>
              </a: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grpSp>
        <p:nvGrpSpPr>
          <p:cNvPr id="15" name="Group 14">
            <a:extLst>
              <a:ext uri="{FF2B5EF4-FFF2-40B4-BE49-F238E27FC236}">
                <a16:creationId xmlns:a16="http://schemas.microsoft.com/office/drawing/2014/main" id="{9E24D897-FD1B-637B-723A-CB285130B238}"/>
              </a:ext>
            </a:extLst>
          </p:cNvPr>
          <p:cNvGrpSpPr/>
          <p:nvPr/>
        </p:nvGrpSpPr>
        <p:grpSpPr>
          <a:xfrm>
            <a:off x="179541" y="4517719"/>
            <a:ext cx="11832912" cy="1776560"/>
            <a:chOff x="179541" y="4517719"/>
            <a:chExt cx="11832912" cy="1776560"/>
          </a:xfrm>
        </p:grpSpPr>
        <p:sp>
          <p:nvSpPr>
            <p:cNvPr id="103" name="Rectangle 102">
              <a:extLst>
                <a:ext uri="{FF2B5EF4-FFF2-40B4-BE49-F238E27FC236}">
                  <a16:creationId xmlns:a16="http://schemas.microsoft.com/office/drawing/2014/main" id="{F8BFD8E6-6266-432F-51B6-EE948391D3AD}"/>
                </a:ext>
              </a:extLst>
            </p:cNvPr>
            <p:cNvSpPr/>
            <p:nvPr/>
          </p:nvSpPr>
          <p:spPr>
            <a:xfrm>
              <a:off x="179541" y="4924271"/>
              <a:ext cx="11832912" cy="1370008"/>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numCol="3" rtlCol="0" anchor="t"/>
            <a:lstStyle/>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45"/>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Advanced Manufacturing Talent Investment Program and Fund Pilot (VEDP)</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45"/>
                <a:tabLst/>
                <a:defRPr/>
              </a:pPr>
              <a:r>
                <a:rPr lang="en-US" sz="1000" kern="0" dirty="0">
                  <a:solidFill>
                    <a:prstClr val="black"/>
                  </a:solidFill>
                  <a:latin typeface="Segoe UI" panose="020B0502040204020203" pitchFamily="34" charset="0"/>
                  <a:cs typeface="Segoe UI" panose="020B0502040204020203" pitchFamily="34" charset="0"/>
                </a:rPr>
                <a:t>Appalachian Regional Commission (DHCD)</a:t>
              </a: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45"/>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Commonwealth Cyber Initiative (VIPC)</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45"/>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Earn to Learn Nursing Education Acceleration Program (VDH)</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45"/>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Growth and Opportunity Fund – “GO Virginia” (DHCD)</a:t>
              </a:r>
            </a:p>
            <a:p>
              <a:pPr marL="228600" indent="-228600" defTabSz="342908">
                <a:buFont typeface="+mj-lt"/>
                <a:buAutoNum type="arabicPeriod" startAt="45"/>
                <a:defRPr/>
              </a:pPr>
              <a:r>
                <a:rPr kumimoji="0" lang="en-US" altLang="en-US" sz="1000" b="0" i="0" u="none" strike="noStrike" cap="none" normalizeH="0" baseline="0" dirty="0">
                  <a:ln>
                    <a:noFill/>
                  </a:ln>
                  <a:solidFill>
                    <a:srgbClr val="242424"/>
                  </a:solidFill>
                  <a:effectLst/>
                  <a:latin typeface="Segoe UI"/>
                  <a:cs typeface="Segoe UI"/>
                </a:rPr>
                <a:t>Institutes of Excellence for Non-Credit Training and Instruction (VCCS)</a:t>
              </a:r>
            </a:p>
            <a:p>
              <a:pPr marR="0" lvl="0" algn="l" defTabSz="342908" rtl="0" eaLnBrk="1" fontAlgn="auto" latinLnBrk="0" hangingPunct="1">
                <a:lnSpc>
                  <a:spcPct val="100000"/>
                </a:lnSpc>
                <a:spcBef>
                  <a:spcPts val="0"/>
                </a:spcBef>
                <a:spcAft>
                  <a:spcPts val="0"/>
                </a:spcAft>
                <a:buClrTx/>
                <a:buSzTx/>
                <a:tabLst/>
                <a:defRPr/>
              </a:pPr>
              <a:r>
                <a:rPr lang="en-US" sz="1000" kern="0" dirty="0">
                  <a:solidFill>
                    <a:prstClr val="black"/>
                  </a:solidFill>
                  <a:latin typeface="Segoe UI" panose="020B0502040204020203" pitchFamily="34" charset="0"/>
                  <a:cs typeface="Segoe UI" panose="020B0502040204020203" pitchFamily="34" charset="0"/>
                </a:rPr>
                <a:t>51-55</a:t>
              </a: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Virginia Nursing Scholarship Programs (for CNAs, nurse educators, LPN, RN, NP) (VDH) 5 programs</a:t>
              </a:r>
            </a:p>
            <a:p>
              <a:pPr marR="0" lvl="0" algn="l" defTabSz="342908" rtl="0" eaLnBrk="1" fontAlgn="auto" latinLnBrk="0" hangingPunct="1">
                <a:lnSpc>
                  <a:spcPct val="100000"/>
                </a:lnSpc>
                <a:spcBef>
                  <a:spcPts val="0"/>
                </a:spcBef>
                <a:spcAft>
                  <a:spcPts val="0"/>
                </a:spcAft>
                <a:buClrTx/>
                <a:buSzTx/>
                <a:tabLst/>
                <a:defRPr/>
              </a:pPr>
              <a:r>
                <a:rPr lang="en-US" sz="1000" kern="0" dirty="0">
                  <a:solidFill>
                    <a:prstClr val="black"/>
                  </a:solidFill>
                  <a:latin typeface="Segoe UI" panose="020B0502040204020203" pitchFamily="34" charset="0"/>
                  <a:cs typeface="Segoe UI" panose="020B0502040204020203" pitchFamily="34" charset="0"/>
                </a:rPr>
                <a:t>56</a:t>
              </a: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.Virginia Nurse Preceptor Incentive Program (VDH)</a:t>
              </a:r>
            </a:p>
            <a:p>
              <a:pPr marR="0" lvl="0" algn="l" defTabSz="342908" rtl="0" eaLnBrk="1" fontAlgn="auto" latinLnBrk="0" hangingPunct="1">
                <a:lnSpc>
                  <a:spcPct val="100000"/>
                </a:lnSpc>
                <a:spcBef>
                  <a:spcPts val="0"/>
                </a:spcBef>
                <a:spcAft>
                  <a:spcPts val="0"/>
                </a:spcAft>
                <a:buClrTx/>
                <a:buSzTx/>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67-59. Virginia Loan Repayment Programs for Healthcare Jobs 3 programs</a:t>
              </a:r>
            </a:p>
            <a:p>
              <a:pPr marR="0" lvl="0" algn="l" defTabSz="342908" rtl="0" eaLnBrk="1" fontAlgn="auto" latinLnBrk="0" hangingPunct="1">
                <a:lnSpc>
                  <a:spcPct val="100000"/>
                </a:lnSpc>
                <a:spcBef>
                  <a:spcPts val="0"/>
                </a:spcBef>
                <a:spcAft>
                  <a:spcPts val="0"/>
                </a:spcAft>
                <a:buClrTx/>
                <a:buSzTx/>
                <a:tabLst/>
                <a:defRPr/>
              </a:pPr>
              <a:r>
                <a:rPr lang="en-US" sz="1000" kern="0" dirty="0">
                  <a:solidFill>
                    <a:prstClr val="black"/>
                  </a:solidFill>
                  <a:latin typeface="Segoe UI" panose="020B0502040204020203" pitchFamily="34" charset="0"/>
                  <a:cs typeface="Segoe UI" panose="020B0502040204020203" pitchFamily="34" charset="0"/>
                </a:rPr>
                <a:t>60</a:t>
              </a: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-6</a:t>
              </a:r>
              <a:r>
                <a:rPr lang="en-US" sz="1000" kern="0" dirty="0">
                  <a:solidFill>
                    <a:prstClr val="black"/>
                  </a:solidFill>
                  <a:latin typeface="Segoe UI" panose="020B0502040204020203" pitchFamily="34" charset="0"/>
                  <a:cs typeface="Segoe UI" panose="020B0502040204020203" pitchFamily="34" charset="0"/>
                </a:rPr>
                <a:t>3.</a:t>
              </a: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Virginia J-1 Waiver Programs (VDH) 4 programs</a:t>
              </a:r>
            </a:p>
            <a:p>
              <a:pPr marR="0" lvl="0" algn="l" defTabSz="342908" rtl="0" eaLnBrk="1" fontAlgn="auto" latinLnBrk="0" hangingPunct="1">
                <a:lnSpc>
                  <a:spcPct val="100000"/>
                </a:lnSpc>
                <a:spcBef>
                  <a:spcPts val="0"/>
                </a:spcBef>
                <a:spcAft>
                  <a:spcPts val="0"/>
                </a:spcAft>
                <a:buClrTx/>
                <a:buSzTx/>
                <a:tabLst/>
                <a:defRPr/>
              </a:pPr>
              <a:r>
                <a:rPr lang="en-US" sz="1000" kern="0" dirty="0">
                  <a:solidFill>
                    <a:prstClr val="black"/>
                  </a:solidFill>
                  <a:latin typeface="Segoe UI" panose="020B0502040204020203" pitchFamily="34" charset="0"/>
                  <a:cs typeface="Segoe UI" panose="020B0502040204020203" pitchFamily="34" charset="0"/>
                </a:rPr>
                <a:t>64.</a:t>
              </a: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Work Opportunity Tax Credit (VA Works)</a:t>
              </a:r>
            </a:p>
            <a:p>
              <a:pPr marR="0" lvl="0" algn="l" defTabSz="342908" rtl="0" eaLnBrk="1" fontAlgn="auto" latinLnBrk="0" hangingPunct="1">
                <a:lnSpc>
                  <a:spcPct val="100000"/>
                </a:lnSpc>
                <a:spcBef>
                  <a:spcPts val="0"/>
                </a:spcBef>
                <a:spcAft>
                  <a:spcPts val="0"/>
                </a:spcAft>
                <a:buClrTx/>
                <a:buSzTx/>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65. Workforce Development &amp; Training Fund (VCEDA)</a:t>
              </a:r>
            </a:p>
            <a:p>
              <a:pPr marR="0" lvl="0" algn="l" defTabSz="342908" rtl="0" eaLnBrk="1" fontAlgn="auto" latinLnBrk="0" hangingPunct="1">
                <a:lnSpc>
                  <a:spcPct val="100000"/>
                </a:lnSpc>
                <a:spcBef>
                  <a:spcPts val="0"/>
                </a:spcBef>
                <a:spcAft>
                  <a:spcPts val="0"/>
                </a:spcAft>
                <a:buClrTx/>
                <a:buSzTx/>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R="0" lvl="0" algn="l" defTabSz="342908" rtl="0" eaLnBrk="1" fontAlgn="auto" latinLnBrk="0" hangingPunct="1">
                <a:lnSpc>
                  <a:spcPct val="100000"/>
                </a:lnSpc>
                <a:spcBef>
                  <a:spcPts val="0"/>
                </a:spcBef>
                <a:spcAft>
                  <a:spcPts val="0"/>
                </a:spcAft>
                <a:buClrTx/>
                <a:buSzTx/>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1" name="Rectangle 100">
              <a:extLst>
                <a:ext uri="{FF2B5EF4-FFF2-40B4-BE49-F238E27FC236}">
                  <a16:creationId xmlns:a16="http://schemas.microsoft.com/office/drawing/2014/main" id="{23C3D6B5-9886-56E5-6535-FA6063DD5106}"/>
                </a:ext>
              </a:extLst>
            </p:cNvPr>
            <p:cNvSpPr/>
            <p:nvPr/>
          </p:nvSpPr>
          <p:spPr>
            <a:xfrm>
              <a:off x="179542" y="4517719"/>
              <a:ext cx="11832910" cy="355784"/>
            </a:xfrm>
            <a:prstGeom prst="rect">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1200" b="1" kern="0">
                  <a:latin typeface="Segoe UI"/>
                  <a:cs typeface="Segoe UI" panose="020B0502040204020203" pitchFamily="34" charset="0"/>
                </a:rPr>
                <a:t>Capacity Building </a:t>
              </a:r>
            </a:p>
          </p:txBody>
        </p:sp>
      </p:grpSp>
      <p:sp>
        <p:nvSpPr>
          <p:cNvPr id="6" name="Title 3">
            <a:extLst>
              <a:ext uri="{FF2B5EF4-FFF2-40B4-BE49-F238E27FC236}">
                <a16:creationId xmlns:a16="http://schemas.microsoft.com/office/drawing/2014/main" id="{604DEC37-D5A5-36D3-DA19-64B703F1CE92}"/>
              </a:ext>
            </a:extLst>
          </p:cNvPr>
          <p:cNvSpPr txBox="1">
            <a:spLocks/>
          </p:cNvSpPr>
          <p:nvPr/>
        </p:nvSpPr>
        <p:spPr>
          <a:xfrm>
            <a:off x="300038" y="53582"/>
            <a:ext cx="10515600" cy="46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spc="100" baseline="0">
                <a:solidFill>
                  <a:schemeClr val="tx1"/>
                </a:solidFill>
                <a:latin typeface="Franklin Gothic Demi" panose="020B0703020102020204"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i="1" dirty="0">
                <a:solidFill>
                  <a:sysClr val="window" lastClr="FFFFFF"/>
                </a:solidFill>
              </a:rPr>
              <a:t>Workforce Metric Programs Organized by </a:t>
            </a:r>
            <a:r>
              <a:rPr lang="en-US" sz="1800" dirty="0">
                <a:solidFill>
                  <a:sysClr val="window" lastClr="FFFFFF"/>
                </a:solidFill>
              </a:rPr>
              <a:t>Type of Service</a:t>
            </a:r>
            <a:endParaRPr kumimoji="0" lang="en-US" sz="1800" b="1" i="0" u="none" strike="noStrike" kern="1200" cap="none" spc="100" normalizeH="0" baseline="0" noProof="0" dirty="0">
              <a:ln>
                <a:noFill/>
              </a:ln>
              <a:solidFill>
                <a:sysClr val="window" lastClr="FFFFFF"/>
              </a:solidFill>
              <a:effectLst/>
              <a:uLnTx/>
              <a:uFillTx/>
              <a:latin typeface="Franklin Gothic Demi" panose="020B0703020102020204" pitchFamily="34" charset="0"/>
              <a:ea typeface="+mj-ea"/>
              <a:cs typeface="Segoe UI" panose="020B0502040204020203" pitchFamily="34" charset="0"/>
            </a:endParaRPr>
          </a:p>
        </p:txBody>
      </p:sp>
      <p:grpSp>
        <p:nvGrpSpPr>
          <p:cNvPr id="13" name="Group 12">
            <a:extLst>
              <a:ext uri="{FF2B5EF4-FFF2-40B4-BE49-F238E27FC236}">
                <a16:creationId xmlns:a16="http://schemas.microsoft.com/office/drawing/2014/main" id="{1239CCEE-1098-B4EC-9DC0-ABF793C40342}"/>
              </a:ext>
            </a:extLst>
          </p:cNvPr>
          <p:cNvGrpSpPr/>
          <p:nvPr/>
        </p:nvGrpSpPr>
        <p:grpSpPr>
          <a:xfrm>
            <a:off x="6386551" y="627816"/>
            <a:ext cx="2946197" cy="3789002"/>
            <a:chOff x="6386551" y="627816"/>
            <a:chExt cx="2946197" cy="3789002"/>
          </a:xfrm>
        </p:grpSpPr>
        <p:sp>
          <p:nvSpPr>
            <p:cNvPr id="7" name="Rectangle 6">
              <a:extLst>
                <a:ext uri="{FF2B5EF4-FFF2-40B4-BE49-F238E27FC236}">
                  <a16:creationId xmlns:a16="http://schemas.microsoft.com/office/drawing/2014/main" id="{1603845D-677F-86C4-1731-A27841AF89D8}"/>
                </a:ext>
              </a:extLst>
            </p:cNvPr>
            <p:cNvSpPr/>
            <p:nvPr/>
          </p:nvSpPr>
          <p:spPr>
            <a:xfrm>
              <a:off x="6386551" y="627816"/>
              <a:ext cx="2946197" cy="355784"/>
            </a:xfrm>
            <a:prstGeom prst="rect">
              <a:avLst/>
            </a:pr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1200" b="1" kern="0">
                  <a:latin typeface="Segoe UI"/>
                  <a:cs typeface="Segoe UI" panose="020B0502040204020203" pitchFamily="34" charset="0"/>
                </a:rPr>
                <a:t>Supportive Services</a:t>
              </a:r>
            </a:p>
          </p:txBody>
        </p:sp>
        <p:sp>
          <p:nvSpPr>
            <p:cNvPr id="8" name="Rectangle 7">
              <a:extLst>
                <a:ext uri="{FF2B5EF4-FFF2-40B4-BE49-F238E27FC236}">
                  <a16:creationId xmlns:a16="http://schemas.microsoft.com/office/drawing/2014/main" id="{EEBD80D8-AE36-0577-6A16-32103D1D5E89}"/>
                </a:ext>
              </a:extLst>
            </p:cNvPr>
            <p:cNvSpPr/>
            <p:nvPr/>
          </p:nvSpPr>
          <p:spPr>
            <a:xfrm>
              <a:off x="6386551" y="1024001"/>
              <a:ext cx="2946197" cy="3392817"/>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numCol="1" rtlCol="0" anchor="t"/>
            <a:lstStyle/>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3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Employment Service Program (Virginia Works)</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3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Family Engagement Services (DSS)</a:t>
              </a:r>
            </a:p>
            <a:p>
              <a:pPr marL="228600" indent="-228600" defTabSz="342908">
                <a:buFont typeface="+mj-lt"/>
                <a:buAutoNum type="arabicPeriod" startAt="30"/>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Jobs for Veterans (</a:t>
              </a:r>
              <a:r>
                <a:rPr lang="en-US" sz="1000" kern="0" dirty="0">
                  <a:solidFill>
                    <a:prstClr val="black"/>
                  </a:solidFill>
                  <a:latin typeface="Segoe UI" panose="020B0502040204020203" pitchFamily="34" charset="0"/>
                  <a:cs typeface="Segoe UI" panose="020B0502040204020203" pitchFamily="34" charset="0"/>
                </a:rPr>
                <a:t>Virginia Works)</a:t>
              </a: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28600" indent="-228600" defTabSz="342908">
                <a:buFont typeface="+mj-lt"/>
                <a:buAutoNum type="arabicPeriod" startAt="30"/>
                <a:defRPr/>
              </a:pPr>
              <a:r>
                <a:rPr lang="en-US" sz="1000" kern="0" dirty="0">
                  <a:solidFill>
                    <a:prstClr val="black"/>
                  </a:solidFill>
                  <a:latin typeface="Segoe UI" panose="020B0502040204020203" pitchFamily="34" charset="0"/>
                  <a:cs typeface="Segoe UI" panose="020B0502040204020203" pitchFamily="34" charset="0"/>
                </a:rPr>
                <a:t>Migrant and Seasonal Farmworkers (VA Works)</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3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Military Education &amp; Workforce Initiative (DVS)</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3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Military Medics and Corpsman Program (DVS)</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3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Rapid Response (Virginia Works)</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3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Reemployment Services and Eligibility Assessment (Virginia Works)</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3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Refugee Support Services Program (DSS)</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30"/>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Senior Community Service Employment Program (DARS)</a:t>
              </a:r>
            </a:p>
            <a:p>
              <a:pPr marL="228600" marR="0" lvl="0" indent="-228600" algn="l" defTabSz="342908" rtl="0" eaLnBrk="1" fontAlgn="auto" latinLnBrk="0" hangingPunct="1">
                <a:lnSpc>
                  <a:spcPct val="100000"/>
                </a:lnSpc>
                <a:spcBef>
                  <a:spcPts val="0"/>
                </a:spcBef>
                <a:spcAft>
                  <a:spcPts val="0"/>
                </a:spcAft>
                <a:buClrTx/>
                <a:buSzTx/>
                <a:buFont typeface="+mj-lt"/>
                <a:buAutoNum type="arabicPeriod" startAt="30"/>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R="0" lvl="0" algn="l" defTabSz="342908" rtl="0" eaLnBrk="1" fontAlgn="auto" latinLnBrk="0" hangingPunct="1">
                <a:lnSpc>
                  <a:spcPct val="100000"/>
                </a:lnSpc>
                <a:spcBef>
                  <a:spcPts val="0"/>
                </a:spcBef>
                <a:spcAft>
                  <a:spcPts val="0"/>
                </a:spcAft>
                <a:buClrTx/>
                <a:buSzTx/>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grpSp>
        <p:nvGrpSpPr>
          <p:cNvPr id="10" name="Group 9">
            <a:extLst>
              <a:ext uri="{FF2B5EF4-FFF2-40B4-BE49-F238E27FC236}">
                <a16:creationId xmlns:a16="http://schemas.microsoft.com/office/drawing/2014/main" id="{0C34871A-605A-E340-903B-4324C7219449}"/>
              </a:ext>
            </a:extLst>
          </p:cNvPr>
          <p:cNvGrpSpPr/>
          <p:nvPr/>
        </p:nvGrpSpPr>
        <p:grpSpPr>
          <a:xfrm>
            <a:off x="179544" y="623285"/>
            <a:ext cx="6067063" cy="3793534"/>
            <a:chOff x="179544" y="623285"/>
            <a:chExt cx="6067063" cy="3793534"/>
          </a:xfrm>
        </p:grpSpPr>
        <p:sp>
          <p:nvSpPr>
            <p:cNvPr id="82" name="Rectangle 81">
              <a:extLst>
                <a:ext uri="{FF2B5EF4-FFF2-40B4-BE49-F238E27FC236}">
                  <a16:creationId xmlns:a16="http://schemas.microsoft.com/office/drawing/2014/main" id="{59D585A8-FF10-1D60-1EB9-1AE7FFCB2121}"/>
                </a:ext>
              </a:extLst>
            </p:cNvPr>
            <p:cNvSpPr/>
            <p:nvPr/>
          </p:nvSpPr>
          <p:spPr>
            <a:xfrm>
              <a:off x="179544" y="1024003"/>
              <a:ext cx="6067063" cy="3392816"/>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lIns="91440" tIns="45720" rIns="91440" bIns="45720" numCol="2" rtlCol="0" anchor="t"/>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Adult Education (DOE)</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Apprenticeship (DOC)</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Career and Technical Education (DOC)</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Career and Workforce Development Center (RHEC)</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Commonwealth Center for Advanced Manufacturing (VIPC)</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Fiber Optic Technician Training (NCI)</a:t>
              </a:r>
            </a:p>
            <a:p>
              <a:pPr marL="228600" indent="-228600" eaLnBrk="0" fontAlgn="base" hangingPunct="0">
                <a:spcBef>
                  <a:spcPct val="0"/>
                </a:spcBef>
                <a:spcAft>
                  <a:spcPct val="0"/>
                </a:spcAft>
                <a:buFont typeface="+mj-lt"/>
                <a:buAutoNum type="arabicPeriod"/>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Get Skilled, Get a Job, Get Ahead“G3</a:t>
              </a:r>
              <a:r>
                <a:rPr lang="en-US" sz="1000" kern="0" dirty="0">
                  <a:solidFill>
                    <a:prstClr val="black"/>
                  </a:solidFill>
                  <a:latin typeface="Segoe UI" panose="020B0502040204020203" pitchFamily="34" charset="0"/>
                  <a:cs typeface="Segoe UI" panose="020B0502040204020203" pitchFamily="34" charset="0"/>
                </a:rPr>
                <a:t>” </a:t>
              </a: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(VCCS)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Hampton Roads Skilled Trades Rapid On-ramp Network for Growth (Virginia Works)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New Economy Workforce Credential Grant (SCHEV)</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Postsecondary Career and Technical Education (VCCS)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Registered Apprenticeship (IALR)</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Registered Apprenticeship (Virginia Works)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Secondary CTE - Perkins (DOE)</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Supplemental Nutrition Assistance  Program Employment and Training (DSS)</a:t>
              </a:r>
            </a:p>
            <a:p>
              <a:pPr marL="228600" indent="-228600" eaLnBrk="0" fontAlgn="base" hangingPunct="0">
                <a:spcBef>
                  <a:spcPct val="0"/>
                </a:spcBef>
                <a:spcAft>
                  <a:spcPct val="0"/>
                </a:spcAft>
                <a:buFont typeface="+mj-lt"/>
                <a:buAutoNum type="arabicPeriod"/>
              </a:pPr>
              <a:r>
                <a:rPr lang="en-US" sz="1000" kern="0" dirty="0">
                  <a:solidFill>
                    <a:prstClr val="black"/>
                  </a:solidFill>
                  <a:latin typeface="Segoe UI" panose="020B0502040204020203" pitchFamily="34" charset="0"/>
                  <a:cs typeface="Segoe UI" panose="020B0502040204020203" pitchFamily="34" charset="0"/>
                </a:rPr>
                <a:t>Trade Adjustment Assistance (Virginia Works)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Virginia Initiative for Education and Work (DSS)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Virginia Rural Information Technology Apprenticeship Grant Fund and Program (SWVHEC)</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Virginia Space Grant Consortium Internship Programs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000" b="0" i="0" u="none" strike="noStrike" cap="none" normalizeH="0" baseline="0" dirty="0">
                  <a:ln>
                    <a:noFill/>
                  </a:ln>
                  <a:solidFill>
                    <a:srgbClr val="242424"/>
                  </a:solidFill>
                  <a:effectLst/>
                  <a:latin typeface="Segoe UI"/>
                  <a:cs typeface="Segoe UI"/>
                </a:rPr>
                <a:t>Virginia Talent + Opportunity Program (SCHEV)</a:t>
              </a:r>
            </a:p>
            <a:p>
              <a:pPr marL="228600" lvl="0" indent="-228600" defTabSz="342908">
                <a:buFont typeface="+mj-lt"/>
                <a:buAutoNum type="arabicPeriod" startAt="20"/>
                <a:defRPr/>
              </a:pPr>
              <a:r>
                <a:rPr lang="en-US" sz="1000" kern="0" dirty="0">
                  <a:solidFill>
                    <a:prstClr val="black"/>
                  </a:solidFill>
                  <a:latin typeface="Segoe UI" panose="020B0502040204020203" pitchFamily="34" charset="0"/>
                  <a:cs typeface="Segoe UI" panose="020B0502040204020203" pitchFamily="34" charset="0"/>
                </a:rPr>
                <a:t>Vocational Rehabilitation Program (DARS)</a:t>
              </a:r>
            </a:p>
            <a:p>
              <a:pPr marL="228600" lvl="0" indent="-228600" defTabSz="342908">
                <a:buFont typeface="+mj-lt"/>
                <a:buAutoNum type="arabicPeriod" startAt="20"/>
                <a:defRPr/>
              </a:pPr>
              <a:r>
                <a:rPr lang="en-US" sz="1000" kern="0" dirty="0">
                  <a:solidFill>
                    <a:prstClr val="black"/>
                  </a:solidFill>
                  <a:latin typeface="Segoe UI" panose="020B0502040204020203" pitchFamily="34" charset="0"/>
                  <a:cs typeface="Segoe UI" panose="020B0502040204020203" pitchFamily="34" charset="0"/>
                </a:rPr>
                <a:t>Vocational Rehabilitation Program (DBVI)</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20"/>
                <a:tabLst/>
              </a:pPr>
              <a:r>
                <a:rPr kumimoji="0" lang="en-US" altLang="en-US" sz="1000" b="0" i="0" u="none" strike="noStrike" cap="none" normalizeH="0" baseline="0" dirty="0">
                  <a:ln>
                    <a:noFill/>
                  </a:ln>
                  <a:solidFill>
                    <a:srgbClr val="242424"/>
                  </a:solidFill>
                  <a:effectLst/>
                  <a:latin typeface="Segoe UI"/>
                  <a:cs typeface="Segoe UI"/>
                </a:rPr>
                <a:t>Waterman's Apprentice Program (VMRC)</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20"/>
                <a:tabLst/>
              </a:pPr>
              <a:r>
                <a:rPr kumimoji="0" lang="en-US" altLang="en-US" sz="1000" b="0" i="0" u="none" strike="noStrike" cap="none" normalizeH="0" baseline="0" dirty="0">
                  <a:ln>
                    <a:noFill/>
                  </a:ln>
                  <a:solidFill>
                    <a:srgbClr val="242424"/>
                  </a:solidFill>
                  <a:effectLst/>
                  <a:latin typeface="Segoe UI"/>
                  <a:cs typeface="Segoe UI"/>
                </a:rPr>
                <a:t>Work Certifications (DOC)</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20"/>
                <a:tabLst/>
              </a:pPr>
              <a:r>
                <a:rPr kumimoji="0" lang="en-US" altLang="en-US" sz="1000" b="0" i="0" u="none" strike="noStrike" cap="none" normalizeH="0" baseline="0" dirty="0">
                  <a:ln>
                    <a:noFill/>
                  </a:ln>
                  <a:solidFill>
                    <a:srgbClr val="242424"/>
                  </a:solidFill>
                  <a:effectLst/>
                  <a:latin typeface="Segoe UI"/>
                  <a:cs typeface="Segoe UI"/>
                </a:rPr>
                <a:t>Workforce Development Grant Program (DRPT)</a:t>
              </a:r>
            </a:p>
            <a:p>
              <a:pPr marL="228600" indent="-228600" eaLnBrk="0" fontAlgn="base" hangingPunct="0">
                <a:spcBef>
                  <a:spcPct val="0"/>
                </a:spcBef>
                <a:spcAft>
                  <a:spcPct val="0"/>
                </a:spcAft>
                <a:buFont typeface="+mj-lt"/>
                <a:buAutoNum type="arabicPeriod" startAt="20"/>
              </a:pPr>
              <a:r>
                <a:rPr lang="en-US" sz="1000" kern="0" dirty="0">
                  <a:solidFill>
                    <a:prstClr val="black"/>
                  </a:solidFill>
                  <a:latin typeface="Segoe UI" panose="020B0502040204020203" pitchFamily="34" charset="0"/>
                  <a:cs typeface="Segoe UI" panose="020B0502040204020203" pitchFamily="34" charset="0"/>
                </a:rPr>
                <a:t>Workforce Development Initiative (DJJ)</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20"/>
                <a:tabLst/>
              </a:pPr>
              <a:r>
                <a:rPr kumimoji="0" lang="en-US" altLang="en-US" sz="1000" b="0" i="0" u="none" strike="noStrike" cap="none" normalizeH="0" baseline="0" dirty="0">
                  <a:ln>
                    <a:noFill/>
                  </a:ln>
                  <a:solidFill>
                    <a:srgbClr val="242424"/>
                  </a:solidFill>
                  <a:effectLst/>
                  <a:latin typeface="Segoe UI"/>
                  <a:cs typeface="Segoe UI"/>
                </a:rPr>
                <a:t>Workforce Innovation and Opportunity Act Adult  (Virginia Works)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20"/>
                <a:tabLst/>
              </a:pPr>
              <a:r>
                <a:rPr kumimoji="0" lang="en-US" altLang="en-US" sz="1000" b="0" i="0" u="none" strike="noStrike" cap="none" normalizeH="0" baseline="0" dirty="0">
                  <a:ln>
                    <a:noFill/>
                  </a:ln>
                  <a:solidFill>
                    <a:srgbClr val="242424"/>
                  </a:solidFill>
                  <a:effectLst/>
                  <a:latin typeface="Segoe UI"/>
                  <a:cs typeface="Segoe UI"/>
                </a:rPr>
                <a:t>Workforce Innovation and Opportunity Act Dislocated Worker (Virginia Works)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20"/>
                <a:tabLst/>
              </a:pPr>
              <a:r>
                <a:rPr kumimoji="0" lang="en-US" altLang="en-US" sz="1000" b="0" i="0" u="none" strike="noStrike" cap="none" normalizeH="0" baseline="0" dirty="0">
                  <a:ln>
                    <a:noFill/>
                  </a:ln>
                  <a:solidFill>
                    <a:srgbClr val="242424"/>
                  </a:solidFill>
                  <a:effectLst/>
                  <a:latin typeface="Segoe UI"/>
                  <a:cs typeface="Segoe UI"/>
                </a:rPr>
                <a:t>Workforce Innovation and Opportunity Act Youth (Virginia Works)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20"/>
                <a:tabLst/>
              </a:pPr>
              <a:r>
                <a:rPr kumimoji="0" lang="en-US" altLang="en-US" sz="1000" b="0" i="0" u="none" strike="noStrike" cap="none" normalizeH="0" baseline="0" dirty="0">
                  <a:ln>
                    <a:noFill/>
                  </a:ln>
                  <a:solidFill>
                    <a:srgbClr val="242424"/>
                  </a:solidFill>
                  <a:effectLst/>
                  <a:latin typeface="Segoe UI"/>
                  <a:cs typeface="Segoe UI"/>
                </a:rPr>
                <a:t>Workforce Training Programs (SVHEC)</a:t>
              </a:r>
            </a:p>
          </p:txBody>
        </p:sp>
        <p:sp>
          <p:nvSpPr>
            <p:cNvPr id="86" name="Rectangle 85">
              <a:extLst>
                <a:ext uri="{FF2B5EF4-FFF2-40B4-BE49-F238E27FC236}">
                  <a16:creationId xmlns:a16="http://schemas.microsoft.com/office/drawing/2014/main" id="{C34EDC47-2724-DF2C-FE06-D87E392C4A6E}"/>
                </a:ext>
              </a:extLst>
            </p:cNvPr>
            <p:cNvSpPr/>
            <p:nvPr/>
          </p:nvSpPr>
          <p:spPr>
            <a:xfrm>
              <a:off x="179544" y="623285"/>
              <a:ext cx="6067063" cy="353623"/>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1200" b="1" kern="0">
                  <a:latin typeface="Segoe UI"/>
                  <a:cs typeface="Segoe UI" panose="020B0502040204020203" pitchFamily="34" charset="0"/>
                </a:rPr>
                <a:t>Workforce Education &amp; Training</a:t>
              </a:r>
            </a:p>
          </p:txBody>
        </p:sp>
      </p:grpSp>
      <p:pic>
        <p:nvPicPr>
          <p:cNvPr id="28" name="Graphic 27" descr="Teacher with solid fill">
            <a:extLst>
              <a:ext uri="{FF2B5EF4-FFF2-40B4-BE49-F238E27FC236}">
                <a16:creationId xmlns:a16="http://schemas.microsoft.com/office/drawing/2014/main" id="{9A352210-CA9C-CC5F-36F2-F512265B28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4274" y="720693"/>
            <a:ext cx="191321" cy="193635"/>
          </a:xfrm>
          <a:prstGeom prst="rect">
            <a:avLst/>
          </a:prstGeom>
        </p:spPr>
      </p:pic>
      <p:grpSp>
        <p:nvGrpSpPr>
          <p:cNvPr id="31" name="Group 30">
            <a:extLst>
              <a:ext uri="{FF2B5EF4-FFF2-40B4-BE49-F238E27FC236}">
                <a16:creationId xmlns:a16="http://schemas.microsoft.com/office/drawing/2014/main" id="{C96521A2-6A0C-C11C-E4F6-B30CF09F9601}"/>
              </a:ext>
            </a:extLst>
          </p:cNvPr>
          <p:cNvGrpSpPr/>
          <p:nvPr/>
        </p:nvGrpSpPr>
        <p:grpSpPr>
          <a:xfrm>
            <a:off x="6782401" y="690385"/>
            <a:ext cx="251208" cy="254247"/>
            <a:chOff x="323656" y="5660993"/>
            <a:chExt cx="507371" cy="544350"/>
          </a:xfrm>
          <a:solidFill>
            <a:schemeClr val="tx1"/>
          </a:solidFill>
        </p:grpSpPr>
        <p:sp>
          <p:nvSpPr>
            <p:cNvPr id="32" name="Circle: Hollow 31">
              <a:extLst>
                <a:ext uri="{FF2B5EF4-FFF2-40B4-BE49-F238E27FC236}">
                  <a16:creationId xmlns:a16="http://schemas.microsoft.com/office/drawing/2014/main" id="{9B205736-D4EB-D7FA-EB88-5E8A0BAD81A0}"/>
                </a:ext>
              </a:extLst>
            </p:cNvPr>
            <p:cNvSpPr/>
            <p:nvPr/>
          </p:nvSpPr>
          <p:spPr>
            <a:xfrm>
              <a:off x="323656" y="5660993"/>
              <a:ext cx="507371" cy="544350"/>
            </a:xfrm>
            <a:prstGeom prst="donut">
              <a:avLst>
                <a:gd name="adj" fmla="val 4191"/>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white"/>
                </a:solidFill>
                <a:effectLst/>
                <a:uLnTx/>
                <a:uFillTx/>
                <a:latin typeface="Segoe UI"/>
                <a:ea typeface="+mn-ea"/>
                <a:cs typeface="+mn-cs"/>
              </a:endParaRPr>
            </a:p>
          </p:txBody>
        </p:sp>
        <p:pic>
          <p:nvPicPr>
            <p:cNvPr id="33" name="Graphic 32">
              <a:extLst>
                <a:ext uri="{FF2B5EF4-FFF2-40B4-BE49-F238E27FC236}">
                  <a16:creationId xmlns:a16="http://schemas.microsoft.com/office/drawing/2014/main" id="{8580BC7C-50A1-4A30-62CC-C87B7EE007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73237" y="5754609"/>
              <a:ext cx="408210" cy="414578"/>
            </a:xfrm>
            <a:prstGeom prst="rect">
              <a:avLst/>
            </a:prstGeom>
          </p:spPr>
        </p:pic>
      </p:grpSp>
      <p:pic>
        <p:nvPicPr>
          <p:cNvPr id="39" name="Graphic 38" descr="Briefcase with solid fill">
            <a:extLst>
              <a:ext uri="{FF2B5EF4-FFF2-40B4-BE49-F238E27FC236}">
                <a16:creationId xmlns:a16="http://schemas.microsoft.com/office/drawing/2014/main" id="{BF63AB81-6404-FFC0-B5C0-E8A4B064B6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558286" y="701956"/>
            <a:ext cx="193635" cy="193635"/>
          </a:xfrm>
          <a:prstGeom prst="rect">
            <a:avLst/>
          </a:prstGeom>
        </p:spPr>
      </p:pic>
      <p:sp>
        <p:nvSpPr>
          <p:cNvPr id="3" name="Circle: Hollow 2">
            <a:extLst>
              <a:ext uri="{FF2B5EF4-FFF2-40B4-BE49-F238E27FC236}">
                <a16:creationId xmlns:a16="http://schemas.microsoft.com/office/drawing/2014/main" id="{032DF5FA-8EB2-5156-D1B3-D4119FCF3C11}"/>
              </a:ext>
            </a:extLst>
          </p:cNvPr>
          <p:cNvSpPr/>
          <p:nvPr/>
        </p:nvSpPr>
        <p:spPr>
          <a:xfrm>
            <a:off x="1654330" y="680749"/>
            <a:ext cx="251208" cy="254247"/>
          </a:xfrm>
          <a:prstGeom prst="donut">
            <a:avLst>
              <a:gd name="adj" fmla="val 4191"/>
            </a:avLst>
          </a:prstGeom>
          <a:solidFill>
            <a:schemeClr val="tx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white"/>
              </a:solidFill>
              <a:effectLst/>
              <a:uLnTx/>
              <a:uFillTx/>
              <a:latin typeface="Segoe UI"/>
              <a:ea typeface="+mn-ea"/>
              <a:cs typeface="+mn-cs"/>
            </a:endParaRPr>
          </a:p>
        </p:txBody>
      </p:sp>
      <p:grpSp>
        <p:nvGrpSpPr>
          <p:cNvPr id="9" name="Group 8">
            <a:extLst>
              <a:ext uri="{FF2B5EF4-FFF2-40B4-BE49-F238E27FC236}">
                <a16:creationId xmlns:a16="http://schemas.microsoft.com/office/drawing/2014/main" id="{62BDD91B-189A-791A-B72F-CA15C1B2B56A}"/>
              </a:ext>
            </a:extLst>
          </p:cNvPr>
          <p:cNvGrpSpPr/>
          <p:nvPr/>
        </p:nvGrpSpPr>
        <p:grpSpPr>
          <a:xfrm>
            <a:off x="5152753" y="4568487"/>
            <a:ext cx="251208" cy="254247"/>
            <a:chOff x="5038453" y="4717551"/>
            <a:chExt cx="251208" cy="254247"/>
          </a:xfrm>
        </p:grpSpPr>
        <p:pic>
          <p:nvPicPr>
            <p:cNvPr id="42" name="Graphic 41" descr="Building Brick Wall with solid fill">
              <a:extLst>
                <a:ext uri="{FF2B5EF4-FFF2-40B4-BE49-F238E27FC236}">
                  <a16:creationId xmlns:a16="http://schemas.microsoft.com/office/drawing/2014/main" id="{10E2035F-6D06-512C-B173-51E12A02FC2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067240" y="4747858"/>
              <a:ext cx="193635" cy="193635"/>
            </a:xfrm>
            <a:prstGeom prst="rect">
              <a:avLst/>
            </a:prstGeom>
          </p:spPr>
        </p:pic>
        <p:sp>
          <p:nvSpPr>
            <p:cNvPr id="4" name="Circle: Hollow 3">
              <a:extLst>
                <a:ext uri="{FF2B5EF4-FFF2-40B4-BE49-F238E27FC236}">
                  <a16:creationId xmlns:a16="http://schemas.microsoft.com/office/drawing/2014/main" id="{924632FD-B382-DCE6-9183-F97512A15A45}"/>
                </a:ext>
              </a:extLst>
            </p:cNvPr>
            <p:cNvSpPr/>
            <p:nvPr/>
          </p:nvSpPr>
          <p:spPr>
            <a:xfrm>
              <a:off x="5038453" y="4717551"/>
              <a:ext cx="251208" cy="254247"/>
            </a:xfrm>
            <a:prstGeom prst="donut">
              <a:avLst>
                <a:gd name="adj" fmla="val 4191"/>
              </a:avLst>
            </a:prstGeom>
            <a:solidFill>
              <a:schemeClr val="tx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white"/>
                </a:solidFill>
                <a:effectLst/>
                <a:uLnTx/>
                <a:uFillTx/>
                <a:latin typeface="Segoe UI"/>
                <a:ea typeface="+mn-ea"/>
                <a:cs typeface="+mn-cs"/>
              </a:endParaRPr>
            </a:p>
          </p:txBody>
        </p:sp>
      </p:grpSp>
      <p:sp>
        <p:nvSpPr>
          <p:cNvPr id="5" name="Circle: Hollow 4">
            <a:extLst>
              <a:ext uri="{FF2B5EF4-FFF2-40B4-BE49-F238E27FC236}">
                <a16:creationId xmlns:a16="http://schemas.microsoft.com/office/drawing/2014/main" id="{A3DC39C4-680A-BB2F-82B0-6BADCCE02706}"/>
              </a:ext>
            </a:extLst>
          </p:cNvPr>
          <p:cNvSpPr/>
          <p:nvPr/>
        </p:nvSpPr>
        <p:spPr>
          <a:xfrm>
            <a:off x="9542199" y="678585"/>
            <a:ext cx="251208" cy="254247"/>
          </a:xfrm>
          <a:prstGeom prst="donut">
            <a:avLst>
              <a:gd name="adj" fmla="val 4191"/>
            </a:avLst>
          </a:prstGeom>
          <a:solidFill>
            <a:schemeClr val="tx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white"/>
              </a:solidFill>
              <a:effectLst/>
              <a:uLnTx/>
              <a:uFillTx/>
              <a:latin typeface="Segoe UI"/>
              <a:ea typeface="+mn-ea"/>
              <a:cs typeface="+mn-cs"/>
            </a:endParaRPr>
          </a:p>
        </p:txBody>
      </p:sp>
      <p:sp>
        <p:nvSpPr>
          <p:cNvPr id="12" name="TextBox 11">
            <a:extLst>
              <a:ext uri="{FF2B5EF4-FFF2-40B4-BE49-F238E27FC236}">
                <a16:creationId xmlns:a16="http://schemas.microsoft.com/office/drawing/2014/main" id="{8B65C57E-9040-A44D-FCA8-4E5318E38098}"/>
              </a:ext>
            </a:extLst>
          </p:cNvPr>
          <p:cNvSpPr txBox="1"/>
          <p:nvPr/>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97</a:t>
            </a:fld>
            <a:endParaRPr lang="en-US" sz="1200" b="0">
              <a:solidFill>
                <a:schemeClr val="bg1"/>
              </a:solidFill>
            </a:endParaRPr>
          </a:p>
        </p:txBody>
      </p:sp>
    </p:spTree>
    <p:extLst>
      <p:ext uri="{BB962C8B-B14F-4D97-AF65-F5344CB8AC3E}">
        <p14:creationId xmlns:p14="http://schemas.microsoft.com/office/powerpoint/2010/main" val="40241378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E0A603-FEA3-A6DF-590A-15CB2BFC896D}"/>
              </a:ext>
            </a:extLst>
          </p:cNvPr>
          <p:cNvSpPr txBox="1">
            <a:spLocks/>
          </p:cNvSpPr>
          <p:nvPr/>
        </p:nvSpPr>
        <p:spPr>
          <a:xfrm>
            <a:off x="300038" y="53582"/>
            <a:ext cx="10515600" cy="46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spc="100" baseline="0">
                <a:solidFill>
                  <a:schemeClr val="tx1"/>
                </a:solidFill>
                <a:latin typeface="Franklin Gothic Demi" panose="020B0703020102020204"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100" normalizeH="0" baseline="0" noProof="0" dirty="0">
                <a:ln>
                  <a:noFill/>
                </a:ln>
                <a:solidFill>
                  <a:sysClr val="window" lastClr="FFFFFF"/>
                </a:solidFill>
                <a:effectLst/>
                <a:uLnTx/>
                <a:uFillTx/>
                <a:latin typeface="Franklin Gothic Demi" panose="020B0703020102020204" pitchFamily="34" charset="0"/>
                <a:ea typeface="+mj-ea"/>
                <a:cs typeface="Segoe UI" panose="020B0502040204020203" pitchFamily="34" charset="0"/>
              </a:rPr>
              <a:t>Workforce Metric Programs Organized by </a:t>
            </a:r>
            <a:r>
              <a:rPr kumimoji="0" lang="en-US" sz="1800" b="1" i="0" u="none" strike="noStrike" kern="1200" cap="none" spc="100" normalizeH="0" baseline="0" noProof="0" dirty="0">
                <a:ln>
                  <a:noFill/>
                </a:ln>
                <a:solidFill>
                  <a:sysClr val="window" lastClr="FFFFFF"/>
                </a:solidFill>
                <a:effectLst/>
                <a:uLnTx/>
                <a:uFillTx/>
                <a:latin typeface="Franklin Gothic Demi" panose="020B0703020102020204" pitchFamily="34" charset="0"/>
                <a:ea typeface="+mj-ea"/>
                <a:cs typeface="Segoe UI" panose="020B0502040204020203" pitchFamily="34" charset="0"/>
              </a:rPr>
              <a:t>Secretariat</a:t>
            </a:r>
          </a:p>
        </p:txBody>
      </p:sp>
      <p:sp>
        <p:nvSpPr>
          <p:cNvPr id="7" name="Rectangle 6">
            <a:extLst>
              <a:ext uri="{FF2B5EF4-FFF2-40B4-BE49-F238E27FC236}">
                <a16:creationId xmlns:a16="http://schemas.microsoft.com/office/drawing/2014/main" id="{4860B3E0-A95C-ABAA-E19A-3CB0CD61E5E7}"/>
              </a:ext>
            </a:extLst>
          </p:cNvPr>
          <p:cNvSpPr/>
          <p:nvPr/>
        </p:nvSpPr>
        <p:spPr>
          <a:xfrm>
            <a:off x="4007035" y="4226112"/>
            <a:ext cx="4896853" cy="2158527"/>
          </a:xfrm>
          <a:prstGeom prst="rect">
            <a:avLst/>
          </a:prstGeom>
          <a:solidFill>
            <a:srgbClr val="E7E6E6"/>
          </a:solidFill>
          <a:ln w="12700" cap="flat" cmpd="sng" algn="ctr">
            <a:noFill/>
            <a:prstDash val="solid"/>
            <a:miter lim="800000"/>
          </a:ln>
          <a:effectLst>
            <a:outerShdw blurRad="50800" dist="38100" dir="2700000" algn="tl" rotWithShape="0">
              <a:prstClr val="black">
                <a:alpha val="40000"/>
              </a:prstClr>
            </a:outerShdw>
          </a:effectLst>
        </p:spPr>
        <p:txBody>
          <a:bodyPr numCol="2" rtlCol="0" anchor="t"/>
          <a:lstStyle/>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Adult Education (DOE)</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Career and Workforce Development Center (RHEC)</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Fiber Optic Technician Training (NCI)</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Get Skilled, Get a Job, Get Ahead</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 Innovation and Program Grants (VCCS)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Institutes of Excellence for Non-Credit Training and Instruction (VCCS)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New Economy Workforce Credential Grant (SCHEV)</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Postsecondary Career and Technical Education (VCCS)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Registered Apprenticeship (Virginia Works)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Secondary CTE - Perkins (DOE)</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Virginia Rural Information Technology Apprenticeship Grant Fund and Program (SWVHEC)</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Virginia Space Grant Consortium Internship Programs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Virginia Talent + Opportunity Program (SCHEV)</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Workforce Training Programs (SVHEC)</a:t>
            </a:r>
          </a:p>
        </p:txBody>
      </p:sp>
      <p:sp>
        <p:nvSpPr>
          <p:cNvPr id="8" name="Rectangle 7">
            <a:extLst>
              <a:ext uri="{FF2B5EF4-FFF2-40B4-BE49-F238E27FC236}">
                <a16:creationId xmlns:a16="http://schemas.microsoft.com/office/drawing/2014/main" id="{E0A89352-372B-54BF-0506-C27F53A042B1}"/>
              </a:ext>
            </a:extLst>
          </p:cNvPr>
          <p:cNvSpPr/>
          <p:nvPr/>
        </p:nvSpPr>
        <p:spPr>
          <a:xfrm>
            <a:off x="4007035" y="3891014"/>
            <a:ext cx="4896853" cy="251604"/>
          </a:xfrm>
          <a:prstGeom prst="rect">
            <a:avLst/>
          </a:prstGeom>
          <a:solidFill>
            <a:schemeClr val="accent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14289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Education</a:t>
            </a:r>
          </a:p>
        </p:txBody>
      </p:sp>
      <p:sp>
        <p:nvSpPr>
          <p:cNvPr id="11" name="Rectangle 10">
            <a:extLst>
              <a:ext uri="{FF2B5EF4-FFF2-40B4-BE49-F238E27FC236}">
                <a16:creationId xmlns:a16="http://schemas.microsoft.com/office/drawing/2014/main" id="{A2392186-9F04-B7A7-4143-50B410BA9560}"/>
              </a:ext>
            </a:extLst>
          </p:cNvPr>
          <p:cNvSpPr/>
          <p:nvPr/>
        </p:nvSpPr>
        <p:spPr>
          <a:xfrm>
            <a:off x="4007033" y="1397389"/>
            <a:ext cx="4896853" cy="2430133"/>
          </a:xfrm>
          <a:prstGeom prst="rect">
            <a:avLst/>
          </a:prstGeom>
          <a:solidFill>
            <a:srgbClr val="E7E6E6"/>
          </a:solidFill>
          <a:ln w="12700" cap="flat" cmpd="sng" algn="ctr">
            <a:noFill/>
            <a:prstDash val="solid"/>
            <a:miter lim="800000"/>
          </a:ln>
          <a:effectLst>
            <a:outerShdw blurRad="50800" dist="38100" dir="2700000" algn="tl" rotWithShape="0">
              <a:prstClr val="black">
                <a:alpha val="40000"/>
              </a:prstClr>
            </a:outerShdw>
          </a:effectLst>
        </p:spPr>
        <p:txBody>
          <a:bodyPr numCol="1" rtlCol="0" anchor="t"/>
          <a:lstStyle/>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Earn to Learn Nursing Education Acceleration Program (VDH)</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Family Engagement Services (DSS)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Nursing Preceptor Incentive Program (VDH)</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Refugee Support Services Program (DSS)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Senior Community Service Employment Program (DARS)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Supplemental Nutrition Assistance  Program Employment and Training (DSS)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Virginia Initiative for Education and Work (DSS)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Virginia J-1 Waiver Programs (VDH) 4 programs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Virginia Loan Repayment Programs for Healthcare Jobs (VDH) 3 programs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Virginia Nursing Scholarship Programs (CNA, Nurse Educators, LPN, RN, NP) (VDH) 5 programs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Vocational Rehabilitation Program (DARS)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Vocational Rehabilitation Program (DBVI)</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R="0" lvl="0" algn="l" defTabSz="71443" rtl="0" eaLnBrk="1" fontAlgn="auto" latinLnBrk="0" hangingPunct="1">
              <a:lnSpc>
                <a:spcPct val="100000"/>
              </a:lnSpc>
              <a:spcBef>
                <a:spcPts val="0"/>
              </a:spcBef>
              <a:spcAft>
                <a:spcPts val="0"/>
              </a:spcAft>
              <a:buClrTx/>
              <a:buSzTx/>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Rectangle 11">
            <a:extLst>
              <a:ext uri="{FF2B5EF4-FFF2-40B4-BE49-F238E27FC236}">
                <a16:creationId xmlns:a16="http://schemas.microsoft.com/office/drawing/2014/main" id="{78DA7583-1003-0663-6C51-0AB71F4FD28B}"/>
              </a:ext>
            </a:extLst>
          </p:cNvPr>
          <p:cNvSpPr/>
          <p:nvPr/>
        </p:nvSpPr>
        <p:spPr>
          <a:xfrm>
            <a:off x="4007033" y="1034491"/>
            <a:ext cx="4896853" cy="299406"/>
          </a:xfrm>
          <a:prstGeom prst="rect">
            <a:avLst/>
          </a:prstGeom>
          <a:solidFill>
            <a:schemeClr val="accent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14289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Health and Human Services</a:t>
            </a:r>
          </a:p>
        </p:txBody>
      </p:sp>
      <p:grpSp>
        <p:nvGrpSpPr>
          <p:cNvPr id="13" name="Group 12">
            <a:extLst>
              <a:ext uri="{FF2B5EF4-FFF2-40B4-BE49-F238E27FC236}">
                <a16:creationId xmlns:a16="http://schemas.microsoft.com/office/drawing/2014/main" id="{7755AA04-BA37-06D9-2410-03D7A307770D}"/>
              </a:ext>
            </a:extLst>
          </p:cNvPr>
          <p:cNvGrpSpPr/>
          <p:nvPr/>
        </p:nvGrpSpPr>
        <p:grpSpPr>
          <a:xfrm>
            <a:off x="217497" y="1033267"/>
            <a:ext cx="3722114" cy="2492075"/>
            <a:chOff x="328593" y="1346601"/>
            <a:chExt cx="2540554" cy="1766650"/>
          </a:xfrm>
        </p:grpSpPr>
        <p:sp>
          <p:nvSpPr>
            <p:cNvPr id="14" name="Rectangle 13">
              <a:extLst>
                <a:ext uri="{FF2B5EF4-FFF2-40B4-BE49-F238E27FC236}">
                  <a16:creationId xmlns:a16="http://schemas.microsoft.com/office/drawing/2014/main" id="{7F08B659-A9ED-E935-A657-906FB5584EFA}"/>
                </a:ext>
              </a:extLst>
            </p:cNvPr>
            <p:cNvSpPr/>
            <p:nvPr/>
          </p:nvSpPr>
          <p:spPr>
            <a:xfrm>
              <a:off x="328593" y="1629287"/>
              <a:ext cx="2540554" cy="1483964"/>
            </a:xfrm>
            <a:prstGeom prst="rect">
              <a:avLst/>
            </a:prstGeom>
            <a:solidFill>
              <a:srgbClr val="E7E6E6"/>
            </a:solidFill>
            <a:ln w="12700" cap="flat" cmpd="sng" algn="ctr">
              <a:noFill/>
              <a:prstDash val="solid"/>
              <a:miter lim="800000"/>
            </a:ln>
            <a:effectLst>
              <a:outerShdw blurRad="50800" dist="38100" dir="2700000" algn="tl" rotWithShape="0">
                <a:prstClr val="black">
                  <a:alpha val="40000"/>
                </a:prstClr>
              </a:outerShdw>
            </a:effectLst>
          </p:spPr>
          <p:txBody>
            <a:bodyPr numCol="1" rtlCol="0" anchor="t"/>
            <a:lstStyle/>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Advanced Manufacturing Talent Investment Program and Fund Pilot (VEDP)</a:t>
              </a: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Commonwealth Center for Advanced Manufacturing (VIPC)</a:t>
              </a: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Commonwealth Cyber Initiative (VIPC)</a:t>
              </a: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Growth and Opportunity Fund (DHCD)</a:t>
              </a: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Talent Accelerator Program (VEDP)</a:t>
              </a: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Tech Talent Investment (VEDP)</a:t>
              </a: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Virginia Jobs Investment Program (VEDP)</a:t>
              </a: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Workforce Development &amp; Training Fund (VA Coalfield EDA)</a:t>
              </a: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R="0" lvl="0" algn="l" defTabSz="342908" rtl="0" eaLnBrk="1" fontAlgn="auto" latinLnBrk="0" hangingPunct="1">
                <a:lnSpc>
                  <a:spcPct val="100000"/>
                </a:lnSpc>
                <a:spcBef>
                  <a:spcPts val="0"/>
                </a:spcBef>
                <a:spcAft>
                  <a:spcPts val="0"/>
                </a:spcAft>
                <a:buClrTx/>
                <a:buSzTx/>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endParaRP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3429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46C330DB-F23C-4763-5D31-C33B084FF7E7}"/>
                </a:ext>
              </a:extLst>
            </p:cNvPr>
            <p:cNvSpPr/>
            <p:nvPr/>
          </p:nvSpPr>
          <p:spPr>
            <a:xfrm>
              <a:off x="328593" y="1346601"/>
              <a:ext cx="2540554" cy="212252"/>
            </a:xfrm>
            <a:prstGeom prst="rect">
              <a:avLst/>
            </a:prstGeom>
            <a:solidFill>
              <a:schemeClr val="accent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14289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Commerce and Trade</a:t>
              </a:r>
            </a:p>
          </p:txBody>
        </p:sp>
      </p:grpSp>
      <p:grpSp>
        <p:nvGrpSpPr>
          <p:cNvPr id="16" name="Group 15">
            <a:extLst>
              <a:ext uri="{FF2B5EF4-FFF2-40B4-BE49-F238E27FC236}">
                <a16:creationId xmlns:a16="http://schemas.microsoft.com/office/drawing/2014/main" id="{BCFEBE2B-AC65-3D55-13E8-1499FEBD7DB8}"/>
              </a:ext>
            </a:extLst>
          </p:cNvPr>
          <p:cNvGrpSpPr/>
          <p:nvPr/>
        </p:nvGrpSpPr>
        <p:grpSpPr>
          <a:xfrm>
            <a:off x="217497" y="3615787"/>
            <a:ext cx="3722114" cy="3073688"/>
            <a:chOff x="328593" y="1346601"/>
            <a:chExt cx="2540554" cy="1883477"/>
          </a:xfrm>
        </p:grpSpPr>
        <p:sp>
          <p:nvSpPr>
            <p:cNvPr id="17" name="Rectangle 16">
              <a:extLst>
                <a:ext uri="{FF2B5EF4-FFF2-40B4-BE49-F238E27FC236}">
                  <a16:creationId xmlns:a16="http://schemas.microsoft.com/office/drawing/2014/main" id="{E8320AE3-E405-EED3-6553-16B69398847A}"/>
                </a:ext>
              </a:extLst>
            </p:cNvPr>
            <p:cNvSpPr/>
            <p:nvPr/>
          </p:nvSpPr>
          <p:spPr>
            <a:xfrm>
              <a:off x="328593" y="1558853"/>
              <a:ext cx="2540554" cy="1671225"/>
            </a:xfrm>
            <a:prstGeom prst="rect">
              <a:avLst/>
            </a:prstGeom>
            <a:solidFill>
              <a:srgbClr val="E7E6E6"/>
            </a:solidFill>
            <a:ln w="12700" cap="flat" cmpd="sng" algn="ctr">
              <a:noFill/>
              <a:prstDash val="solid"/>
              <a:miter lim="800000"/>
            </a:ln>
            <a:effectLst>
              <a:outerShdw blurRad="50800" dist="38100" dir="2700000" algn="tl" rotWithShape="0">
                <a:prstClr val="black">
                  <a:alpha val="40000"/>
                </a:prstClr>
              </a:outerShdw>
            </a:effectLst>
          </p:spPr>
          <p:txBody>
            <a:bodyPr numCol="1" rtlCol="0" anchor="t"/>
            <a:lstStyle/>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Employment Service Program (Virginia Works)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Foreign Labor Certification (Virginia Works)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Hampton Roads Skilled Trades Rapid On-ramp Network for Growth (Virginia Works)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Jobs for Veterans (Virginia Works)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dirty="0">
                  <a:solidFill>
                    <a:srgbClr val="242424"/>
                  </a:solidFill>
                  <a:latin typeface="Segoe UI" panose="020B0502040204020203" pitchFamily="34" charset="0"/>
                  <a:cs typeface="Segoe UI" panose="020B0502040204020203" pitchFamily="34" charset="0"/>
                </a:rPr>
                <a:t>Migrant and Seasonal Farmworkers (Virginia Works)</a:t>
              </a:r>
              <a:endPar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Rapid Response (Virginia Works)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Reemployment Services and Eligibility Assessment (Virginia Works)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Registered Apprenticeship (IALR)</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Trade Adjustment Assistance (Virginia Works)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Work Opportunity Tax Credit (Virginia Works)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Workforce Innovation and Opportunity Act Adult  (Virginia Works)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Workforce Innovation and Opportunity Act Dislocated Worker (Virginia Works)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Workforce Innovation and Opportunity Act Youth (Virginia Works)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highlight>
                  <a:srgbClr val="00FFFF"/>
                </a:highlight>
                <a:uLnTx/>
                <a:uFillTx/>
                <a:latin typeface="Segoe UI" panose="020B0502040204020203" pitchFamily="34" charset="0"/>
                <a:ea typeface="+mn-ea"/>
                <a:cs typeface="Segoe UI" panose="020B0502040204020203"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highlight>
                  <a:srgbClr val="00FFFF"/>
                </a:highlight>
                <a:uLnTx/>
                <a:uFillTx/>
                <a:latin typeface="Segoe UI" panose="020B0502040204020203" pitchFamily="34" charset="0"/>
                <a:ea typeface="+mn-ea"/>
                <a:cs typeface="Segoe UI" panose="020B0502040204020203"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highlight>
                  <a:srgbClr val="FFFF00"/>
                </a:highlight>
                <a:uLnTx/>
                <a:uFillTx/>
                <a:latin typeface="Segoe UI" panose="020B0502040204020203" pitchFamily="34" charset="0"/>
                <a:ea typeface="+mn-ea"/>
                <a:cs typeface="Segoe UI" panose="020B0502040204020203"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000" b="0" i="0" u="none" strike="noStrike" kern="1200" cap="none" spc="0" normalizeH="0" baseline="0" noProof="0" dirty="0">
                <a:ln>
                  <a:noFill/>
                </a:ln>
                <a:solidFill>
                  <a:srgbClr val="242424"/>
                </a:solidFill>
                <a:effectLst/>
                <a:highlight>
                  <a:srgbClr val="00FFFF"/>
                </a:highligh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Rectangle 17">
              <a:extLst>
                <a:ext uri="{FF2B5EF4-FFF2-40B4-BE49-F238E27FC236}">
                  <a16:creationId xmlns:a16="http://schemas.microsoft.com/office/drawing/2014/main" id="{10916632-154C-6B3D-B8B1-0A6062C5B08B}"/>
                </a:ext>
              </a:extLst>
            </p:cNvPr>
            <p:cNvSpPr/>
            <p:nvPr/>
          </p:nvSpPr>
          <p:spPr>
            <a:xfrm>
              <a:off x="328593" y="1346601"/>
              <a:ext cx="2540554" cy="212252"/>
            </a:xfrm>
            <a:prstGeom prst="rect">
              <a:avLst/>
            </a:prstGeom>
            <a:solidFill>
              <a:schemeClr val="accent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14289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Labor</a:t>
              </a:r>
            </a:p>
          </p:txBody>
        </p:sp>
      </p:grpSp>
      <p:grpSp>
        <p:nvGrpSpPr>
          <p:cNvPr id="20" name="Group 19">
            <a:extLst>
              <a:ext uri="{FF2B5EF4-FFF2-40B4-BE49-F238E27FC236}">
                <a16:creationId xmlns:a16="http://schemas.microsoft.com/office/drawing/2014/main" id="{BD5D6F08-E423-A3FB-4C59-6B080BB6FAE3}"/>
              </a:ext>
            </a:extLst>
          </p:cNvPr>
          <p:cNvGrpSpPr/>
          <p:nvPr/>
        </p:nvGrpSpPr>
        <p:grpSpPr>
          <a:xfrm>
            <a:off x="8988402" y="1034721"/>
            <a:ext cx="2986101" cy="1447400"/>
            <a:chOff x="328593" y="1346601"/>
            <a:chExt cx="2540554" cy="1106900"/>
          </a:xfrm>
        </p:grpSpPr>
        <p:sp>
          <p:nvSpPr>
            <p:cNvPr id="30" name="Rectangle 29">
              <a:extLst>
                <a:ext uri="{FF2B5EF4-FFF2-40B4-BE49-F238E27FC236}">
                  <a16:creationId xmlns:a16="http://schemas.microsoft.com/office/drawing/2014/main" id="{B56D533E-25E7-5130-7D14-E1F7187FCB27}"/>
                </a:ext>
              </a:extLst>
            </p:cNvPr>
            <p:cNvSpPr/>
            <p:nvPr/>
          </p:nvSpPr>
          <p:spPr>
            <a:xfrm>
              <a:off x="328593" y="1629287"/>
              <a:ext cx="2540554" cy="824214"/>
            </a:xfrm>
            <a:prstGeom prst="rect">
              <a:avLst/>
            </a:prstGeom>
            <a:solidFill>
              <a:srgbClr val="E7E6E6"/>
            </a:solidFill>
            <a:ln w="12700" cap="flat" cmpd="sng" algn="ctr">
              <a:noFill/>
              <a:prstDash val="solid"/>
              <a:miter lim="800000"/>
            </a:ln>
            <a:effectLst>
              <a:outerShdw blurRad="50800" dist="38100" dir="2700000" algn="tl" rotWithShape="0">
                <a:prstClr val="black">
                  <a:alpha val="40000"/>
                </a:prstClr>
              </a:outerShdw>
            </a:effectLst>
          </p:spPr>
          <p:txBody>
            <a:bodyPr numCol="1" rtlCol="0" anchor="t"/>
            <a:lstStyle/>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Apprenticeship (DOC)</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Career and Technical Education (DOC)</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Work Certifications (DOC)</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rPr>
                <a:t>Workforce Development Initiative (DJJ)</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000" b="0" i="0" u="none" strike="noStrike" kern="1200" cap="none" spc="0" normalizeH="0" baseline="0" noProof="0" dirty="0">
                <a:ln>
                  <a:noFill/>
                </a:ln>
                <a:solidFill>
                  <a:srgbClr val="242424"/>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000" b="0" i="0" u="none" strike="noStrike" kern="1200" cap="none" spc="0" normalizeH="0" baseline="0" noProof="0" dirty="0">
                <a:ln>
                  <a:noFill/>
                </a:ln>
                <a:solidFill>
                  <a:srgbClr val="242424"/>
                </a:solidFill>
                <a:effectLst/>
                <a:highlight>
                  <a:srgbClr val="00FFFF"/>
                </a:highligh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31" name="Rectangle 30">
              <a:extLst>
                <a:ext uri="{FF2B5EF4-FFF2-40B4-BE49-F238E27FC236}">
                  <a16:creationId xmlns:a16="http://schemas.microsoft.com/office/drawing/2014/main" id="{B36E6ADB-5F2A-FF86-28F2-0667438D2A54}"/>
                </a:ext>
              </a:extLst>
            </p:cNvPr>
            <p:cNvSpPr/>
            <p:nvPr/>
          </p:nvSpPr>
          <p:spPr>
            <a:xfrm>
              <a:off x="328593" y="1346601"/>
              <a:ext cx="2540554" cy="212252"/>
            </a:xfrm>
            <a:prstGeom prst="rect">
              <a:avLst/>
            </a:prstGeom>
            <a:solidFill>
              <a:schemeClr val="accent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14289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Public Safety</a:t>
              </a:r>
            </a:p>
          </p:txBody>
        </p:sp>
      </p:grpSp>
      <p:grpSp>
        <p:nvGrpSpPr>
          <p:cNvPr id="21" name="Group 20">
            <a:extLst>
              <a:ext uri="{FF2B5EF4-FFF2-40B4-BE49-F238E27FC236}">
                <a16:creationId xmlns:a16="http://schemas.microsoft.com/office/drawing/2014/main" id="{E34076DC-23A5-3E31-E86B-BF31C542E087}"/>
              </a:ext>
            </a:extLst>
          </p:cNvPr>
          <p:cNvGrpSpPr/>
          <p:nvPr/>
        </p:nvGrpSpPr>
        <p:grpSpPr>
          <a:xfrm>
            <a:off x="8988401" y="2587405"/>
            <a:ext cx="2986101" cy="937937"/>
            <a:chOff x="328593" y="1346601"/>
            <a:chExt cx="2540554" cy="717289"/>
          </a:xfrm>
        </p:grpSpPr>
        <p:sp>
          <p:nvSpPr>
            <p:cNvPr id="28" name="Rectangle 27">
              <a:extLst>
                <a:ext uri="{FF2B5EF4-FFF2-40B4-BE49-F238E27FC236}">
                  <a16:creationId xmlns:a16="http://schemas.microsoft.com/office/drawing/2014/main" id="{399FF695-498A-679B-0244-27156DB1C330}"/>
                </a:ext>
              </a:extLst>
            </p:cNvPr>
            <p:cNvSpPr/>
            <p:nvPr/>
          </p:nvSpPr>
          <p:spPr>
            <a:xfrm>
              <a:off x="328593" y="1629287"/>
              <a:ext cx="2540554" cy="434603"/>
            </a:xfrm>
            <a:prstGeom prst="rect">
              <a:avLst/>
            </a:prstGeom>
            <a:solidFill>
              <a:srgbClr val="E7E6E6"/>
            </a:solidFill>
            <a:ln w="12700" cap="flat" cmpd="sng" algn="ctr">
              <a:noFill/>
              <a:prstDash val="solid"/>
              <a:miter lim="800000"/>
            </a:ln>
            <a:effectLst>
              <a:outerShdw blurRad="50800" dist="38100" dir="2700000" algn="tl" rotWithShape="0">
                <a:prstClr val="black">
                  <a:alpha val="40000"/>
                </a:prstClr>
              </a:outerShdw>
            </a:effectLst>
          </p:spPr>
          <p:txBody>
            <a:bodyPr numCol="1" rtlCol="0" anchor="t"/>
            <a:lstStyle/>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Military Education &amp; Workforce Initiative (DVS)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Military Medics and Corpsman Program (DVS)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Virginia Values Veterans (DVS)</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9" name="Rectangle 28">
              <a:extLst>
                <a:ext uri="{FF2B5EF4-FFF2-40B4-BE49-F238E27FC236}">
                  <a16:creationId xmlns:a16="http://schemas.microsoft.com/office/drawing/2014/main" id="{CA4A2307-C02D-2CF9-B700-2914C226FD89}"/>
                </a:ext>
              </a:extLst>
            </p:cNvPr>
            <p:cNvSpPr/>
            <p:nvPr/>
          </p:nvSpPr>
          <p:spPr>
            <a:xfrm>
              <a:off x="328593" y="1346601"/>
              <a:ext cx="2540554" cy="212252"/>
            </a:xfrm>
            <a:prstGeom prst="rect">
              <a:avLst/>
            </a:prstGeom>
            <a:solidFill>
              <a:schemeClr val="accent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14289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Veterans and Defense Affairs</a:t>
              </a:r>
            </a:p>
          </p:txBody>
        </p:sp>
      </p:grpSp>
      <p:grpSp>
        <p:nvGrpSpPr>
          <p:cNvPr id="22" name="Group 21">
            <a:extLst>
              <a:ext uri="{FF2B5EF4-FFF2-40B4-BE49-F238E27FC236}">
                <a16:creationId xmlns:a16="http://schemas.microsoft.com/office/drawing/2014/main" id="{D2C243A8-90C3-ADDB-42B2-15232C94CCC8}"/>
              </a:ext>
            </a:extLst>
          </p:cNvPr>
          <p:cNvGrpSpPr/>
          <p:nvPr/>
        </p:nvGrpSpPr>
        <p:grpSpPr>
          <a:xfrm>
            <a:off x="8988399" y="4462280"/>
            <a:ext cx="2986101" cy="647189"/>
            <a:chOff x="328593" y="1346601"/>
            <a:chExt cx="2540554" cy="494939"/>
          </a:xfrm>
        </p:grpSpPr>
        <p:sp>
          <p:nvSpPr>
            <p:cNvPr id="26" name="Rectangle 25">
              <a:extLst>
                <a:ext uri="{FF2B5EF4-FFF2-40B4-BE49-F238E27FC236}">
                  <a16:creationId xmlns:a16="http://schemas.microsoft.com/office/drawing/2014/main" id="{04175C66-FCF8-B269-8493-169BB9A5047D}"/>
                </a:ext>
              </a:extLst>
            </p:cNvPr>
            <p:cNvSpPr/>
            <p:nvPr/>
          </p:nvSpPr>
          <p:spPr>
            <a:xfrm>
              <a:off x="328593" y="1629287"/>
              <a:ext cx="2540554" cy="212253"/>
            </a:xfrm>
            <a:prstGeom prst="rect">
              <a:avLst/>
            </a:prstGeom>
            <a:solidFill>
              <a:srgbClr val="E7E6E6"/>
            </a:solidFill>
            <a:ln w="12700" cap="flat" cmpd="sng" algn="ctr">
              <a:noFill/>
              <a:prstDash val="solid"/>
              <a:miter lim="800000"/>
            </a:ln>
            <a:effectLst>
              <a:outerShdw blurRad="50800" dist="38100" dir="2700000" algn="tl" rotWithShape="0">
                <a:prstClr val="black">
                  <a:alpha val="40000"/>
                </a:prstClr>
              </a:outerShdw>
            </a:effectLst>
          </p:spPr>
          <p:txBody>
            <a:bodyPr numCol="1" rtlCol="0" anchor="t"/>
            <a:lstStyle/>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Waterman's Apprentice Program (VMRC) </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7" name="Rectangle 26">
              <a:extLst>
                <a:ext uri="{FF2B5EF4-FFF2-40B4-BE49-F238E27FC236}">
                  <a16:creationId xmlns:a16="http://schemas.microsoft.com/office/drawing/2014/main" id="{3CC6C496-58F9-7C46-840F-4CAB541F8391}"/>
                </a:ext>
              </a:extLst>
            </p:cNvPr>
            <p:cNvSpPr/>
            <p:nvPr/>
          </p:nvSpPr>
          <p:spPr>
            <a:xfrm>
              <a:off x="328593" y="1346601"/>
              <a:ext cx="2540554" cy="212252"/>
            </a:xfrm>
            <a:prstGeom prst="rect">
              <a:avLst/>
            </a:prstGeom>
            <a:solidFill>
              <a:schemeClr val="accent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14289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Natural and Historic Resources</a:t>
              </a:r>
            </a:p>
          </p:txBody>
        </p:sp>
      </p:grpSp>
      <p:grpSp>
        <p:nvGrpSpPr>
          <p:cNvPr id="23" name="Group 22">
            <a:extLst>
              <a:ext uri="{FF2B5EF4-FFF2-40B4-BE49-F238E27FC236}">
                <a16:creationId xmlns:a16="http://schemas.microsoft.com/office/drawing/2014/main" id="{B9B63711-997F-ED5B-0D25-05A800878542}"/>
              </a:ext>
            </a:extLst>
          </p:cNvPr>
          <p:cNvGrpSpPr/>
          <p:nvPr/>
        </p:nvGrpSpPr>
        <p:grpSpPr>
          <a:xfrm>
            <a:off x="8988399" y="3615787"/>
            <a:ext cx="2986101" cy="752487"/>
            <a:chOff x="328593" y="1346601"/>
            <a:chExt cx="2540554" cy="575464"/>
          </a:xfrm>
        </p:grpSpPr>
        <p:sp>
          <p:nvSpPr>
            <p:cNvPr id="24" name="Rectangle 23">
              <a:extLst>
                <a:ext uri="{FF2B5EF4-FFF2-40B4-BE49-F238E27FC236}">
                  <a16:creationId xmlns:a16="http://schemas.microsoft.com/office/drawing/2014/main" id="{85EBD7C4-253A-CDA3-7DC1-D567091FB8BE}"/>
                </a:ext>
              </a:extLst>
            </p:cNvPr>
            <p:cNvSpPr/>
            <p:nvPr/>
          </p:nvSpPr>
          <p:spPr>
            <a:xfrm>
              <a:off x="328593" y="1629286"/>
              <a:ext cx="2540554" cy="292779"/>
            </a:xfrm>
            <a:prstGeom prst="rect">
              <a:avLst/>
            </a:prstGeom>
            <a:solidFill>
              <a:srgbClr val="E7E6E6"/>
            </a:solidFill>
            <a:ln w="12700" cap="flat" cmpd="sng" algn="ctr">
              <a:noFill/>
              <a:prstDash val="solid"/>
              <a:miter lim="800000"/>
            </a:ln>
            <a:effectLst>
              <a:outerShdw blurRad="50800" dist="38100" dir="2700000" algn="tl" rotWithShape="0">
                <a:prstClr val="black">
                  <a:alpha val="40000"/>
                </a:prstClr>
              </a:outerShdw>
            </a:effectLst>
          </p:spPr>
          <p:txBody>
            <a:bodyPr numCol="1" rtlCol="0" anchor="t"/>
            <a:lstStyle/>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US" altLang="en-US" sz="1000" b="0" i="0" u="none" strike="noStrike" kern="1200" cap="none" spc="0" normalizeH="0" baseline="0" noProof="0">
                  <a:ln>
                    <a:noFill/>
                  </a:ln>
                  <a:solidFill>
                    <a:srgbClr val="242424"/>
                  </a:solidFill>
                  <a:effectLst/>
                  <a:uLnTx/>
                  <a:uFillTx/>
                  <a:latin typeface="Segoe UI" panose="020B0502040204020203" pitchFamily="34" charset="0"/>
                  <a:ea typeface="+mn-ea"/>
                  <a:cs typeface="Segoe UI" panose="020B0502040204020203" pitchFamily="34" charset="0"/>
                </a:rPr>
                <a:t>Workforce Development Grant Program (DRPT)</a:t>
              </a: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714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5" name="Rectangle 24">
              <a:extLst>
                <a:ext uri="{FF2B5EF4-FFF2-40B4-BE49-F238E27FC236}">
                  <a16:creationId xmlns:a16="http://schemas.microsoft.com/office/drawing/2014/main" id="{C5097637-D50E-3168-E18C-66E10137E22F}"/>
                </a:ext>
              </a:extLst>
            </p:cNvPr>
            <p:cNvSpPr/>
            <p:nvPr/>
          </p:nvSpPr>
          <p:spPr>
            <a:xfrm>
              <a:off x="328593" y="1346601"/>
              <a:ext cx="2540554" cy="212252"/>
            </a:xfrm>
            <a:prstGeom prst="rect">
              <a:avLst/>
            </a:prstGeom>
            <a:solidFill>
              <a:schemeClr val="accent5"/>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14289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Transportation</a:t>
              </a:r>
            </a:p>
          </p:txBody>
        </p:sp>
      </p:grpSp>
      <p:sp>
        <p:nvSpPr>
          <p:cNvPr id="3" name="TextBox 2">
            <a:extLst>
              <a:ext uri="{FF2B5EF4-FFF2-40B4-BE49-F238E27FC236}">
                <a16:creationId xmlns:a16="http://schemas.microsoft.com/office/drawing/2014/main" id="{46B10B67-409C-9535-BBB4-E9B359DCE5A4}"/>
              </a:ext>
            </a:extLst>
          </p:cNvPr>
          <p:cNvSpPr txBox="1"/>
          <p:nvPr/>
        </p:nvSpPr>
        <p:spPr>
          <a:xfrm>
            <a:off x="60325" y="6425728"/>
            <a:ext cx="546100" cy="276999"/>
          </a:xfrm>
          <a:prstGeom prst="rect">
            <a:avLst/>
          </a:prstGeom>
          <a:noFill/>
        </p:spPr>
        <p:txBody>
          <a:bodyPr wrap="square" rtlCol="0">
            <a:spAutoFit/>
          </a:bodyPr>
          <a:lstStyle/>
          <a:p>
            <a:fld id="{69ED933B-A7CD-470B-AE21-D4AB51555875}" type="slidenum">
              <a:rPr lang="en-US" sz="1200" b="0" smtClean="0">
                <a:solidFill>
                  <a:schemeClr val="bg1"/>
                </a:solidFill>
              </a:rPr>
              <a:t>98</a:t>
            </a:fld>
            <a:endParaRPr lang="en-US" sz="1200" b="0">
              <a:solidFill>
                <a:schemeClr val="bg1"/>
              </a:solidFill>
            </a:endParaRPr>
          </a:p>
        </p:txBody>
      </p:sp>
    </p:spTree>
    <p:extLst>
      <p:ext uri="{BB962C8B-B14F-4D97-AF65-F5344CB8AC3E}">
        <p14:creationId xmlns:p14="http://schemas.microsoft.com/office/powerpoint/2010/main" val="1180259413"/>
      </p:ext>
    </p:extLst>
  </p:cSld>
  <p:clrMapOvr>
    <a:masterClrMapping/>
  </p:clrMapOvr>
</p:sld>
</file>

<file path=ppt/theme/theme1.xml><?xml version="1.0" encoding="utf-8"?>
<a:theme xmlns:a="http://schemas.openxmlformats.org/drawingml/2006/main" name="1_Virginia Works Master">
  <a:themeElements>
    <a:clrScheme name="VA Works">
      <a:dk1>
        <a:sysClr val="windowText" lastClr="000000"/>
      </a:dk1>
      <a:lt1>
        <a:sysClr val="window" lastClr="FFFFFF"/>
      </a:lt1>
      <a:dk2>
        <a:srgbClr val="44546A"/>
      </a:dk2>
      <a:lt2>
        <a:srgbClr val="E7E6E6"/>
      </a:lt2>
      <a:accent1>
        <a:srgbClr val="003595"/>
      </a:accent1>
      <a:accent2>
        <a:srgbClr val="2A7050"/>
      </a:accent2>
      <a:accent3>
        <a:srgbClr val="EE7623"/>
      </a:accent3>
      <a:accent4>
        <a:srgbClr val="9F2A42"/>
      </a:accent4>
      <a:accent5>
        <a:srgbClr val="3D7CC9"/>
      </a:accent5>
      <a:accent6>
        <a:srgbClr val="6FA088"/>
      </a:accent6>
      <a:hlink>
        <a:srgbClr val="0563C1"/>
      </a:hlink>
      <a:folHlink>
        <a:srgbClr val="954F72"/>
      </a:folHlink>
    </a:clrScheme>
    <a:fontScheme name="VA Works">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 id="{C1063DDD-BD45-4B17-8F67-69F4620CFA80}" vid="{EE925AA1-D437-4402-9126-83C39491158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Virginia Works Master">
  <a:themeElements>
    <a:clrScheme name="VA Works">
      <a:dk1>
        <a:sysClr val="windowText" lastClr="000000"/>
      </a:dk1>
      <a:lt1>
        <a:sysClr val="window" lastClr="FFFFFF"/>
      </a:lt1>
      <a:dk2>
        <a:srgbClr val="44546A"/>
      </a:dk2>
      <a:lt2>
        <a:srgbClr val="E7E6E6"/>
      </a:lt2>
      <a:accent1>
        <a:srgbClr val="003595"/>
      </a:accent1>
      <a:accent2>
        <a:srgbClr val="2A7050"/>
      </a:accent2>
      <a:accent3>
        <a:srgbClr val="EE7623"/>
      </a:accent3>
      <a:accent4>
        <a:srgbClr val="9F2A42"/>
      </a:accent4>
      <a:accent5>
        <a:srgbClr val="3D7CC9"/>
      </a:accent5>
      <a:accent6>
        <a:srgbClr val="6FA088"/>
      </a:accent6>
      <a:hlink>
        <a:srgbClr val="0563C1"/>
      </a:hlink>
      <a:folHlink>
        <a:srgbClr val="954F72"/>
      </a:folHlink>
    </a:clrScheme>
    <a:fontScheme name="VA Works">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 id="{C1063DDD-BD45-4B17-8F67-69F4620CFA80}" vid="{EE925AA1-D437-4402-9126-83C39491158E}"/>
    </a:ext>
  </a:extLst>
</a:theme>
</file>

<file path=ppt/theme/theme3.xml><?xml version="1.0" encoding="utf-8"?>
<a:theme xmlns:a="http://schemas.openxmlformats.org/drawingml/2006/main" name="3_Virginia Works Master">
  <a:themeElements>
    <a:clrScheme name="VA Works">
      <a:dk1>
        <a:sysClr val="windowText" lastClr="000000"/>
      </a:dk1>
      <a:lt1>
        <a:sysClr val="window" lastClr="FFFFFF"/>
      </a:lt1>
      <a:dk2>
        <a:srgbClr val="44546A"/>
      </a:dk2>
      <a:lt2>
        <a:srgbClr val="E7E6E6"/>
      </a:lt2>
      <a:accent1>
        <a:srgbClr val="003595"/>
      </a:accent1>
      <a:accent2>
        <a:srgbClr val="2A7050"/>
      </a:accent2>
      <a:accent3>
        <a:srgbClr val="EE7623"/>
      </a:accent3>
      <a:accent4>
        <a:srgbClr val="9F2A42"/>
      </a:accent4>
      <a:accent5>
        <a:srgbClr val="3D7CC9"/>
      </a:accent5>
      <a:accent6>
        <a:srgbClr val="6FA088"/>
      </a:accent6>
      <a:hlink>
        <a:srgbClr val="0563C1"/>
      </a:hlink>
      <a:folHlink>
        <a:srgbClr val="954F72"/>
      </a:folHlink>
    </a:clrScheme>
    <a:fontScheme name="VA Works">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 id="{C1063DDD-BD45-4B17-8F67-69F4620CFA80}" vid="{EE925AA1-D437-4402-9126-83C39491158E}"/>
    </a:ext>
  </a:extLst>
</a:theme>
</file>

<file path=ppt/theme/theme4.xml><?xml version="1.0" encoding="utf-8"?>
<a:theme xmlns:a="http://schemas.openxmlformats.org/drawingml/2006/main" name="4_Virginia Works Master">
  <a:themeElements>
    <a:clrScheme name="VA Works">
      <a:dk1>
        <a:sysClr val="windowText" lastClr="000000"/>
      </a:dk1>
      <a:lt1>
        <a:sysClr val="window" lastClr="FFFFFF"/>
      </a:lt1>
      <a:dk2>
        <a:srgbClr val="44546A"/>
      </a:dk2>
      <a:lt2>
        <a:srgbClr val="E7E6E6"/>
      </a:lt2>
      <a:accent1>
        <a:srgbClr val="003595"/>
      </a:accent1>
      <a:accent2>
        <a:srgbClr val="2A7050"/>
      </a:accent2>
      <a:accent3>
        <a:srgbClr val="EE7623"/>
      </a:accent3>
      <a:accent4>
        <a:srgbClr val="9F2A42"/>
      </a:accent4>
      <a:accent5>
        <a:srgbClr val="3D7CC9"/>
      </a:accent5>
      <a:accent6>
        <a:srgbClr val="6FA088"/>
      </a:accent6>
      <a:hlink>
        <a:srgbClr val="0563C1"/>
      </a:hlink>
      <a:folHlink>
        <a:srgbClr val="954F72"/>
      </a:folHlink>
    </a:clrScheme>
    <a:fontScheme name="VA Works">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 id="{C1063DDD-BD45-4B17-8F67-69F4620CFA80}" vid="{EE925AA1-D437-4402-9126-83C39491158E}"/>
    </a:ext>
  </a:extLst>
</a:theme>
</file>

<file path=ppt/theme/theme5.xml><?xml version="1.0" encoding="utf-8"?>
<a:theme xmlns:a="http://schemas.openxmlformats.org/drawingml/2006/main" name="Virginia Works Master">
  <a:themeElements>
    <a:clrScheme name="DWDA Branding">
      <a:dk1>
        <a:sysClr val="windowText" lastClr="000000"/>
      </a:dk1>
      <a:lt1>
        <a:sysClr val="window" lastClr="FFFFFF"/>
      </a:lt1>
      <a:dk2>
        <a:srgbClr val="44546A"/>
      </a:dk2>
      <a:lt2>
        <a:srgbClr val="E7E6E6"/>
      </a:lt2>
      <a:accent1>
        <a:srgbClr val="003595"/>
      </a:accent1>
      <a:accent2>
        <a:srgbClr val="2A7050"/>
      </a:accent2>
      <a:accent3>
        <a:srgbClr val="EE7623"/>
      </a:accent3>
      <a:accent4>
        <a:srgbClr val="9F2A42"/>
      </a:accent4>
      <a:accent5>
        <a:srgbClr val="3D7CC9"/>
      </a:accent5>
      <a:accent6>
        <a:srgbClr val="6FA088"/>
      </a:accent6>
      <a:hlink>
        <a:srgbClr val="0563C1"/>
      </a:hlink>
      <a:folHlink>
        <a:srgbClr val="954F72"/>
      </a:folHlink>
    </a:clrScheme>
    <a:fontScheme name="VA Works">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 id="{C1063DDD-BD45-4B17-8F67-69F4620CFA80}" vid="{EE925AA1-D437-4402-9126-83C39491158E}"/>
    </a:ext>
  </a:extLst>
</a:theme>
</file>

<file path=ppt/theme/theme6.xml><?xml version="1.0" encoding="utf-8"?>
<a:theme xmlns:a="http://schemas.openxmlformats.org/drawingml/2006/main" name="5_Virginia Works Master">
  <a:themeElements>
    <a:clrScheme name="DWDA Branding">
      <a:dk1>
        <a:sysClr val="windowText" lastClr="000000"/>
      </a:dk1>
      <a:lt1>
        <a:sysClr val="window" lastClr="FFFFFF"/>
      </a:lt1>
      <a:dk2>
        <a:srgbClr val="44546A"/>
      </a:dk2>
      <a:lt2>
        <a:srgbClr val="E7E6E6"/>
      </a:lt2>
      <a:accent1>
        <a:srgbClr val="003595"/>
      </a:accent1>
      <a:accent2>
        <a:srgbClr val="2A7050"/>
      </a:accent2>
      <a:accent3>
        <a:srgbClr val="EE7623"/>
      </a:accent3>
      <a:accent4>
        <a:srgbClr val="9F2A42"/>
      </a:accent4>
      <a:accent5>
        <a:srgbClr val="3D7CC9"/>
      </a:accent5>
      <a:accent6>
        <a:srgbClr val="6FA088"/>
      </a:accent6>
      <a:hlink>
        <a:srgbClr val="0563C1"/>
      </a:hlink>
      <a:folHlink>
        <a:srgbClr val="954F72"/>
      </a:folHlink>
    </a:clrScheme>
    <a:fontScheme name="VA Works">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 id="{C1063DDD-BD45-4B17-8F67-69F4620CFA80}" vid="{EE925AA1-D437-4402-9126-83C39491158E}"/>
    </a:ext>
  </a:extLst>
</a:theme>
</file>

<file path=ppt/theme/theme7.xml><?xml version="1.0" encoding="utf-8"?>
<a:theme xmlns:a="http://schemas.openxmlformats.org/drawingml/2006/main" name="5_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 id="{C1063DDD-BD45-4B17-8F67-69F4620CFA80}" vid="{EE925AA1-D437-4402-9126-83C39491158E}"/>
    </a:ext>
  </a:extLst>
</a:theme>
</file>

<file path=ppt/theme/theme8.xml><?xml version="1.0" encoding="utf-8"?>
<a:theme xmlns:a="http://schemas.openxmlformats.org/drawingml/2006/main" name="6_Virginia Works Master">
  <a:themeElements>
    <a:clrScheme name="VA Works">
      <a:dk1>
        <a:sysClr val="windowText" lastClr="000000"/>
      </a:dk1>
      <a:lt1>
        <a:sysClr val="window" lastClr="FFFFFF"/>
      </a:lt1>
      <a:dk2>
        <a:srgbClr val="44546A"/>
      </a:dk2>
      <a:lt2>
        <a:srgbClr val="E7E6E6"/>
      </a:lt2>
      <a:accent1>
        <a:srgbClr val="003595"/>
      </a:accent1>
      <a:accent2>
        <a:srgbClr val="2A7050"/>
      </a:accent2>
      <a:accent3>
        <a:srgbClr val="EE7623"/>
      </a:accent3>
      <a:accent4>
        <a:srgbClr val="9F2A42"/>
      </a:accent4>
      <a:accent5>
        <a:srgbClr val="3D7CC9"/>
      </a:accent5>
      <a:accent6>
        <a:srgbClr val="6FA088"/>
      </a:accent6>
      <a:hlink>
        <a:srgbClr val="0563C1"/>
      </a:hlink>
      <a:folHlink>
        <a:srgbClr val="954F72"/>
      </a:folHlink>
    </a:clrScheme>
    <a:fontScheme name="VA Works">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 id="{C1063DDD-BD45-4B17-8F67-69F4620CFA80}" vid="{EE925AA1-D437-4402-9126-83C39491158E}"/>
    </a:ext>
  </a:extLst>
</a:theme>
</file>

<file path=ppt/theme/theme9.xml><?xml version="1.0" encoding="utf-8"?>
<a:theme xmlns:a="http://schemas.openxmlformats.org/drawingml/2006/main" name="7_Virginia Works Master">
  <a:themeElements>
    <a:clrScheme name="Virginia Works Master">
      <a:dk1>
        <a:srgbClr val="000000"/>
      </a:dk1>
      <a:lt1>
        <a:srgbClr val="FFFFFF"/>
      </a:lt1>
      <a:dk2>
        <a:srgbClr val="A7A7A7"/>
      </a:dk2>
      <a:lt2>
        <a:srgbClr val="535353"/>
      </a:lt2>
      <a:accent1>
        <a:srgbClr val="003595"/>
      </a:accent1>
      <a:accent2>
        <a:srgbClr val="2A7050"/>
      </a:accent2>
      <a:accent3>
        <a:srgbClr val="EE7623"/>
      </a:accent3>
      <a:accent4>
        <a:srgbClr val="9F2A42"/>
      </a:accent4>
      <a:accent5>
        <a:srgbClr val="3D7CC9"/>
      </a:accent5>
      <a:accent6>
        <a:srgbClr val="6FA088"/>
      </a:accent6>
      <a:hlink>
        <a:srgbClr val="0000FF"/>
      </a:hlink>
      <a:folHlink>
        <a:srgbClr val="FF00FF"/>
      </a:folHlink>
    </a:clrScheme>
    <a:fontScheme name="Virginia Works Master">
      <a:majorFont>
        <a:latin typeface="Calibri"/>
        <a:ea typeface="Calibri"/>
        <a:cs typeface="Calibri"/>
      </a:majorFont>
      <a:minorFont>
        <a:latin typeface="Helvetica"/>
        <a:ea typeface="Helvetica"/>
        <a:cs typeface="Helvetica"/>
      </a:minorFont>
    </a:fontScheme>
    <a:fmtScheme name="Virginia Works Ma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fe545a7-6e52-4c2c-95c3-9e8129864108">
      <UserInfo>
        <DisplayName>Roth, Carrie (VIRGINIA WORKS)</DisplayName>
        <AccountId>15</AccountId>
        <AccountType/>
      </UserInfo>
      <UserInfo>
        <DisplayName>Reedy, Anthony (VIRGINIA WORKS)</DisplayName>
        <AccountId>117</AccountId>
        <AccountType/>
      </UserInfo>
      <UserInfo>
        <DisplayName>Taratsas, George (GOV)</DisplayName>
        <AccountId>40</AccountId>
        <AccountType/>
      </UserInfo>
      <UserInfo>
        <DisplayName>Overley, Nicole (GOV)</DisplayName>
        <AccountId>98</AccountId>
        <AccountType/>
      </UserInfo>
      <UserInfo>
        <DisplayName>Glaze, Andrea (GOV)</DisplayName>
        <AccountId>118</AccountId>
        <AccountType/>
      </UserInfo>
      <UserInfo>
        <DisplayName>Williamson, Mark (GOV)</DisplayName>
        <AccountId>10</AccountId>
        <AccountType/>
      </UserInfo>
    </SharedWithUsers>
    <lcf76f155ced4ddcb4097134ff3c332f xmlns="7ef839b5-178c-4f1a-95f6-2c4a0f4d96bb">
      <Terms xmlns="http://schemas.microsoft.com/office/infopath/2007/PartnerControls"/>
    </lcf76f155ced4ddcb4097134ff3c332f>
    <TaxCatchAll xmlns="cfe545a7-6e52-4c2c-95c3-9e81298641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896F419C498C4683CC8CAF8C73D4A7" ma:contentTypeVersion="14" ma:contentTypeDescription="Create a new document." ma:contentTypeScope="" ma:versionID="383da1178ba5c7f66eec9bef0112bdae">
  <xsd:schema xmlns:xsd="http://www.w3.org/2001/XMLSchema" xmlns:xs="http://www.w3.org/2001/XMLSchema" xmlns:p="http://schemas.microsoft.com/office/2006/metadata/properties" xmlns:ns2="7ef839b5-178c-4f1a-95f6-2c4a0f4d96bb" xmlns:ns3="cfe545a7-6e52-4c2c-95c3-9e8129864108" targetNamespace="http://schemas.microsoft.com/office/2006/metadata/properties" ma:root="true" ma:fieldsID="2be6ceb82e6d959d0a75802ed9a745a6" ns2:_="" ns3:_="">
    <xsd:import namespace="7ef839b5-178c-4f1a-95f6-2c4a0f4d96bb"/>
    <xsd:import namespace="cfe545a7-6e52-4c2c-95c3-9e81298641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f839b5-178c-4f1a-95f6-2c4a0f4d9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e545a7-6e52-4c2c-95c3-9e81298641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309346f-a9d1-45ba-aac9-4b31344458dc}" ma:internalName="TaxCatchAll" ma:showField="CatchAllData" ma:web="cfe545a7-6e52-4c2c-95c3-9e81298641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F2EB5-6912-455F-893D-299EFF032F14}">
  <ds:schemaRefs>
    <ds:schemaRef ds:uri="http://schemas.microsoft.com/sharepoint/v3/contenttype/forms"/>
  </ds:schemaRefs>
</ds:datastoreItem>
</file>

<file path=customXml/itemProps2.xml><?xml version="1.0" encoding="utf-8"?>
<ds:datastoreItem xmlns:ds="http://schemas.openxmlformats.org/officeDocument/2006/customXml" ds:itemID="{3F8F9049-0FA8-43D9-9038-DC3BD091ECB2}">
  <ds:schemaRefs>
    <ds:schemaRef ds:uri="http://purl.org/dc/terms/"/>
    <ds:schemaRef ds:uri="http://purl.org/dc/elements/1.1/"/>
    <ds:schemaRef ds:uri="cfe545a7-6e52-4c2c-95c3-9e8129864108"/>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7ef839b5-178c-4f1a-95f6-2c4a0f4d96bb"/>
    <ds:schemaRef ds:uri="http://schemas.microsoft.com/office/2006/metadata/properties"/>
  </ds:schemaRefs>
</ds:datastoreItem>
</file>

<file path=customXml/itemProps3.xml><?xml version="1.0" encoding="utf-8"?>
<ds:datastoreItem xmlns:ds="http://schemas.openxmlformats.org/officeDocument/2006/customXml" ds:itemID="{9FA603ED-4ACD-4E6D-BC1D-D87CD4A505B4}">
  <ds:schemaRefs>
    <ds:schemaRef ds:uri="7ef839b5-178c-4f1a-95f6-2c4a0f4d96bb"/>
    <ds:schemaRef ds:uri="cfe545a7-6e52-4c2c-95c3-9e81298641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3498</TotalTime>
  <Words>30092</Words>
  <Application>Microsoft Office PowerPoint</Application>
  <PresentationFormat>Widescreen</PresentationFormat>
  <Paragraphs>2678</Paragraphs>
  <Slides>98</Slides>
  <Notes>88</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98</vt:i4>
      </vt:variant>
    </vt:vector>
  </HeadingPairs>
  <TitlesOfParts>
    <vt:vector size="121" baseType="lpstr">
      <vt:lpstr>-apple-system</vt:lpstr>
      <vt:lpstr>Aptos</vt:lpstr>
      <vt:lpstr>Arial</vt:lpstr>
      <vt:lpstr>Calibri</vt:lpstr>
      <vt:lpstr>Franklin Gothic Book</vt:lpstr>
      <vt:lpstr>Franklin Gothic Demi</vt:lpstr>
      <vt:lpstr>Google Sans</vt:lpstr>
      <vt:lpstr>Lato</vt:lpstr>
      <vt:lpstr>Open Sans</vt:lpstr>
      <vt:lpstr>Segoe UI</vt:lpstr>
      <vt:lpstr>Segoe UI Light</vt:lpstr>
      <vt:lpstr>Times New Roman</vt:lpstr>
      <vt:lpstr>TrebuchetMS</vt:lpstr>
      <vt:lpstr>Wingdings</vt:lpstr>
      <vt:lpstr>1_Virginia Works Master</vt:lpstr>
      <vt:lpstr>2_Virginia Works Master</vt:lpstr>
      <vt:lpstr>3_Virginia Works Master</vt:lpstr>
      <vt:lpstr>4_Virginia Works Master</vt:lpstr>
      <vt:lpstr>Virginia Works Master</vt:lpstr>
      <vt:lpstr>5_Virginia Works Master</vt:lpstr>
      <vt:lpstr>5_Theme1</vt:lpstr>
      <vt:lpstr>6_Virginia Works Master</vt:lpstr>
      <vt:lpstr>7_Virginia Works Master</vt:lpstr>
      <vt:lpstr>Virginia’s Workforce Ecosystem  Catalog</vt:lpstr>
      <vt:lpstr>PowerPoint Presentation</vt:lpstr>
      <vt:lpstr>PowerPoint Presentation</vt:lpstr>
      <vt:lpstr>Looking for Additional Detail on a Program?</vt:lpstr>
      <vt:lpstr>PowerPoint Presentation</vt:lpstr>
      <vt:lpstr>PowerPoint Presentation</vt:lpstr>
      <vt:lpstr>PowerPoint Presentation</vt:lpstr>
      <vt:lpstr>PowerPoint Presentation</vt:lpstr>
      <vt:lpstr>PowerPoint Presentation</vt:lpstr>
      <vt:lpstr>Appalachian Regional Commission (DHCD)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Migrant and Seasonal Farmworkers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Looking for Additional Connections at the Local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Organized Views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Overley, Nicole (GOV)</dc:creator>
  <cp:lastModifiedBy>Glaze, Andrea (VIRGINIA WORKS)</cp:lastModifiedBy>
  <cp:revision>8</cp:revision>
  <cp:lastPrinted>2025-06-30T21:48:01Z</cp:lastPrinted>
  <dcterms:created xsi:type="dcterms:W3CDTF">2024-03-28T17:02:20Z</dcterms:created>
  <dcterms:modified xsi:type="dcterms:W3CDTF">2025-06-30T22:13:31Z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0x010100C7896F419C498C4683CC8CAF8C73D4A7</vt:lpwstr>
  </property>
  <property fmtid="{D5CDD505-2E9C-101B-9397-08002B2CF9AE}" pid="3" name="MSIP_Label_ea60d57e-af5b-4752-ac57-3e4f28ca11dc_Enabled">
    <vt:lpwstr>true</vt:lpwstr>
  </property>
  <property fmtid="{D5CDD505-2E9C-101B-9397-08002B2CF9AE}" pid="4" name="MSIP_Label_ea60d57e-af5b-4752-ac57-3e4f28ca11dc_SetDate">
    <vt:lpwstr>2024-03-28T17:04:12Z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b9baff22-a706-4b39-bd30-d0608e1af29b</vt:lpwstr>
  </property>
  <property fmtid="{D5CDD505-2E9C-101B-9397-08002B2CF9AE}" pid="9" name="MSIP_Label_ea60d57e-af5b-4752-ac57-3e4f28ca11dc_ContentBits">
    <vt:lpwstr>0</vt:lpwstr>
  </property>
  <property fmtid="{D5CDD505-2E9C-101B-9397-08002B2CF9AE}" pid="10" name="MediaServiceImageTags">
    <vt:lpwstr/>
  </property>
</Properties>
</file>