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8"/>
  </p:notesMasterIdLst>
  <p:sldIdLst>
    <p:sldId id="256" r:id="rId2"/>
    <p:sldId id="348" r:id="rId3"/>
    <p:sldId id="268" r:id="rId4"/>
    <p:sldId id="269" r:id="rId5"/>
    <p:sldId id="364" r:id="rId6"/>
    <p:sldId id="350" r:id="rId7"/>
    <p:sldId id="273" r:id="rId8"/>
    <p:sldId id="275" r:id="rId9"/>
    <p:sldId id="353" r:id="rId10"/>
    <p:sldId id="278" r:id="rId11"/>
    <p:sldId id="360" r:id="rId12"/>
    <p:sldId id="279" r:id="rId13"/>
    <p:sldId id="280" r:id="rId14"/>
    <p:sldId id="363" r:id="rId15"/>
    <p:sldId id="282" r:id="rId16"/>
    <p:sldId id="286" r:id="rId17"/>
    <p:sldId id="357" r:id="rId18"/>
    <p:sldId id="354" r:id="rId19"/>
    <p:sldId id="359" r:id="rId20"/>
    <p:sldId id="287" r:id="rId21"/>
    <p:sldId id="291" r:id="rId22"/>
    <p:sldId id="296" r:id="rId23"/>
    <p:sldId id="299" r:id="rId24"/>
    <p:sldId id="300" r:id="rId25"/>
    <p:sldId id="367" r:id="rId26"/>
    <p:sldId id="361" r:id="rId27"/>
    <p:sldId id="362" r:id="rId28"/>
    <p:sldId id="302" r:id="rId29"/>
    <p:sldId id="303" r:id="rId30"/>
    <p:sldId id="365" r:id="rId31"/>
    <p:sldId id="306" r:id="rId32"/>
    <p:sldId id="312" r:id="rId33"/>
    <p:sldId id="313" r:id="rId34"/>
    <p:sldId id="314" r:id="rId35"/>
    <p:sldId id="355" r:id="rId36"/>
    <p:sldId id="318" r:id="rId37"/>
    <p:sldId id="319" r:id="rId38"/>
    <p:sldId id="320" r:id="rId39"/>
    <p:sldId id="321" r:id="rId40"/>
    <p:sldId id="323" r:id="rId41"/>
    <p:sldId id="261" r:id="rId42"/>
    <p:sldId id="324" r:id="rId43"/>
    <p:sldId id="325" r:id="rId44"/>
    <p:sldId id="327" r:id="rId45"/>
    <p:sldId id="358" r:id="rId46"/>
    <p:sldId id="366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20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% of All </a:t>
            </a:r>
            <a:r>
              <a:rPr lang="en-US" sz="2800" dirty="0" smtClean="0"/>
              <a:t>EEOC Charges </a:t>
            </a:r>
            <a:r>
              <a:rPr lang="en-US" sz="2800" dirty="0"/>
              <a:t>Filed</a:t>
            </a:r>
          </a:p>
        </c:rich>
      </c:tx>
      <c:layout>
        <c:manualLayout>
          <c:xMode val="edge"/>
          <c:yMode val="edge"/>
          <c:x val="0.310473222590809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285050521713458"/>
          <c:y val="0.19406886223314826"/>
          <c:w val="0.79793844515943901"/>
          <c:h val="0.79865686452613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All Charges Filed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006645660429714E-3"/>
                  <c:y val="-4.6169661863848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0B-4BE1-999B-A2C8434E9ED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Retaliation</c:v>
                </c:pt>
                <c:pt idx="1">
                  <c:v>Race</c:v>
                </c:pt>
                <c:pt idx="2">
                  <c:v>Disability</c:v>
                </c:pt>
                <c:pt idx="3">
                  <c:v>Sex</c:v>
                </c:pt>
                <c:pt idx="4">
                  <c:v>Age</c:v>
                </c:pt>
                <c:pt idx="5">
                  <c:v>National Origin</c:v>
                </c:pt>
                <c:pt idx="6">
                  <c:v>Religion</c:v>
                </c:pt>
                <c:pt idx="7">
                  <c:v>Color</c:v>
                </c:pt>
                <c:pt idx="8">
                  <c:v>Equal Pay</c:v>
                </c:pt>
                <c:pt idx="9">
                  <c:v>GINA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0.48799999999999999</c:v>
                </c:pt>
                <c:pt idx="1">
                  <c:v>0.33900000000000002</c:v>
                </c:pt>
                <c:pt idx="2">
                  <c:v>0.31900000000000001</c:v>
                </c:pt>
                <c:pt idx="3">
                  <c:v>0.30399999999999999</c:v>
                </c:pt>
                <c:pt idx="4">
                  <c:v>0.218</c:v>
                </c:pt>
                <c:pt idx="5">
                  <c:v>9.8000000000000004E-2</c:v>
                </c:pt>
                <c:pt idx="6">
                  <c:v>4.1000000000000002E-2</c:v>
                </c:pt>
                <c:pt idx="7">
                  <c:v>3.7999999999999999E-2</c:v>
                </c:pt>
                <c:pt idx="8">
                  <c:v>1.2E-2</c:v>
                </c:pt>
                <c:pt idx="9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91-4A45-A487-E9672FA96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22783072"/>
        <c:axId val="722781760"/>
      </c:barChart>
      <c:catAx>
        <c:axId val="72278307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781760"/>
        <c:crosses val="autoZero"/>
        <c:auto val="1"/>
        <c:lblAlgn val="ctr"/>
        <c:lblOffset val="100"/>
        <c:noMultiLvlLbl val="0"/>
      </c:catAx>
      <c:valAx>
        <c:axId val="722781760"/>
        <c:scaling>
          <c:orientation val="minMax"/>
          <c:max val="0.5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78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50800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35558-0C10-4325-9796-6025D8B1247F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3E013-5E8B-4551-99F1-56EED3CD3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7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731838"/>
            <a:ext cx="6505575" cy="3659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9/20/2018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2018 L&amp;E Seminar - Danville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536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70952-2225-49F1-8913-C3E41CE211A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693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5763" y="720725"/>
            <a:ext cx="6410325" cy="3605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0681">
              <a:defRPr/>
            </a:pPr>
            <a:fld id="{5D1097F5-00F9-4A5C-AE6E-5F3B2E9A48F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0681">
                <a:defRPr/>
              </a:pPr>
              <a:t>31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4751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731838"/>
            <a:ext cx="6505575" cy="3659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9/20/2018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2018 L&amp;E Seminar - Danville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4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398324"/>
            <a:ext cx="12192000" cy="459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6490" y="0"/>
            <a:ext cx="10972800" cy="1903445"/>
          </a:xfrm>
          <a:noFill/>
        </p:spPr>
        <p:txBody>
          <a:bodyPr anchor="t">
            <a:normAutofit/>
          </a:bodyPr>
          <a:lstStyle>
            <a:lvl1pPr algn="ctr">
              <a:lnSpc>
                <a:spcPct val="85000"/>
              </a:lnSpc>
              <a:defRPr sz="7200" spc="-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" y="5514392"/>
            <a:ext cx="6189643" cy="10804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82137" y="5514392"/>
            <a:ext cx="5738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cap="small" smtClean="0">
                <a:latin typeface="+mj-lt"/>
              </a:rPr>
              <a:t>Roanoke | Charlottesville</a:t>
            </a:r>
            <a:r>
              <a:rPr lang="en-US" sz="2000" cap="small" baseline="0" smtClean="0">
                <a:latin typeface="+mj-lt"/>
              </a:rPr>
              <a:t> | Lynchburg | Richmond</a:t>
            </a:r>
          </a:p>
          <a:p>
            <a:pPr algn="ctr">
              <a:lnSpc>
                <a:spcPct val="150000"/>
              </a:lnSpc>
            </a:pPr>
            <a:r>
              <a:rPr lang="en-US" sz="2000" cap="small" baseline="0" smtClean="0">
                <a:latin typeface="+mj-lt"/>
              </a:rPr>
              <a:t>            (800) 552-4529 | woodsrogers.com</a:t>
            </a:r>
            <a:endParaRPr lang="en-US" sz="2000" cap="small">
              <a:latin typeface="+mj-lt"/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606425" y="1994265"/>
            <a:ext cx="10972800" cy="325877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1930257"/>
            <a:ext cx="1219198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Autofit/>
          </a:bodyPr>
          <a:lstStyle>
            <a:lvl1pPr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4090" y="93306"/>
            <a:ext cx="7324530" cy="66708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69019" y="6399039"/>
            <a:ext cx="3908177" cy="365125"/>
          </a:xfrm>
        </p:spPr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0"/>
            <a:ext cx="12191999" cy="976542"/>
          </a:xfrm>
          <a:custGeom>
            <a:avLst/>
            <a:gdLst>
              <a:gd name="connsiteX0" fmla="*/ 0 w 7778346"/>
              <a:gd name="connsiteY0" fmla="*/ 967665 h 967665"/>
              <a:gd name="connsiteX1" fmla="*/ 330690 w 7778346"/>
              <a:gd name="connsiteY1" fmla="*/ 0 h 967665"/>
              <a:gd name="connsiteX2" fmla="*/ 7778346 w 7778346"/>
              <a:gd name="connsiteY2" fmla="*/ 0 h 967665"/>
              <a:gd name="connsiteX3" fmla="*/ 7447656 w 7778346"/>
              <a:gd name="connsiteY3" fmla="*/ 967665 h 967665"/>
              <a:gd name="connsiteX4" fmla="*/ 0 w 7778346"/>
              <a:gd name="connsiteY4" fmla="*/ 967665 h 967665"/>
              <a:gd name="connsiteX0" fmla="*/ 0 w 7778346"/>
              <a:gd name="connsiteY0" fmla="*/ 976542 h 976542"/>
              <a:gd name="connsiteX1" fmla="*/ 2216 w 7778346"/>
              <a:gd name="connsiteY1" fmla="*/ 0 h 976542"/>
              <a:gd name="connsiteX2" fmla="*/ 7778346 w 7778346"/>
              <a:gd name="connsiteY2" fmla="*/ 8877 h 976542"/>
              <a:gd name="connsiteX3" fmla="*/ 7447656 w 7778346"/>
              <a:gd name="connsiteY3" fmla="*/ 976542 h 976542"/>
              <a:gd name="connsiteX4" fmla="*/ 0 w 7778346"/>
              <a:gd name="connsiteY4" fmla="*/ 976542 h 97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8346" h="976542">
                <a:moveTo>
                  <a:pt x="0" y="976542"/>
                </a:moveTo>
                <a:cubicBezTo>
                  <a:pt x="739" y="651028"/>
                  <a:pt x="1477" y="325514"/>
                  <a:pt x="2216" y="0"/>
                </a:cubicBezTo>
                <a:lnTo>
                  <a:pt x="7778346" y="8877"/>
                </a:lnTo>
                <a:lnTo>
                  <a:pt x="7447656" y="976542"/>
                </a:lnTo>
                <a:lnTo>
                  <a:pt x="0" y="976542"/>
                </a:lnTo>
                <a:close/>
              </a:path>
            </a:pathLst>
          </a:custGeom>
          <a:solidFill>
            <a:srgbClr val="025977"/>
          </a:solidFill>
          <a:ln w="12700">
            <a:solidFill>
              <a:schemeClr val="accent2"/>
            </a:solidFill>
          </a:ln>
          <a:effectLst/>
        </p:spPr>
        <p:txBody>
          <a:bodyPr vert="horz" wrap="square" lIns="91440" tIns="182880" rIns="548640" bIns="91440" rtlCol="0" anchor="ctr">
            <a:norm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7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0119360" y="6400800"/>
            <a:ext cx="2072640" cy="457200"/>
          </a:xfrm>
          <a:custGeom>
            <a:avLst/>
            <a:gdLst>
              <a:gd name="connsiteX0" fmla="*/ 0 w 2209800"/>
              <a:gd name="connsiteY0" fmla="*/ 681037 h 681037"/>
              <a:gd name="connsiteX1" fmla="*/ 294549 w 2209800"/>
              <a:gd name="connsiteY1" fmla="*/ 0 h 681037"/>
              <a:gd name="connsiteX2" fmla="*/ 2209800 w 2209800"/>
              <a:gd name="connsiteY2" fmla="*/ 0 h 681037"/>
              <a:gd name="connsiteX3" fmla="*/ 1915251 w 2209800"/>
              <a:gd name="connsiteY3" fmla="*/ 681037 h 681037"/>
              <a:gd name="connsiteX4" fmla="*/ 0 w 2209800"/>
              <a:gd name="connsiteY4" fmla="*/ 681037 h 681037"/>
              <a:gd name="connsiteX0" fmla="*/ 0 w 2209800"/>
              <a:gd name="connsiteY0" fmla="*/ 681037 h 681037"/>
              <a:gd name="connsiteX1" fmla="*/ 294549 w 2209800"/>
              <a:gd name="connsiteY1" fmla="*/ 0 h 681037"/>
              <a:gd name="connsiteX2" fmla="*/ 2209800 w 2209800"/>
              <a:gd name="connsiteY2" fmla="*/ 0 h 681037"/>
              <a:gd name="connsiteX3" fmla="*/ 2208214 w 2209800"/>
              <a:gd name="connsiteY3" fmla="*/ 681037 h 681037"/>
              <a:gd name="connsiteX4" fmla="*/ 0 w 2209800"/>
              <a:gd name="connsiteY4" fmla="*/ 681037 h 68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681037">
                <a:moveTo>
                  <a:pt x="0" y="681037"/>
                </a:moveTo>
                <a:lnTo>
                  <a:pt x="294549" y="0"/>
                </a:lnTo>
                <a:lnTo>
                  <a:pt x="2209800" y="0"/>
                </a:lnTo>
                <a:cubicBezTo>
                  <a:pt x="2209271" y="227012"/>
                  <a:pt x="2208743" y="454025"/>
                  <a:pt x="2208214" y="681037"/>
                </a:cubicBezTo>
                <a:lnTo>
                  <a:pt x="0" y="681037"/>
                </a:lnTo>
                <a:close/>
              </a:path>
            </a:pathLst>
          </a:custGeom>
          <a:solidFill>
            <a:schemeClr val="accent2"/>
          </a:solidFill>
          <a:ln w="6350">
            <a:solidFill>
              <a:schemeClr val="bg1"/>
            </a:solidFill>
          </a:ln>
          <a:effectLst/>
        </p:spPr>
        <p:txBody>
          <a:bodyPr vert="horz" wrap="none" lIns="457200" tIns="45720" rIns="91440" bIns="45720" rtlCol="0" anchor="ctr">
            <a:normAutofit/>
          </a:bodyPr>
          <a:lstStyle>
            <a:lvl1pPr>
              <a:defRPr lang="en-US" sz="1800" cap="none" baseline="0">
                <a:effectLst/>
              </a:defRPr>
            </a:lvl1pPr>
          </a:lstStyle>
          <a:p>
            <a:pPr lvl="0" algn="ctr"/>
            <a:r>
              <a:rPr lang="en-US" smtClean="0"/>
              <a:t>Page #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46" y="1073022"/>
            <a:ext cx="11558545" cy="5017063"/>
          </a:xfrm>
          <a:solidFill>
            <a:schemeClr val="bg1"/>
          </a:solidFill>
        </p:spPr>
        <p:txBody>
          <a:bodyPr/>
          <a:lstStyle>
            <a:lvl1pPr>
              <a:defRPr i="0">
                <a:solidFill>
                  <a:srgbClr val="025977"/>
                </a:solidFill>
                <a:effectLst/>
              </a:defRPr>
            </a:lvl1pPr>
            <a:lvl2pPr marL="0" indent="0">
              <a:spcBef>
                <a:spcPts val="0"/>
              </a:spcBef>
              <a:spcAft>
                <a:spcPts val="450"/>
              </a:spcAft>
              <a:buFont typeface="Tahoma" panose="020B0604030504040204" pitchFamily="34" charset="0"/>
              <a:buNone/>
              <a:defRPr sz="1500" b="0"/>
            </a:lvl2pPr>
            <a:lvl3pPr marL="172637" indent="-172637">
              <a:spcBef>
                <a:spcPts val="450"/>
              </a:spcBef>
              <a:buFont typeface="Tahoma" panose="020B0604030504040204" pitchFamily="34" charset="0"/>
              <a:buChar char="⁃"/>
              <a:defRPr b="1" i="1"/>
            </a:lvl3pPr>
            <a:lvl4pPr marL="346463" indent="-171446">
              <a:buFont typeface="Tahoma" panose="020B0604030504040204" pitchFamily="34" charset="0"/>
              <a:buChar char="⁃"/>
              <a:defRPr/>
            </a:lvl4pPr>
            <a:lvl5pPr marL="0" indent="0">
              <a:spcBef>
                <a:spcPts val="1350"/>
              </a:spcBef>
              <a:buFont typeface="Tahoma" panose="020B0604030504040204" pitchFamily="34" charset="0"/>
              <a:buNone/>
              <a:defRPr b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1938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6490" y="0"/>
            <a:ext cx="10972800" cy="1380931"/>
          </a:xfrm>
          <a:noFill/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6490" y="4525347"/>
            <a:ext cx="10972800" cy="1605578"/>
          </a:xfrm>
          <a:noFill/>
        </p:spPr>
        <p:txBody>
          <a:bodyPr lIns="91440" rIns="91440" anchor="t">
            <a:normAutofit/>
          </a:bodyPr>
          <a:lstStyle>
            <a:lvl1pPr marL="0" indent="0" algn="l">
              <a:buNone/>
              <a:defRPr sz="4800" b="1" cap="small" spc="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59187" y="4485600"/>
            <a:ext cx="987552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06490" y="1614911"/>
            <a:ext cx="5486465" cy="2743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9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6490" y="0"/>
            <a:ext cx="10972800" cy="1380931"/>
          </a:xfrm>
          <a:noFill/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864257" y="4408523"/>
            <a:ext cx="2386584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864257" y="1630429"/>
            <a:ext cx="2390503" cy="2743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008534" y="1630429"/>
            <a:ext cx="2390503" cy="2743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012453" y="4408523"/>
            <a:ext cx="2386584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28749" y="4496737"/>
            <a:ext cx="3657600" cy="1679575"/>
          </a:xfrm>
        </p:spPr>
        <p:txBody>
          <a:bodyPr/>
          <a:lstStyle>
            <a:lvl1pPr algn="ctr">
              <a:defRPr sz="3200"/>
            </a:lvl1pPr>
            <a:lvl2pPr marL="112713" indent="0" algn="ctr">
              <a:buNone/>
              <a:defRPr sz="1800"/>
            </a:lvl2pPr>
            <a:lvl3pPr marL="461963" indent="0">
              <a:buNone/>
              <a:defRPr sz="1400"/>
            </a:lvl3pPr>
            <a:lvl4pPr marL="682625" indent="0">
              <a:buNone/>
              <a:defRPr sz="1400"/>
            </a:lvl4pPr>
            <a:lvl5pPr marL="912813" indent="0">
              <a:buNone/>
              <a:defRPr sz="1400"/>
            </a:lvl5pPr>
          </a:lstStyle>
          <a:p>
            <a:pPr lvl="0"/>
            <a:r>
              <a:rPr lang="en-US" smtClean="0"/>
              <a:t>Name</a:t>
            </a:r>
          </a:p>
          <a:p>
            <a:pPr lvl="1"/>
            <a:r>
              <a:rPr lang="en-US" smtClean="0"/>
              <a:t>Bio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374985" y="4496737"/>
            <a:ext cx="3657600" cy="1679575"/>
          </a:xfrm>
        </p:spPr>
        <p:txBody>
          <a:bodyPr/>
          <a:lstStyle>
            <a:lvl1pPr algn="ctr">
              <a:defRPr sz="3200"/>
            </a:lvl1pPr>
            <a:lvl2pPr marL="112713" indent="0" algn="ctr">
              <a:buNone/>
              <a:defRPr sz="1800"/>
            </a:lvl2pPr>
            <a:lvl3pPr marL="461963" indent="0">
              <a:buNone/>
              <a:defRPr sz="1400"/>
            </a:lvl3pPr>
            <a:lvl4pPr marL="682625" indent="0">
              <a:buNone/>
              <a:defRPr sz="1400"/>
            </a:lvl4pPr>
            <a:lvl5pPr marL="912813" indent="0">
              <a:buNone/>
              <a:defRPr sz="1400"/>
            </a:lvl5pPr>
          </a:lstStyle>
          <a:p>
            <a:pPr lvl="0"/>
            <a:r>
              <a:rPr lang="en-US" smtClean="0"/>
              <a:t>Name</a:t>
            </a:r>
          </a:p>
          <a:p>
            <a:pPr lvl="1"/>
            <a:r>
              <a:rPr lang="en-US" smtClean="0"/>
              <a:t>Bio</a:t>
            </a:r>
          </a:p>
        </p:txBody>
      </p:sp>
    </p:spTree>
    <p:extLst>
      <p:ext uri="{BB962C8B-B14F-4D97-AF65-F5344CB8AC3E}">
        <p14:creationId xmlns:p14="http://schemas.microsoft.com/office/powerpoint/2010/main" val="348515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230188" indent="0" algn="r">
              <a:buNone/>
              <a:defRPr sz="2400"/>
            </a:lvl2pPr>
            <a:lvl3pPr marL="222250" indent="-222250">
              <a:defRPr sz="3600"/>
            </a:lvl3pPr>
            <a:lvl4pPr marL="457200" indent="-231775">
              <a:defRPr sz="3600"/>
            </a:lvl4pPr>
            <a:lvl5pPr marL="685800" indent="-231775">
              <a:defRPr sz="3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56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560" y="660"/>
            <a:ext cx="10981677" cy="1356228"/>
          </a:xfrm>
        </p:spPr>
        <p:txBody>
          <a:bodyPr lIns="91440" tIns="0" rIns="91440" bIns="0" anchor="b">
            <a:noAutofit/>
          </a:bodyPr>
          <a:lstStyle>
            <a:lvl1pPr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399340"/>
            <a:ext cx="12192000" cy="49349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348795"/>
            <a:ext cx="12192000" cy="505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588" y="6334316"/>
            <a:ext cx="1219041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9" y="6415516"/>
            <a:ext cx="2345245" cy="4093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6490" y="0"/>
            <a:ext cx="10972800" cy="13529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490" y="1604865"/>
            <a:ext cx="5428548" cy="458133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4864"/>
            <a:ext cx="5361370" cy="458133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97159" y="0"/>
            <a:ext cx="11000792" cy="1346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159" y="1595017"/>
            <a:ext cx="5437881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32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159" y="2331299"/>
            <a:ext cx="5437881" cy="3854897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19" y="1595017"/>
            <a:ext cx="5380031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32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31299"/>
            <a:ext cx="5380030" cy="3854897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398324"/>
            <a:ext cx="12192000" cy="459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9198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559" y="1606857"/>
            <a:ext cx="10972800" cy="45631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woodsrogers.com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1356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0" y="1348795"/>
            <a:ext cx="12192000" cy="69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559" y="1"/>
            <a:ext cx="10972800" cy="13568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9" y="6415516"/>
            <a:ext cx="2345245" cy="4093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0" r:id="rId4"/>
    <p:sldLayoutId id="2147483657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b="1" kern="1200" cap="small" spc="-5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40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61963" indent="-2317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4213" indent="-2222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317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4588" indent="-2317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21"/>
          <a:stretch/>
        </p:blipFill>
        <p:spPr>
          <a:xfrm>
            <a:off x="0" y="-1"/>
            <a:ext cx="12192000" cy="5257801"/>
          </a:xfr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903445"/>
          </a:xfrm>
          <a:solidFill>
            <a:schemeClr val="tx2">
              <a:alpha val="85000"/>
            </a:schemeClr>
          </a:solidFill>
        </p:spPr>
        <p:txBody>
          <a:bodyPr>
            <a:norm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Employment Law Updates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50 Years of the ADEA: </a:t>
            </a:r>
            <a:br>
              <a:rPr lang="en-US" smtClean="0"/>
            </a:br>
            <a:r>
              <a:rPr lang="en-US" smtClean="0"/>
              <a:t>Age Discrimination in Employment Act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mtClean="0"/>
              <a:t>Bars discrimination 40 yrs / older</a:t>
            </a:r>
          </a:p>
          <a:p>
            <a:r>
              <a:rPr lang="en-US" smtClean="0"/>
              <a:t>Some states protect younger workers</a:t>
            </a:r>
          </a:p>
          <a:p>
            <a:r>
              <a:rPr lang="en-US" smtClean="0"/>
              <a:t>75% of older workers think age an obstacle to employment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7" b="12557"/>
          <a:stretch/>
        </p:blipFill>
        <p:spPr/>
      </p:pic>
    </p:spTree>
    <p:extLst>
      <p:ext uri="{BB962C8B-B14F-4D97-AF65-F5344CB8AC3E}">
        <p14:creationId xmlns:p14="http://schemas.microsoft.com/office/powerpoint/2010/main" val="153393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559" y="638608"/>
            <a:ext cx="10972800" cy="1356888"/>
          </a:xfrm>
        </p:spPr>
        <p:txBody>
          <a:bodyPr>
            <a:normAutofit fontScale="90000"/>
          </a:bodyPr>
          <a:lstStyle/>
          <a:p>
            <a:r>
              <a:rPr lang="en-US"/>
              <a:t>Michigan Department of Health and Human Services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smtClean="0"/>
              <a:t>MDHHS runs Kalamazoo </a:t>
            </a:r>
            <a:r>
              <a:rPr lang="en-US" b="0"/>
              <a:t>Psychiatric </a:t>
            </a:r>
            <a:r>
              <a:rPr lang="en-US" b="0" smtClean="0"/>
              <a:t>Hospital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smtClean="0"/>
              <a:t>56-year-old EE had </a:t>
            </a:r>
            <a:r>
              <a:rPr lang="en-US" b="0"/>
              <a:t>been </a:t>
            </a:r>
            <a:r>
              <a:rPr lang="en-US" b="0" u="sng"/>
              <a:t>unanimously </a:t>
            </a:r>
            <a:r>
              <a:rPr lang="en-US" b="0"/>
              <a:t>recommended by an interview panel </a:t>
            </a:r>
            <a:r>
              <a:rPr lang="en-US" b="0" smtClean="0"/>
              <a:t>for </a:t>
            </a:r>
            <a:r>
              <a:rPr lang="en-US" b="0"/>
              <a:t>a clinical social </a:t>
            </a:r>
            <a:r>
              <a:rPr lang="en-US" b="0" smtClean="0"/>
              <a:t>worker position; </a:t>
            </a:r>
            <a:r>
              <a:rPr lang="en-US" b="0"/>
              <a:t>clinical services director instead selected a much younger </a:t>
            </a:r>
            <a:r>
              <a:rPr lang="en-US" b="0" smtClean="0"/>
              <a:t>EE, </a:t>
            </a:r>
            <a:r>
              <a:rPr lang="en-US" b="0" u="sng"/>
              <a:t>citing a preference for younger workers</a:t>
            </a:r>
            <a:r>
              <a:rPr lang="en-US" b="0" smtClean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/>
              <a:t>S</a:t>
            </a:r>
            <a:r>
              <a:rPr lang="en-US" b="0" smtClean="0"/>
              <a:t>ame </a:t>
            </a:r>
            <a:r>
              <a:rPr lang="en-US" b="0"/>
              <a:t>clinical services director supervised another older worker, </a:t>
            </a:r>
            <a:r>
              <a:rPr lang="en-US" b="0" smtClean="0"/>
              <a:t>a 60-year-EE social worker;</a:t>
            </a:r>
            <a:r>
              <a:rPr lang="en-US" b="0"/>
              <a:t> gave </a:t>
            </a:r>
            <a:r>
              <a:rPr lang="en-US" b="0" smtClean="0"/>
              <a:t>EE less </a:t>
            </a:r>
            <a:r>
              <a:rPr lang="en-US" b="0"/>
              <a:t>desirable </a:t>
            </a:r>
            <a:r>
              <a:rPr lang="en-US" b="0" smtClean="0"/>
              <a:t>assignments and scrutinized </a:t>
            </a:r>
            <a:r>
              <a:rPr lang="en-US" b="0"/>
              <a:t>her work </a:t>
            </a:r>
            <a:r>
              <a:rPr lang="en-US" b="0" smtClean="0"/>
              <a:t>closer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04582" y="1606857"/>
            <a:ext cx="190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10-2-18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8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urbana SCHOOL district no. 116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EEOC v. Urbana School District No. 116 and Urbana Education Association</a:t>
            </a:r>
          </a:p>
          <a:p>
            <a:pPr lvl="1"/>
            <a:r>
              <a:rPr lang="en-US" smtClean="0"/>
              <a:t>8-13-2018</a:t>
            </a:r>
          </a:p>
          <a:p>
            <a:pPr lvl="2"/>
            <a:r>
              <a:rPr lang="en-US" smtClean="0"/>
              <a:t>EEOC conducted a pre-suit investigation</a:t>
            </a:r>
          </a:p>
          <a:p>
            <a:pPr lvl="2"/>
            <a:r>
              <a:rPr lang="en-US" smtClean="0"/>
              <a:t>Urbana S.D. limited older teachers’ salary increases pursuant to a CBA</a:t>
            </a:r>
          </a:p>
          <a:p>
            <a:pPr lvl="2"/>
            <a:r>
              <a:rPr lang="en-US" smtClean="0"/>
              <a:t>Provision limited salary increases of teachers within 10 years of retirement eligibility to no more than 6% </a:t>
            </a:r>
          </a:p>
          <a:p>
            <a:pPr lvl="2"/>
            <a:r>
              <a:rPr lang="en-US" smtClean="0"/>
              <a:t>EEOC position: “Setting salaries based on age is age discrimination, plain and simple, and violates federal law."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5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Disability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ER or other entity covered by the ADA treats a qualified EE/applicant with a disability unfavorably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2" b="249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239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Health Partners, Inc. To Pay $</a:t>
            </a:r>
            <a:r>
              <a:rPr lang="en-US" smtClean="0"/>
              <a:t>25,000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/>
              <a:t>R</a:t>
            </a:r>
            <a:r>
              <a:rPr lang="en-US" b="0" smtClean="0"/>
              <a:t>efusing </a:t>
            </a:r>
            <a:r>
              <a:rPr lang="en-US" b="0"/>
              <a:t>to allow an </a:t>
            </a:r>
            <a:r>
              <a:rPr lang="en-US" b="0" smtClean="0"/>
              <a:t>EE </a:t>
            </a:r>
            <a:r>
              <a:rPr lang="en-US" b="0"/>
              <a:t>to start working </a:t>
            </a:r>
            <a:r>
              <a:rPr lang="en-US" b="0" smtClean="0"/>
              <a:t>after </a:t>
            </a:r>
            <a:r>
              <a:rPr lang="en-US" b="0"/>
              <a:t>she tested positive for tuberculosis on a preliminary skin test.  </a:t>
            </a:r>
            <a:endParaRPr lang="en-US" b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u="sng" smtClean="0"/>
              <a:t>EEOC</a:t>
            </a:r>
            <a:r>
              <a:rPr lang="en-US" b="0" smtClean="0"/>
              <a:t>: </a:t>
            </a:r>
            <a:r>
              <a:rPr lang="en-US" b="0"/>
              <a:t>Health Partners </a:t>
            </a:r>
            <a:r>
              <a:rPr lang="en-US" b="0" smtClean="0"/>
              <a:t>violated ADA </a:t>
            </a:r>
            <a:r>
              <a:rPr lang="en-US" b="0"/>
              <a:t>she was </a:t>
            </a:r>
            <a:r>
              <a:rPr lang="en-US" b="0" smtClean="0"/>
              <a:t>not </a:t>
            </a:r>
            <a:r>
              <a:rPr lang="en-US" b="0"/>
              <a:t>contagious and did not pose a direct threat of health </a:t>
            </a:r>
            <a:r>
              <a:rPr lang="en-US" b="0" smtClean="0"/>
              <a:t>risk but it </a:t>
            </a:r>
            <a:r>
              <a:rPr lang="en-US" b="0" u="sng" smtClean="0"/>
              <a:t>regarded her as having a disability</a:t>
            </a:r>
            <a:r>
              <a:rPr lang="en-US" b="0" smtClean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mtClean="0"/>
              <a:t>Per­ceived disabilities count too!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4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Steel Painters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EEOC v. Steel Painters, LLC </a:t>
            </a:r>
          </a:p>
          <a:p>
            <a:pPr lvl="1"/>
            <a:r>
              <a:rPr lang="en-US" dirty="0" smtClean="0"/>
              <a:t>6-29-2018</a:t>
            </a:r>
          </a:p>
          <a:p>
            <a:pPr lvl="3"/>
            <a:r>
              <a:rPr lang="en-US" dirty="0" smtClean="0"/>
              <a:t>EE dependent on opioid medication in past but was in treatment for over 1 year</a:t>
            </a:r>
          </a:p>
          <a:p>
            <a:pPr lvl="3"/>
            <a:r>
              <a:rPr lang="en-US" dirty="0" smtClean="0"/>
              <a:t>When hired, EE taking a dose of prescribed methadone after work day</a:t>
            </a:r>
          </a:p>
          <a:p>
            <a:pPr lvl="3"/>
            <a:r>
              <a:rPr lang="en-US" dirty="0" smtClean="0"/>
              <a:t>EE took required pre-employment drug and alcohol test that came back "positive” </a:t>
            </a:r>
          </a:p>
          <a:p>
            <a:pPr lvl="3"/>
            <a:r>
              <a:rPr lang="en-US" dirty="0" smtClean="0"/>
              <a:t>Lab cleared him based on methadone prescription</a:t>
            </a:r>
          </a:p>
          <a:p>
            <a:pPr lvl="4"/>
            <a:r>
              <a:rPr lang="en-US" dirty="0" smtClean="0"/>
              <a:t>"Opioid addiction is a disability that is affecting millions across the United States, yet many are regaining control over their lives by participating in supervised rehabilitation programs."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9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Equal Pay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Requires women and men be given equal pay for equal work 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b="21970"/>
          <a:stretch/>
        </p:blipFill>
        <p:spPr/>
      </p:pic>
    </p:spTree>
    <p:extLst>
      <p:ext uri="{BB962C8B-B14F-4D97-AF65-F5344CB8AC3E}">
        <p14:creationId xmlns:p14="http://schemas.microsoft.com/office/powerpoint/2010/main" val="91496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Is there a Pay-Gap Problem in Health Care?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2016 </a:t>
            </a:r>
            <a:r>
              <a:rPr lang="en-US" sz="3600" smtClean="0"/>
              <a:t>- Journal </a:t>
            </a:r>
            <a:r>
              <a:rPr lang="en-US" sz="3600"/>
              <a:t>of the American Medical </a:t>
            </a:r>
            <a:r>
              <a:rPr lang="en-US" sz="3600" smtClean="0"/>
              <a:t>Association</a:t>
            </a:r>
          </a:p>
          <a:p>
            <a:pPr marL="801688" lvl="1" indent="-571500" algn="l">
              <a:buFont typeface="Arial" panose="020B0604020202020204" pitchFamily="34" charset="0"/>
              <a:buChar char="•"/>
            </a:pPr>
            <a:r>
              <a:rPr lang="en-US" smtClean="0"/>
              <a:t>Analyzed 10k salaries of physicians . . . Women made $51k LESS than male counterparts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smtClean="0"/>
              <a:t>2018 Study by Doximity </a:t>
            </a:r>
          </a:p>
          <a:p>
            <a:pPr marL="801688" lvl="1" indent="-571500" algn="l">
              <a:buFont typeface="Arial" panose="020B0604020202020204" pitchFamily="34" charset="0"/>
              <a:buChar char="•"/>
            </a:pPr>
            <a:r>
              <a:rPr lang="en-US" smtClean="0"/>
              <a:t>Analyzed 65k salaries of physicians . . . Women made 27.7% LESS than male counterparts (or about $105k less per year)</a:t>
            </a:r>
          </a:p>
          <a:p>
            <a:pPr marL="801688" lvl="1" indent="-571500" algn="l">
              <a:buFont typeface="Arial" panose="020B0604020202020204" pitchFamily="34" charset="0"/>
              <a:buChar char="•"/>
            </a:pPr>
            <a:r>
              <a:rPr lang="en-US" smtClean="0"/>
              <a:t>Drs. are not alone  . . . Nurses were found at a 10:1 ratio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96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Equal pay 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U.S. EEOC v. Md. Insurance Admin. – SCOTUS </a:t>
            </a:r>
          </a:p>
          <a:p>
            <a:pPr lvl="2"/>
            <a:r>
              <a:rPr lang="en-US" smtClean="0"/>
              <a:t>Was a district court correct in granting summary judgment for the ER in an EPA suit?</a:t>
            </a:r>
          </a:p>
          <a:p>
            <a:pPr lvl="3"/>
            <a:r>
              <a:rPr lang="en-US" smtClean="0"/>
              <a:t>EEOC sued on behalf of 3 female EEs</a:t>
            </a:r>
          </a:p>
          <a:p>
            <a:pPr lvl="3"/>
            <a:r>
              <a:rPr lang="en-US" smtClean="0"/>
              <a:t>ER argued that pay disparity based on gender neutral criteria</a:t>
            </a:r>
          </a:p>
          <a:p>
            <a:pPr lvl="3"/>
            <a:r>
              <a:rPr lang="en-US" smtClean="0"/>
              <a:t>4th Cir. ruled ER can only avoid EPA liability if it shows its reasons in fact explain the wage gap</a:t>
            </a:r>
          </a:p>
          <a:p>
            <a:pPr lvl="4"/>
            <a:r>
              <a:rPr lang="en-US" smtClean="0"/>
              <a:t>Gender disparity claims can survive summary judgment even if gender neutral criteria are used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882218" y="1422191"/>
            <a:ext cx="1309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March 2018</a:t>
            </a:r>
          </a:p>
        </p:txBody>
      </p:sp>
    </p:spTree>
    <p:extLst>
      <p:ext uri="{BB962C8B-B14F-4D97-AF65-F5344CB8AC3E}">
        <p14:creationId xmlns:p14="http://schemas.microsoft.com/office/powerpoint/2010/main" val="22851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Address It?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/>
          </a:p>
          <a:p>
            <a:r>
              <a:rPr lang="en-US" sz="4800" smtClean="0"/>
              <a:t>	Should you conduct a pay audit?</a:t>
            </a:r>
            <a:endParaRPr lang="en-US" sz="4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8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Presented by</a:t>
            </a:r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4" b="4104"/>
          <a:stretch>
            <a:fillRect/>
          </a:stretch>
        </p:blipFill>
        <p:spPr>
          <a:xfrm>
            <a:off x="8837333" y="1754599"/>
            <a:ext cx="2390503" cy="2743200"/>
          </a:xfrm>
          <a:ln w="38100">
            <a:solidFill>
              <a:schemeClr val="accent1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203784" y="4591315"/>
            <a:ext cx="3657600" cy="1679575"/>
          </a:xfrm>
        </p:spPr>
        <p:txBody>
          <a:bodyPr/>
          <a:lstStyle/>
          <a:p>
            <a:pPr algn="ctr"/>
            <a:r>
              <a:rPr lang="en-US" smtClean="0"/>
              <a:t>Leah M. Stiegler</a:t>
            </a:r>
          </a:p>
          <a:p>
            <a:pPr lvl="1" algn="ctr"/>
            <a:r>
              <a:rPr lang="en-US" smtClean="0"/>
              <a:t>Associate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  <p:pic>
        <p:nvPicPr>
          <p:cNvPr id="10" name="Picture Placeholder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4" b="4104"/>
          <a:stretch>
            <a:fillRect/>
          </a:stretch>
        </p:blipFill>
        <p:spPr>
          <a:xfrm>
            <a:off x="4896611" y="1754599"/>
            <a:ext cx="2390503" cy="27432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 Placeholder 5"/>
          <p:cNvSpPr txBox="1">
            <a:spLocks/>
          </p:cNvSpPr>
          <p:nvPr/>
        </p:nvSpPr>
        <p:spPr>
          <a:xfrm>
            <a:off x="4420433" y="4591315"/>
            <a:ext cx="3342857" cy="149253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12713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2625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2813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Michael P. Gardner</a:t>
            </a:r>
          </a:p>
          <a:p>
            <a:pPr lvl="1"/>
            <a:r>
              <a:rPr lang="en-US" smtClean="0"/>
              <a:t>Principal</a:t>
            </a:r>
            <a:endParaRPr lang="en-US" dirty="0"/>
          </a:p>
        </p:txBody>
      </p:sp>
      <p:pic>
        <p:nvPicPr>
          <p:cNvPr id="12" name="Picture Placeholder 8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2" b="3402"/>
          <a:stretch>
            <a:fillRect/>
          </a:stretch>
        </p:blipFill>
        <p:spPr>
          <a:xfrm>
            <a:off x="993032" y="1754599"/>
            <a:ext cx="2390503" cy="27432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95135" y="4537554"/>
            <a:ext cx="3903579" cy="14925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Kameron V. Melton</a:t>
            </a:r>
          </a:p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12867" y="5051460"/>
            <a:ext cx="106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Associate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1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University of Denver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EEOC </a:t>
            </a:r>
            <a:r>
              <a:rPr lang="en-US" i="1" dirty="0"/>
              <a:t>et al. v. University of </a:t>
            </a:r>
            <a:r>
              <a:rPr lang="en-US" i="1" dirty="0" smtClean="0"/>
              <a:t>Denver</a:t>
            </a:r>
          </a:p>
          <a:p>
            <a:pPr lvl="1"/>
            <a:r>
              <a:rPr lang="en-US" b="0" dirty="0" smtClean="0"/>
              <a:t>6-1-2018</a:t>
            </a:r>
            <a:endParaRPr lang="en-US" i="1" dirty="0" smtClean="0"/>
          </a:p>
          <a:p>
            <a:pPr lvl="2"/>
            <a:r>
              <a:rPr lang="en-US" dirty="0"/>
              <a:t>Female </a:t>
            </a:r>
            <a:r>
              <a:rPr lang="en-US" dirty="0" smtClean="0"/>
              <a:t>professors </a:t>
            </a:r>
            <a:r>
              <a:rPr lang="en-US" dirty="0"/>
              <a:t>at </a:t>
            </a:r>
            <a:r>
              <a:rPr lang="en-US" dirty="0" smtClean="0"/>
              <a:t>University's </a:t>
            </a:r>
            <a:r>
              <a:rPr lang="en-US" dirty="0"/>
              <a:t>Sturm College of Law p</a:t>
            </a:r>
            <a:r>
              <a:rPr lang="en-US" dirty="0" smtClean="0"/>
              <a:t>aid avg </a:t>
            </a:r>
            <a:r>
              <a:rPr lang="en-US" dirty="0"/>
              <a:t>of </a:t>
            </a:r>
            <a:r>
              <a:rPr lang="en-US" dirty="0" smtClean="0"/>
              <a:t>$</a:t>
            </a:r>
            <a:r>
              <a:rPr lang="en-US" dirty="0"/>
              <a:t>20,000 </a:t>
            </a:r>
            <a:r>
              <a:rPr lang="en-US" dirty="0" smtClean="0"/>
              <a:t>less than male counterparts</a:t>
            </a:r>
            <a:endParaRPr lang="en-US" b="0" i="1" dirty="0" smtClean="0"/>
          </a:p>
          <a:p>
            <a:pPr lvl="3"/>
            <a:r>
              <a:rPr lang="en-US" b="0" dirty="0" smtClean="0"/>
              <a:t>University violated federal law by paying female professors lower salaries than male counterparts </a:t>
            </a:r>
          </a:p>
          <a:p>
            <a:pPr lvl="3"/>
            <a:r>
              <a:rPr lang="en-US" dirty="0" smtClean="0"/>
              <a:t>Salaries of female professors were on average, $19,781 less</a:t>
            </a:r>
          </a:p>
          <a:p>
            <a:pPr lvl="3"/>
            <a:r>
              <a:rPr lang="en-US" dirty="0" smtClean="0"/>
              <a:t>Despite recognizing pay </a:t>
            </a:r>
            <a:r>
              <a:rPr lang="en-US" dirty="0"/>
              <a:t>disparity in a </a:t>
            </a:r>
            <a:r>
              <a:rPr lang="en-US" dirty="0" smtClean="0"/>
              <a:t>memo</a:t>
            </a:r>
            <a:r>
              <a:rPr lang="en-US" dirty="0"/>
              <a:t>, </a:t>
            </a:r>
            <a:r>
              <a:rPr lang="en-US" dirty="0" smtClean="0"/>
              <a:t>university </a:t>
            </a:r>
            <a:r>
              <a:rPr lang="en-US" dirty="0"/>
              <a:t>declined to take corrective </a:t>
            </a:r>
            <a:r>
              <a:rPr lang="en-US" dirty="0" smtClean="0"/>
              <a:t>action</a:t>
            </a:r>
          </a:p>
          <a:p>
            <a:pPr lvl="4"/>
            <a:r>
              <a:rPr lang="en-US" dirty="0" smtClean="0"/>
              <a:t>University will </a:t>
            </a:r>
            <a:r>
              <a:rPr lang="en-US" dirty="0"/>
              <a:t>pay $2.66 million and furnish other </a:t>
            </a:r>
            <a:r>
              <a:rPr lang="en-US" dirty="0" smtClean="0"/>
              <a:t>relief</a:t>
            </a:r>
            <a:endParaRPr lang="en-US" dirty="0"/>
          </a:p>
          <a:p>
            <a:pPr lvl="4"/>
            <a:endParaRPr lang="en-US" dirty="0"/>
          </a:p>
          <a:p>
            <a:pPr lvl="3"/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3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Pregnancy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mtClean="0"/>
              <a:t>Amendment to Title VII </a:t>
            </a:r>
            <a:br>
              <a:rPr lang="en-US" smtClean="0"/>
            </a:br>
            <a:r>
              <a:rPr lang="en-US" smtClean="0"/>
              <a:t>of the Civil Rights Act of 1964</a:t>
            </a:r>
          </a:p>
          <a:p>
            <a:r>
              <a:rPr lang="en-US" smtClean="0"/>
              <a:t>Prohibits discrimination on the basis of pregnancy, childbirth, or related medical conditions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6" b="21856"/>
          <a:stretch/>
        </p:blipFill>
        <p:spPr/>
      </p:pic>
    </p:spTree>
    <p:extLst>
      <p:ext uri="{BB962C8B-B14F-4D97-AF65-F5344CB8AC3E}">
        <p14:creationId xmlns:p14="http://schemas.microsoft.com/office/powerpoint/2010/main" val="134608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Pruitthealth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Pruitthealth Sued by EEOC for Pregnancy Discrimination </a:t>
            </a:r>
          </a:p>
          <a:p>
            <a:pPr lvl="1"/>
            <a:r>
              <a:rPr lang="en-US" dirty="0" smtClean="0"/>
              <a:t>4-18-2018</a:t>
            </a:r>
          </a:p>
          <a:p>
            <a:pPr lvl="3"/>
            <a:r>
              <a:rPr lang="en-US" dirty="0" smtClean="0"/>
              <a:t>Offered job modifications to CNAs injured at work </a:t>
            </a:r>
          </a:p>
          <a:p>
            <a:pPr lvl="3"/>
            <a:r>
              <a:rPr lang="en-US" dirty="0" smtClean="0"/>
              <a:t>Refused similar accommodations for pregnant CNA</a:t>
            </a:r>
          </a:p>
          <a:p>
            <a:pPr lvl="3"/>
            <a:r>
              <a:rPr lang="en-US" dirty="0" smtClean="0"/>
              <a:t>ER had device to help lift patients, did not prohibit CNAs from seeking assistance </a:t>
            </a:r>
          </a:p>
          <a:p>
            <a:pPr lvl="3"/>
            <a:r>
              <a:rPr lang="en-US" dirty="0" smtClean="0"/>
              <a:t>Forced her to resign or be fired</a:t>
            </a:r>
          </a:p>
          <a:p>
            <a:pPr lvl="4"/>
            <a:r>
              <a:rPr lang="en-US" dirty="0" smtClean="0"/>
              <a:t>"Companies must be careful not to violate federal anti-discrimination law when they pick and choose which employees to accommodate."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652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Religion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mtClean="0"/>
              <a:t>Treating EE/applicant unfavorably because of religious beliefs </a:t>
            </a:r>
          </a:p>
          <a:p>
            <a:r>
              <a:rPr lang="en-US" smtClean="0"/>
              <a:t>Law covers not only traditional, organized religions but also sincerely held religious, ethical or moral beliefs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6" b="21856"/>
          <a:stretch/>
        </p:blipFill>
        <p:spPr/>
      </p:pic>
    </p:spTree>
    <p:extLst>
      <p:ext uri="{BB962C8B-B14F-4D97-AF65-F5344CB8AC3E}">
        <p14:creationId xmlns:p14="http://schemas.microsoft.com/office/powerpoint/2010/main" val="142454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United Health Programs of America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EEOC v. United Health Programs of America</a:t>
            </a:r>
          </a:p>
          <a:p>
            <a:pPr lvl="1"/>
            <a:r>
              <a:rPr lang="en-US" smtClean="0"/>
              <a:t>4-26-2018</a:t>
            </a:r>
          </a:p>
          <a:p>
            <a:pPr lvl="3"/>
            <a:r>
              <a:rPr lang="en-US" smtClean="0"/>
              <a:t>EEs forced to engage in religious practices at work</a:t>
            </a:r>
          </a:p>
          <a:p>
            <a:pPr lvl="3"/>
            <a:r>
              <a:rPr lang="en-US" smtClean="0"/>
              <a:t>Prayer, religious workshops, spiritual cleansing rituals</a:t>
            </a:r>
          </a:p>
          <a:p>
            <a:pPr lvl="3"/>
            <a:r>
              <a:rPr lang="en-US" smtClean="0"/>
              <a:t>Part of a belief system called "Harnessing Happiness" or "Onionhead," created by CEO’s aunt</a:t>
            </a:r>
          </a:p>
          <a:p>
            <a:pPr lvl="3"/>
            <a:r>
              <a:rPr lang="en-US" smtClean="0"/>
              <a:t>Violated federal law by coercing 10 employees to engage in religious practices at work </a:t>
            </a:r>
          </a:p>
          <a:p>
            <a:pPr lvl="4"/>
            <a:r>
              <a:rPr lang="en-US" smtClean="0"/>
              <a:t>Jury awarded $5.1 million for workers.</a:t>
            </a:r>
          </a:p>
          <a:p>
            <a:pPr lvl="4"/>
            <a:endParaRPr lang="en-US" smtClean="0"/>
          </a:p>
          <a:p>
            <a:pPr lvl="4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2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Religious &amp; Sex Discrimination?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8" y="1715250"/>
            <a:ext cx="8516831" cy="4957924"/>
          </a:xfrm>
        </p:spPr>
        <p:txBody>
          <a:bodyPr>
            <a:normAutofit fontScale="62500" lnSpcReduction="20000"/>
          </a:bodyPr>
          <a:lstStyle/>
          <a:p>
            <a:r>
              <a:rPr lang="en-US"/>
              <a:t>Former Miami Dolphins cheerleader Kristan Ann Ware filed a lawsuit Wednesday against the Dolphins and the </a:t>
            </a:r>
            <a:r>
              <a:rPr lang="en-US" smtClean="0"/>
              <a:t>NFL</a:t>
            </a:r>
          </a:p>
          <a:p>
            <a:r>
              <a:rPr lang="en-US" smtClean="0"/>
              <a:t>Post areosted </a:t>
            </a:r>
            <a:r>
              <a:rPr lang="en-US"/>
              <a:t>a picture of her being baptized on social media. </a:t>
            </a:r>
            <a:endParaRPr lang="en-US" smtClean="0"/>
          </a:p>
          <a:p>
            <a:r>
              <a:rPr lang="en-US" smtClean="0"/>
              <a:t>During an annual performance review, two coaches told her not </a:t>
            </a:r>
            <a:r>
              <a:rPr lang="en-US"/>
              <a:t>to discuss her </a:t>
            </a:r>
            <a:r>
              <a:rPr lang="en-US" smtClean="0"/>
              <a:t>virginity</a:t>
            </a:r>
          </a:p>
          <a:p>
            <a:r>
              <a:rPr lang="en-US" b="1" smtClean="0"/>
              <a:t>Double Standard? </a:t>
            </a:r>
          </a:p>
          <a:p>
            <a:pPr marL="0" indent="0">
              <a:buNone/>
            </a:pPr>
            <a:r>
              <a:rPr lang="en-US" smtClean="0">
                <a:solidFill>
                  <a:srgbClr val="009999"/>
                </a:solidFill>
              </a:rPr>
              <a:t>“I got told things like you can’t mention God.  I felt like I was walking on eggshells.  But a </a:t>
            </a:r>
            <a:r>
              <a:rPr lang="en-US" u="sng" smtClean="0">
                <a:solidFill>
                  <a:srgbClr val="009999"/>
                </a:solidFill>
              </a:rPr>
              <a:t>football player</a:t>
            </a:r>
            <a:r>
              <a:rPr lang="en-US" smtClean="0">
                <a:solidFill>
                  <a:srgbClr val="009999"/>
                </a:solidFill>
              </a:rPr>
              <a:t> can publicly announce whatever they believe like kneeling for political indifference or kneeling because he does have a relationship with God and he wants to pray he as a right to do that.” </a:t>
            </a:r>
            <a:endParaRPr lang="en-US">
              <a:solidFill>
                <a:srgbClr val="009999"/>
              </a:solidFill>
            </a:endParaRPr>
          </a:p>
        </p:txBody>
      </p:sp>
      <p:pic>
        <p:nvPicPr>
          <p:cNvPr id="2050" name="Picture 2" descr="https://www.gannett-cdn.com/-mm-/5f3a567decff3781832ec022465d373b2dceb5d2/c=1849-0-5561-3712/local/-/media/2018/01/23/USATODAY/USATODAY/636523242142018993-USP-NFL-NFC-CHAMPIONSHIP-MINNESOTA-VIKINGS-AT-PHI-96797449.JPG?width=480&amp;crop=1:1&amp;fit=bound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079" y="2036264"/>
            <a:ext cx="3654418" cy="3654418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01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Religious Discrimination?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		</a:t>
            </a:r>
          </a:p>
          <a:p>
            <a:endParaRPr lang="en-US"/>
          </a:p>
          <a:p>
            <a:r>
              <a:rPr lang="en-US" smtClean="0"/>
              <a:t>		What about the Flu Shot issue?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34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Saint Thomas Health Sued by EEOC For Religious </a:t>
            </a:r>
            <a:r>
              <a:rPr lang="en-US" smtClean="0"/>
              <a:t>Bias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/>
              <a:t>STH required all </a:t>
            </a:r>
            <a:r>
              <a:rPr lang="en-US" b="0" smtClean="0"/>
              <a:t>workers at the Hospital to </a:t>
            </a:r>
            <a:r>
              <a:rPr lang="en-US" b="0"/>
              <a:t>have an annual flu shot, including </a:t>
            </a:r>
            <a:r>
              <a:rPr lang="en-US" b="0" smtClean="0"/>
              <a:t>food </a:t>
            </a:r>
            <a:r>
              <a:rPr lang="en-US" b="0"/>
              <a:t>and environmental services </a:t>
            </a:r>
            <a:r>
              <a:rPr lang="en-US" b="0" smtClean="0"/>
              <a:t>EEs at </a:t>
            </a:r>
            <a:r>
              <a:rPr lang="en-US" b="0"/>
              <a:t>the hospital. </a:t>
            </a:r>
            <a:endParaRPr lang="en-US" b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smtClean="0"/>
              <a:t>2013/2014: STH </a:t>
            </a:r>
            <a:r>
              <a:rPr lang="en-US" b="0"/>
              <a:t>allowed </a:t>
            </a:r>
            <a:r>
              <a:rPr lang="en-US" b="0" smtClean="0"/>
              <a:t>plaintiff EE to </a:t>
            </a:r>
            <a:r>
              <a:rPr lang="en-US" b="0"/>
              <a:t>wear a protective mask instead of having a flu shot </a:t>
            </a:r>
            <a:r>
              <a:rPr lang="en-US" b="0" smtClean="0"/>
              <a:t>(due to EE’s religious belief).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smtClean="0"/>
              <a:t>2015: request denied. Terminated upon refusal.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rgbClr val="C00000"/>
                </a:solidFill>
              </a:rPr>
              <a:t>What is the problem here? Isn’t this a legitimate business reason?!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33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Sex Discrimination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mtClean="0"/>
              <a:t>Treating EE/applicant unfavorably because of person's sex </a:t>
            </a:r>
          </a:p>
          <a:p>
            <a:r>
              <a:rPr lang="en-US" smtClean="0"/>
              <a:t>Discrimination because of gender identity, transgender status, or sexual orientation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4" b="40619"/>
          <a:stretch/>
        </p:blipFill>
        <p:spPr/>
      </p:pic>
    </p:spTree>
    <p:extLst>
      <p:ext uri="{BB962C8B-B14F-4D97-AF65-F5344CB8AC3E}">
        <p14:creationId xmlns:p14="http://schemas.microsoft.com/office/powerpoint/2010/main" val="360694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Children’s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The Children’s Home Settles EEOC Sex Discrimination Lawsuit </a:t>
            </a:r>
          </a:p>
          <a:p>
            <a:pPr lvl="1"/>
            <a:r>
              <a:rPr lang="en-US" smtClean="0"/>
              <a:t>5-2-2018</a:t>
            </a:r>
          </a:p>
          <a:p>
            <a:pPr lvl="2"/>
            <a:r>
              <a:rPr lang="en-US" smtClean="0"/>
              <a:t>Refused to Hire Male EE for a Maternity Program Position </a:t>
            </a:r>
          </a:p>
          <a:p>
            <a:pPr lvl="3"/>
            <a:r>
              <a:rPr lang="en-US" smtClean="0"/>
              <a:t>ER refused to consider male EE based on his sex</a:t>
            </a:r>
          </a:p>
          <a:p>
            <a:pPr lvl="3"/>
            <a:r>
              <a:rPr lang="en-US" smtClean="0"/>
              <a:t>After voicing concerns, EE prevented from applying to other positions</a:t>
            </a:r>
          </a:p>
          <a:p>
            <a:pPr lvl="4"/>
            <a:r>
              <a:rPr lang="en-US" smtClean="0"/>
              <a:t>"Outdated stereotypes about the roles of men and women in child care and caregiving should not adversely impact employees' job prospects."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37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Happening at the . . . 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4" b="14014"/>
          <a:stretch/>
        </p:blipFill>
        <p:spPr/>
      </p:pic>
      <p:sp>
        <p:nvSpPr>
          <p:cNvPr id="11" name="Text Placeholder 10" hidden="1"/>
          <p:cNvSpPr>
            <a:spLocks noGrp="1"/>
          </p:cNvSpPr>
          <p:nvPr>
            <p:ph type="body" sz="quarter" idx="4294967295"/>
          </p:nvPr>
        </p:nvSpPr>
        <p:spPr>
          <a:xfrm>
            <a:off x="2674938" y="3462338"/>
            <a:ext cx="9517062" cy="10731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Some of the biggest changes to the legal landscape involve the federal agency enforcement priorities, rules and regulations.</a:t>
            </a:r>
            <a:endParaRPr lang="en-US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281613" y="2973589"/>
            <a:ext cx="5143500" cy="24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13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98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mtClean="0"/>
          </a:p>
          <a:p>
            <a:pPr algn="ctr"/>
            <a:endParaRPr lang="en-US"/>
          </a:p>
          <a:p>
            <a:pPr algn="ctr"/>
            <a:r>
              <a:rPr lang="en-US" smtClean="0"/>
              <a:t>What does SEX mean?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9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EEOC LGBT Charge Filings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925235"/>
              </p:ext>
            </p:extLst>
          </p:nvPr>
        </p:nvGraphicFramePr>
        <p:xfrm>
          <a:off x="612775" y="1606550"/>
          <a:ext cx="10971720" cy="1598017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2194344">
                  <a:extLst>
                    <a:ext uri="{9D8B030D-6E8A-4147-A177-3AD203B41FA5}">
                      <a16:colId xmlns:a16="http://schemas.microsoft.com/office/drawing/2014/main" val="2397606740"/>
                    </a:ext>
                  </a:extLst>
                </a:gridCol>
                <a:gridCol w="2194344">
                  <a:extLst>
                    <a:ext uri="{9D8B030D-6E8A-4147-A177-3AD203B41FA5}">
                      <a16:colId xmlns:a16="http://schemas.microsoft.com/office/drawing/2014/main" val="1376393772"/>
                    </a:ext>
                  </a:extLst>
                </a:gridCol>
                <a:gridCol w="2194344">
                  <a:extLst>
                    <a:ext uri="{9D8B030D-6E8A-4147-A177-3AD203B41FA5}">
                      <a16:colId xmlns:a16="http://schemas.microsoft.com/office/drawing/2014/main" val="2636980352"/>
                    </a:ext>
                  </a:extLst>
                </a:gridCol>
                <a:gridCol w="2194344">
                  <a:extLst>
                    <a:ext uri="{9D8B030D-6E8A-4147-A177-3AD203B41FA5}">
                      <a16:colId xmlns:a16="http://schemas.microsoft.com/office/drawing/2014/main" val="3291484559"/>
                    </a:ext>
                  </a:extLst>
                </a:gridCol>
                <a:gridCol w="2194344">
                  <a:extLst>
                    <a:ext uri="{9D8B030D-6E8A-4147-A177-3AD203B41FA5}">
                      <a16:colId xmlns:a16="http://schemas.microsoft.com/office/drawing/2014/main" val="2576640586"/>
                    </a:ext>
                  </a:extLst>
                </a:gridCol>
              </a:tblGrid>
              <a:tr h="801488"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2013</a:t>
                      </a:r>
                      <a:endParaRPr lang="en-US" sz="3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969" marR="63969" marT="34290" marB="3429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2014</a:t>
                      </a:r>
                      <a:endParaRPr lang="en-US" sz="3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969" marR="63969" marT="34290" marB="3429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2015</a:t>
                      </a:r>
                      <a:endParaRPr lang="en-US" sz="3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969" marR="63969" marT="34290" marB="3429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2016</a:t>
                      </a:r>
                      <a:endParaRPr lang="en-US" sz="3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969" marR="63969" marT="34290" marB="3429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2017</a:t>
                      </a:r>
                      <a:endParaRPr lang="en-US" sz="3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969" marR="63969" marT="34290" marB="34290" anchor="b"/>
                </a:tc>
                <a:extLst>
                  <a:ext uri="{0D108BD9-81ED-4DB2-BD59-A6C34878D82A}">
                    <a16:rowId xmlns:a16="http://schemas.microsoft.com/office/drawing/2014/main" val="1348147024"/>
                  </a:ext>
                </a:extLst>
              </a:tr>
              <a:tr h="796529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808</a:t>
                      </a:r>
                      <a:endParaRPr lang="en-US" sz="2800" b="1" dirty="0"/>
                    </a:p>
                  </a:txBody>
                  <a:tcPr marL="63969" marR="63969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1,100</a:t>
                      </a:r>
                      <a:endParaRPr lang="en-US" sz="2800" b="1" dirty="0"/>
                    </a:p>
                  </a:txBody>
                  <a:tcPr marL="63969" marR="63969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1,412</a:t>
                      </a:r>
                      <a:endParaRPr lang="en-US" sz="2800" b="1" dirty="0"/>
                    </a:p>
                  </a:txBody>
                  <a:tcPr marL="63969" marR="63969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1,768</a:t>
                      </a:r>
                      <a:endParaRPr lang="en-US" sz="2800" b="1" dirty="0"/>
                    </a:p>
                  </a:txBody>
                  <a:tcPr marL="63969" marR="63969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1,762</a:t>
                      </a:r>
                      <a:endParaRPr lang="en-US" sz="2800" b="1" dirty="0"/>
                    </a:p>
                  </a:txBody>
                  <a:tcPr marL="63969" marR="63969" marT="34290" marB="34290"/>
                </a:tc>
                <a:extLst>
                  <a:ext uri="{0D108BD9-81ED-4DB2-BD59-A6C34878D82A}">
                    <a16:rowId xmlns:a16="http://schemas.microsoft.com/office/drawing/2014/main" val="4103163580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40366" y="3717252"/>
            <a:ext cx="78770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37">
              <a:defRPr/>
            </a:pPr>
            <a:r>
              <a:rPr lang="en-US" sz="3000" b="1" dirty="0"/>
              <a:t>Increase of nearly 120% in 5 years!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790011" y="3857948"/>
            <a:ext cx="550355" cy="27260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37">
              <a:defRPr/>
            </a:pPr>
            <a:endParaRPr lang="en-US" sz="1013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374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Look-Back: Evans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Evans v. Georgia Regional Hospital</a:t>
            </a:r>
          </a:p>
          <a:p>
            <a:pPr lvl="1"/>
            <a:r>
              <a:rPr lang="en-US" dirty="0" smtClean="0"/>
              <a:t>7-24-2017</a:t>
            </a:r>
          </a:p>
          <a:p>
            <a:pPr lvl="3"/>
            <a:r>
              <a:rPr lang="en-US" dirty="0" smtClean="0"/>
              <a:t>EE alleges that ER discriminated against her on the basis of sexual orientation and gender nonconformity, in violation of Title VII</a:t>
            </a:r>
          </a:p>
          <a:p>
            <a:pPr lvl="4"/>
            <a:r>
              <a:rPr lang="en-US" dirty="0" smtClean="0"/>
              <a:t>11th Cir. Ct. of Appeals denies EE’s claim, holding that Title VII does not protect against sexual orientation and gender nonconformity discrimination.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07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Altitude Express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mtClean="0"/>
              <a:t>Zarda v. Altitude Express</a:t>
            </a:r>
          </a:p>
          <a:p>
            <a:pPr lvl="1"/>
            <a:r>
              <a:rPr lang="en-US" dirty="0" smtClean="0"/>
              <a:t>2-26-2018</a:t>
            </a:r>
          </a:p>
          <a:p>
            <a:pPr lvl="3"/>
            <a:r>
              <a:rPr lang="en-US" dirty="0" smtClean="0"/>
              <a:t>Gay EE fired after customer complaint</a:t>
            </a:r>
          </a:p>
          <a:p>
            <a:pPr lvl="3"/>
            <a:r>
              <a:rPr lang="en-US" dirty="0" smtClean="0"/>
              <a:t>EEOC reiterated arguments from </a:t>
            </a:r>
            <a:r>
              <a:rPr lang="en-US" smtClean="0"/>
              <a:t>Hively</a:t>
            </a:r>
            <a:endParaRPr lang="en-US" dirty="0" smtClean="0"/>
          </a:p>
          <a:p>
            <a:pPr lvl="3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Cir. Ct. ruled Title VII prohibits sexual orientation discrimination</a:t>
            </a:r>
          </a:p>
          <a:p>
            <a:pPr lvl="4"/>
            <a:r>
              <a:rPr lang="en-US" dirty="0" smtClean="0"/>
              <a:t>"Sexual orientation discrimination is a subset of sex discrimination because sexual orientation is defined by one's sex in relation to the sex of those to whom one is attracted."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2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LGBT Employment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Expanded in recent years… and retracted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DOJ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dirty="0" smtClean="0"/>
              <a:t>Title VII does not cover employment "discrimination based on sexual orientation."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EEOC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dirty="0" smtClean="0"/>
              <a:t>Title VII prohibits sexual orientation </a:t>
            </a:r>
            <a:r>
              <a:rPr lang="en-US" smtClean="0"/>
              <a:t>and gender identity </a:t>
            </a:r>
            <a:r>
              <a:rPr lang="en-US" dirty="0" smtClean="0"/>
              <a:t>discrimination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Courts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dirty="0" smtClean="0"/>
              <a:t>Issue likely decided by SCOTUS (2,6,7 vs. 11 Circuits)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Congress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dirty="0" smtClean="0"/>
              <a:t>Unlikely to act before SCOTUS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9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Happening at the . . . 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4" b="14014"/>
          <a:stretch/>
        </p:blipFill>
        <p:spPr/>
      </p:pic>
      <p:sp>
        <p:nvSpPr>
          <p:cNvPr id="11" name="Text Placeholder 10" hidden="1"/>
          <p:cNvSpPr>
            <a:spLocks noGrp="1"/>
          </p:cNvSpPr>
          <p:nvPr>
            <p:ph type="body" sz="quarter" idx="4294967295"/>
          </p:nvPr>
        </p:nvSpPr>
        <p:spPr>
          <a:xfrm>
            <a:off x="2674938" y="3462338"/>
            <a:ext cx="9517062" cy="10731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Some of the biggest changes to the legal landscape involve the federal agency enforcement priorities, rules and regulations.</a:t>
            </a:r>
            <a:endParaRPr lang="en-US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281613" y="2973589"/>
            <a:ext cx="5143500" cy="24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13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4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Dept. of labor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Fosters, promotes, and develops welfare of wage earners, job seekers, and retirees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06490" y="1482542"/>
            <a:ext cx="2882668" cy="2882668"/>
          </a:xfrm>
        </p:spPr>
      </p:pic>
    </p:spTree>
    <p:extLst>
      <p:ext uri="{BB962C8B-B14F-4D97-AF65-F5344CB8AC3E}">
        <p14:creationId xmlns:p14="http://schemas.microsoft.com/office/powerpoint/2010/main" val="215402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Covered by DOL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Fair Labor Standards Act (FLSA)</a:t>
            </a:r>
          </a:p>
          <a:p>
            <a:r>
              <a:rPr lang="en-US" smtClean="0"/>
              <a:t>Family and Medical Leave Act (FMLA)</a:t>
            </a:r>
          </a:p>
          <a:p>
            <a:r>
              <a:rPr lang="en-US" smtClean="0"/>
              <a:t>Office of Federal Contract Compliance Programs (OFCCP)</a:t>
            </a:r>
          </a:p>
          <a:p>
            <a:r>
              <a:rPr lang="en-US" smtClean="0"/>
              <a:t>Service Contract Act (SCA)</a:t>
            </a:r>
          </a:p>
          <a:p>
            <a:r>
              <a:rPr lang="en-US" smtClean="0"/>
              <a:t>Davis-Bacon Act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9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Overtime Rule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Current Overtime Exemptions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96900" y="2332038"/>
          <a:ext cx="5438827" cy="3650928"/>
        </p:xfrm>
        <a:graphic>
          <a:graphicData uri="http://schemas.openxmlformats.org/drawingml/2006/table">
            <a:tbl>
              <a:tblPr bandRow="1">
                <a:tableStyleId>{EB9631B5-78F2-41C9-869B-9F39066F8104}</a:tableStyleId>
              </a:tblPr>
              <a:tblGrid>
                <a:gridCol w="2214261">
                  <a:extLst>
                    <a:ext uri="{9D8B030D-6E8A-4147-A177-3AD203B41FA5}">
                      <a16:colId xmlns:a16="http://schemas.microsoft.com/office/drawing/2014/main" val="347714806"/>
                    </a:ext>
                  </a:extLst>
                </a:gridCol>
                <a:gridCol w="3224566">
                  <a:extLst>
                    <a:ext uri="{9D8B030D-6E8A-4147-A177-3AD203B41FA5}">
                      <a16:colId xmlns:a16="http://schemas.microsoft.com/office/drawing/2014/main" val="2636837103"/>
                    </a:ext>
                  </a:extLst>
                </a:gridCol>
              </a:tblGrid>
              <a:tr h="57517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Salary</a:t>
                      </a:r>
                      <a:r>
                        <a:rPr lang="en-US" sz="1800" baseline="0" dirty="0" smtClean="0"/>
                        <a:t> Level</a:t>
                      </a:r>
                      <a:endParaRPr lang="en-US" sz="1800" dirty="0"/>
                    </a:p>
                  </a:txBody>
                  <a:tcPr marL="70116" marR="70116" marT="25718" marB="2571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&gt; $455</a:t>
                      </a:r>
                      <a:r>
                        <a:rPr lang="en-US" sz="1800" baseline="0" dirty="0" smtClean="0"/>
                        <a:t> weekly or</a:t>
                      </a:r>
                    </a:p>
                    <a:p>
                      <a:r>
                        <a:rPr lang="en-US" sz="1800" baseline="0" dirty="0" smtClean="0"/>
                        <a:t>&gt; $23,660 annually</a:t>
                      </a:r>
                      <a:endParaRPr lang="en-US" sz="1800" dirty="0"/>
                    </a:p>
                  </a:txBody>
                  <a:tcPr marL="70116" marR="70116" marT="25718" marB="25718"/>
                </a:tc>
                <a:extLst>
                  <a:ext uri="{0D108BD9-81ED-4DB2-BD59-A6C34878D82A}">
                    <a16:rowId xmlns:a16="http://schemas.microsoft.com/office/drawing/2014/main" val="4198973771"/>
                  </a:ext>
                </a:extLst>
              </a:tr>
              <a:tr h="162691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Category</a:t>
                      </a:r>
                      <a:endParaRPr lang="en-US" sz="1800" dirty="0"/>
                    </a:p>
                  </a:txBody>
                  <a:tcPr marL="70116" marR="70116" marT="25718" marB="2571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Executive</a:t>
                      </a:r>
                    </a:p>
                    <a:p>
                      <a:r>
                        <a:rPr lang="en-US" sz="1800" dirty="0" smtClean="0"/>
                        <a:t>Administrative</a:t>
                      </a:r>
                    </a:p>
                    <a:p>
                      <a:r>
                        <a:rPr lang="en-US" sz="1800" dirty="0" smtClean="0"/>
                        <a:t>Professional</a:t>
                      </a:r>
                    </a:p>
                    <a:p>
                      <a:r>
                        <a:rPr lang="en-US" sz="1800" dirty="0" smtClean="0"/>
                        <a:t>Computer EE</a:t>
                      </a:r>
                    </a:p>
                    <a:p>
                      <a:r>
                        <a:rPr lang="en-US" sz="1800" dirty="0" smtClean="0"/>
                        <a:t>Outside Sales</a:t>
                      </a:r>
                    </a:p>
                    <a:p>
                      <a:r>
                        <a:rPr lang="en-US" sz="1800" dirty="0" smtClean="0"/>
                        <a:t>Highly-Compensated</a:t>
                      </a:r>
                      <a:endParaRPr lang="en-US" sz="1800" dirty="0"/>
                    </a:p>
                  </a:txBody>
                  <a:tcPr marL="70116" marR="70116" marT="25718" marB="25718"/>
                </a:tc>
                <a:extLst>
                  <a:ext uri="{0D108BD9-81ED-4DB2-BD59-A6C34878D82A}">
                    <a16:rowId xmlns:a16="http://schemas.microsoft.com/office/drawing/2014/main" val="1956204912"/>
                  </a:ext>
                </a:extLst>
              </a:tr>
              <a:tr h="54956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Standard Duties</a:t>
                      </a:r>
                      <a:r>
                        <a:rPr lang="en-US" sz="1800" baseline="0" dirty="0" smtClean="0"/>
                        <a:t> Test</a:t>
                      </a:r>
                      <a:endParaRPr lang="en-US" sz="1800" dirty="0"/>
                    </a:p>
                  </a:txBody>
                  <a:tcPr marL="70116" marR="70116" marT="25718" marB="25718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See WHD Fact Sheet #17A.</a:t>
                      </a:r>
                      <a:endParaRPr lang="en-US" sz="1800" dirty="0"/>
                    </a:p>
                  </a:txBody>
                  <a:tcPr marL="70116" marR="70116" marT="25718" marB="25718" anchor="ctr"/>
                </a:tc>
                <a:extLst>
                  <a:ext uri="{0D108BD9-81ED-4DB2-BD59-A6C34878D82A}">
                    <a16:rowId xmlns:a16="http://schemas.microsoft.com/office/drawing/2014/main" val="3668708880"/>
                  </a:ext>
                </a:extLst>
              </a:tr>
              <a:tr h="8039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Exclusions</a:t>
                      </a:r>
                      <a:endParaRPr lang="en-US" sz="1800" dirty="0"/>
                    </a:p>
                  </a:txBody>
                  <a:tcPr marL="70116" marR="70116" marT="25718" marB="2571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Blue Collar Workers</a:t>
                      </a:r>
                    </a:p>
                    <a:p>
                      <a:r>
                        <a:rPr lang="en-US" sz="1800" dirty="0" smtClean="0"/>
                        <a:t>First</a:t>
                      </a:r>
                      <a:r>
                        <a:rPr lang="en-US" sz="1800" baseline="0" dirty="0" smtClean="0"/>
                        <a:t> Responders</a:t>
                      </a:r>
                      <a:endParaRPr lang="en-US" sz="1800" dirty="0"/>
                    </a:p>
                  </a:txBody>
                  <a:tcPr marL="70116" marR="70116" marT="25718" marB="25718"/>
                </a:tc>
                <a:extLst>
                  <a:ext uri="{0D108BD9-81ED-4DB2-BD59-A6C34878D82A}">
                    <a16:rowId xmlns:a16="http://schemas.microsoft.com/office/drawing/2014/main" val="2524555468"/>
                  </a:ext>
                </a:extLst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Proposed Overtime Rule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en-US" dirty="0" smtClean="0"/>
              <a:t>Announced plans on October 30, 2017 to undertake new rulemaking</a:t>
            </a:r>
          </a:p>
          <a:p>
            <a:pPr lvl="1"/>
            <a:r>
              <a:rPr lang="en-US" dirty="0" smtClean="0"/>
              <a:t>Hosting “listening sessions” across U.S. Sept. 7 through 24, 2018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7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Pilot “PAID”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Payroll Audit Independent Determination</a:t>
            </a:r>
          </a:p>
          <a:p>
            <a:r>
              <a:rPr lang="en-US" dirty="0" smtClean="0"/>
              <a:t>Goals  </a:t>
            </a:r>
          </a:p>
          <a:p>
            <a:pPr lvl="2"/>
            <a:r>
              <a:rPr lang="en-US" dirty="0" smtClean="0"/>
              <a:t>Facilitate resolution of potential O/T and min. wage claims</a:t>
            </a:r>
          </a:p>
          <a:p>
            <a:pPr lvl="2"/>
            <a:r>
              <a:rPr lang="en-US" dirty="0" smtClean="0"/>
              <a:t>Resolve claims quickly, without litigation</a:t>
            </a:r>
          </a:p>
          <a:p>
            <a:pPr lvl="2"/>
            <a:r>
              <a:rPr lang="en-US" dirty="0" smtClean="0"/>
              <a:t>Improve ER’s compliance with O/T and min. wage laws</a:t>
            </a:r>
          </a:p>
          <a:p>
            <a:pPr lvl="2"/>
            <a:r>
              <a:rPr lang="en-US" dirty="0" smtClean="0"/>
              <a:t>Ensure EEs receive back wages they are owed faster</a:t>
            </a:r>
          </a:p>
          <a:p>
            <a:r>
              <a:rPr lang="en-US" dirty="0" smtClean="0"/>
              <a:t>Pilot program to last 6 months</a:t>
            </a:r>
          </a:p>
          <a:p>
            <a:r>
              <a:rPr lang="en-US" u="sng" dirty="0" smtClean="0">
                <a:solidFill>
                  <a:schemeClr val="tx2"/>
                </a:solidFill>
              </a:rPr>
              <a:t>https://www.dol.gov/whd/paid/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8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smtClean="0"/>
              <a:t>Equal Employment Opportunity Commission</a:t>
            </a:r>
            <a:endParaRPr lang="en-US" sz="4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Advances opportunity in workplace</a:t>
            </a:r>
          </a:p>
          <a:p>
            <a:r>
              <a:rPr lang="en-US"/>
              <a:t>Enforces federal laws prohibiting employment discrimination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06489" y="1600111"/>
            <a:ext cx="2831929" cy="2831929"/>
          </a:xfrm>
        </p:spPr>
      </p:pic>
    </p:spTree>
    <p:extLst>
      <p:ext uri="{BB962C8B-B14F-4D97-AF65-F5344CB8AC3E}">
        <p14:creationId xmlns:p14="http://schemas.microsoft.com/office/powerpoint/2010/main" val="254755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Fair Labor Standards Act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mtClean="0"/>
              <a:t>Establishes minimum wage, overtime pay, recordkeeping, and child labor standards</a:t>
            </a:r>
          </a:p>
          <a:p>
            <a:r>
              <a:rPr lang="en-US" smtClean="0"/>
              <a:t>Wage and Hour Division (WHD) administers and enforces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6" b="21856"/>
          <a:stretch/>
        </p:blipFill>
        <p:spPr/>
      </p:pic>
    </p:spTree>
    <p:extLst>
      <p:ext uri="{BB962C8B-B14F-4D97-AF65-F5344CB8AC3E}">
        <p14:creationId xmlns:p14="http://schemas.microsoft.com/office/powerpoint/2010/main" val="74757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Labor Standards 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Encino Motors v. Navarro</a:t>
            </a:r>
            <a:r>
              <a:rPr lang="en-US" smtClean="0"/>
              <a:t>	- SCOTUS</a:t>
            </a:r>
            <a:r>
              <a:rPr lang="en-US" dirty="0" smtClean="0"/>
              <a:t>			</a:t>
            </a:r>
          </a:p>
          <a:p>
            <a:pPr lvl="1"/>
            <a:r>
              <a:rPr lang="en-US" dirty="0" smtClean="0"/>
              <a:t>4-2-2018</a:t>
            </a:r>
          </a:p>
          <a:p>
            <a:pPr lvl="2"/>
            <a:r>
              <a:rPr lang="en-US" dirty="0" smtClean="0"/>
              <a:t>Are service advisors at a car dealership exempt?</a:t>
            </a:r>
          </a:p>
          <a:p>
            <a:pPr lvl="3"/>
            <a:r>
              <a:rPr lang="en-US" dirty="0" smtClean="0"/>
              <a:t>FLSA exempts “salesman, partsman, or mechanics primarily engaged in selling </a:t>
            </a:r>
            <a:r>
              <a:rPr lang="en-US" smtClean="0"/>
              <a:t>or servicing </a:t>
            </a:r>
            <a:r>
              <a:rPr lang="en-US" dirty="0" smtClean="0"/>
              <a:t>automobiles, trucks, or farm implements”</a:t>
            </a:r>
          </a:p>
          <a:p>
            <a:pPr lvl="3"/>
            <a:r>
              <a:rPr lang="en-US" dirty="0" smtClean="0"/>
              <a:t>S.C. </a:t>
            </a:r>
            <a:r>
              <a:rPr lang="en-US" smtClean="0"/>
              <a:t>determined service </a:t>
            </a:r>
            <a:r>
              <a:rPr lang="en-US" dirty="0" smtClean="0"/>
              <a:t>advisors are exempt as a type of salesman selling auto repair</a:t>
            </a:r>
          </a:p>
          <a:p>
            <a:pPr lvl="2"/>
            <a:r>
              <a:rPr lang="en-US" dirty="0" smtClean="0"/>
              <a:t>S.C. rejected longstanding view of “narrowly construed” FLSA exemptions</a:t>
            </a:r>
          </a:p>
          <a:p>
            <a:pPr lvl="3"/>
            <a:r>
              <a:rPr lang="en-US" dirty="0" smtClean="0"/>
              <a:t>Important for ALL industries because it opens door for broader interpretation of FLSA exemptions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3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Letters return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Travel Time 						</a:t>
            </a:r>
          </a:p>
          <a:p>
            <a:pPr lvl="1"/>
            <a:r>
              <a:rPr lang="en-US" dirty="0" smtClean="0"/>
              <a:t>4-12-2018</a:t>
            </a:r>
          </a:p>
          <a:p>
            <a:pPr lvl="2"/>
            <a:r>
              <a:rPr lang="en-US" dirty="0" smtClean="0"/>
              <a:t>General Rule: Time spent as a passenger compensable when it falls during employee’s normal working hours, without regard to day of week</a:t>
            </a:r>
          </a:p>
          <a:p>
            <a:pPr lvl="3"/>
            <a:r>
              <a:rPr lang="en-US" dirty="0" smtClean="0"/>
              <a:t>But what if EE works different hours and durations</a:t>
            </a:r>
          </a:p>
          <a:p>
            <a:pPr lvl="2"/>
            <a:r>
              <a:rPr lang="en-US" dirty="0" smtClean="0"/>
              <a:t>3 options for ERs</a:t>
            </a:r>
          </a:p>
          <a:p>
            <a:pPr lvl="3"/>
            <a:r>
              <a:rPr lang="en-US" dirty="0" smtClean="0"/>
              <a:t>Look at most recent month to determine “typical work hours” </a:t>
            </a:r>
          </a:p>
          <a:p>
            <a:pPr lvl="3"/>
            <a:r>
              <a:rPr lang="en-US" dirty="0" smtClean="0"/>
              <a:t>Average start and end times.</a:t>
            </a:r>
          </a:p>
          <a:p>
            <a:pPr lvl="3"/>
            <a:r>
              <a:rPr lang="en-US" dirty="0" smtClean="0"/>
              <a:t>Work with EE to come to a practice that is agreed-upon in advance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46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Letters Return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0" dirty="0" smtClean="0"/>
              <a:t>Frequent Rest Breaks 				</a:t>
            </a:r>
          </a:p>
          <a:p>
            <a:pPr lvl="1"/>
            <a:r>
              <a:rPr lang="en-US" dirty="0" smtClean="0"/>
              <a:t>4-12-2018</a:t>
            </a:r>
          </a:p>
          <a:p>
            <a:pPr lvl="2"/>
            <a:r>
              <a:rPr lang="en-US" dirty="0" smtClean="0"/>
              <a:t>Does ER have to compensate EEs that need frequent breaks due to continuing serious health conditions under FMLA?</a:t>
            </a:r>
          </a:p>
          <a:p>
            <a:pPr lvl="2"/>
            <a:r>
              <a:rPr lang="en-US" dirty="0" smtClean="0"/>
              <a:t>Gen. Rule: rest breaks up to 20 minutes in length are ordinarily compensable (because they benefit ER)</a:t>
            </a:r>
          </a:p>
          <a:p>
            <a:pPr lvl="3"/>
            <a:r>
              <a:rPr lang="en-US" dirty="0" smtClean="0"/>
              <a:t>In limited circumstances, short rest breaks primarily benefit EE and are not compensable, and FMLA leave may be unpaid </a:t>
            </a:r>
          </a:p>
          <a:p>
            <a:pPr lvl="2"/>
            <a:r>
              <a:rPr lang="en-US" dirty="0" smtClean="0"/>
              <a:t>15-min FMLA breaks can be unpaid but EEs who take FMLA-protected breaks must receive as many paid rest breaks as their coworkers.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3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ululem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302" y="1463144"/>
            <a:ext cx="5573698" cy="418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Opinion Letters Return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868" y="1663766"/>
            <a:ext cx="7496968" cy="4339870"/>
          </a:xfrm>
        </p:spPr>
        <p:txBody>
          <a:bodyPr>
            <a:normAutofit/>
          </a:bodyPr>
          <a:lstStyle/>
          <a:p>
            <a:r>
              <a:rPr lang="en-US" sz="3600" smtClean="0"/>
              <a:t>Time Spent Attending Employer-Sponsored Benefits Fairs</a:t>
            </a:r>
            <a:r>
              <a:rPr lang="en-US" smtClean="0"/>
              <a:t>	</a:t>
            </a:r>
          </a:p>
          <a:p>
            <a:pPr lvl="1"/>
            <a:r>
              <a:rPr lang="en-US" sz="1900" smtClean="0"/>
              <a:t>8-28-2018</a:t>
            </a:r>
          </a:p>
          <a:p>
            <a:pPr lvl="2"/>
            <a:r>
              <a:rPr lang="en-US" sz="3000" smtClean="0"/>
              <a:t>Does ER have to compensate EEs for voluntarily attending ER-sponsored wellness activities?</a:t>
            </a:r>
          </a:p>
          <a:p>
            <a:pPr lvl="2"/>
            <a:r>
              <a:rPr lang="en-US" sz="3000" smtClean="0"/>
              <a:t>Since ER receives no direct financial benefit, and EE relieved of job duties during voluntary activity, it’s not compensable “work.”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Wage and Hour Division	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smtClean="0">
                <a:solidFill>
                  <a:srgbClr val="C00000"/>
                </a:solidFill>
              </a:rPr>
              <a:t>7/13/18 Field Assistance Bulletin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u="sng" smtClean="0"/>
              <a:t>Question:  </a:t>
            </a:r>
            <a:r>
              <a:rPr lang="en-US" sz="3200" smtClean="0"/>
              <a:t>When are home care, nurse, or caregiver registries “ERs” under the FLSA?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u="sng" smtClean="0"/>
              <a:t>Answer: </a:t>
            </a:r>
            <a:r>
              <a:rPr lang="en-US" sz="3200" smtClean="0"/>
              <a:t>case-by-case basis</a:t>
            </a:r>
          </a:p>
          <a:p>
            <a:pPr marL="801688" lvl="1" indent="-571500" algn="l">
              <a:buFont typeface="Arial" panose="020B0604020202020204" pitchFamily="34" charset="0"/>
              <a:buChar char="•"/>
            </a:pPr>
            <a:r>
              <a:rPr lang="en-US" smtClean="0"/>
              <a:t>A registry that simply facilitates matches between clients and caregivers is not an ER unless registry is involved in aspects like hiring, firing, scheduling, training, licensing (i.e. a more “hands-on” approach to directing the work of the caregivers)</a:t>
            </a:r>
          </a:p>
          <a:p>
            <a:pPr marL="801688" lvl="1" indent="-571500" algn="l">
              <a:buFont typeface="Arial" panose="020B0604020202020204" pitchFamily="34" charset="0"/>
              <a:buChar char="•"/>
            </a:pPr>
            <a:r>
              <a:rPr lang="en-US" smtClean="0"/>
              <a:t>E.g., Performance </a:t>
            </a:r>
            <a:r>
              <a:rPr lang="en-US"/>
              <a:t>of basic caregiver background checks does not indicate </a:t>
            </a:r>
            <a:r>
              <a:rPr lang="en-US" smtClean="0"/>
              <a:t>ER </a:t>
            </a:r>
            <a:r>
              <a:rPr lang="en-US"/>
              <a:t>status</a:t>
            </a:r>
            <a:r>
              <a:rPr lang="en-US" smtClean="0"/>
              <a:t>. BUT if </a:t>
            </a:r>
            <a:r>
              <a:rPr lang="en-US"/>
              <a:t>the registry actually interviews prospective caregivers or references, or pre-selects candidates for clients, however, it may be acting as an </a:t>
            </a:r>
            <a:r>
              <a:rPr lang="en-US" smtClean="0"/>
              <a:t>ER</a:t>
            </a:r>
          </a:p>
          <a:p>
            <a:pPr marL="801688" lvl="1" indent="-571500" algn="l">
              <a:buFont typeface="Arial" panose="020B0604020202020204" pitchFamily="34" charset="0"/>
              <a:buChar char="•"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50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Presented by</a:t>
            </a:r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4" b="4104"/>
          <a:stretch>
            <a:fillRect/>
          </a:stretch>
        </p:blipFill>
        <p:spPr>
          <a:xfrm>
            <a:off x="8837333" y="1754599"/>
            <a:ext cx="2390503" cy="2743200"/>
          </a:xfrm>
          <a:ln w="38100">
            <a:solidFill>
              <a:schemeClr val="accent1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159209" y="4468265"/>
            <a:ext cx="3657600" cy="1679575"/>
          </a:xfrm>
        </p:spPr>
        <p:txBody>
          <a:bodyPr/>
          <a:lstStyle/>
          <a:p>
            <a:pPr algn="ctr"/>
            <a:r>
              <a:rPr lang="en-US" smtClean="0"/>
              <a:t>Leah M. Stiegler</a:t>
            </a:r>
          </a:p>
          <a:p>
            <a:pPr lvl="1" algn="ctr"/>
            <a:r>
              <a:rPr lang="en-US" smtClean="0"/>
              <a:t>Associate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  <p:pic>
        <p:nvPicPr>
          <p:cNvPr id="10" name="Picture Placeholder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4" b="4104"/>
          <a:stretch>
            <a:fillRect/>
          </a:stretch>
        </p:blipFill>
        <p:spPr>
          <a:xfrm>
            <a:off x="4880702" y="1754599"/>
            <a:ext cx="2390503" cy="27432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 Placeholder 5"/>
          <p:cNvSpPr txBox="1">
            <a:spLocks/>
          </p:cNvSpPr>
          <p:nvPr/>
        </p:nvSpPr>
        <p:spPr>
          <a:xfrm>
            <a:off x="4387871" y="4497799"/>
            <a:ext cx="3342857" cy="149253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12713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2625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2813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Michael P. Gardner</a:t>
            </a:r>
          </a:p>
          <a:p>
            <a:pPr lvl="1"/>
            <a:r>
              <a:rPr lang="en-US" smtClean="0"/>
              <a:t>Principal</a:t>
            </a:r>
            <a:endParaRPr lang="en-US" dirty="0"/>
          </a:p>
        </p:txBody>
      </p:sp>
      <p:pic>
        <p:nvPicPr>
          <p:cNvPr id="12" name="Picture Placeholder 8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2" b="3402"/>
          <a:stretch>
            <a:fillRect/>
          </a:stretch>
        </p:blipFill>
        <p:spPr>
          <a:xfrm>
            <a:off x="993032" y="1754599"/>
            <a:ext cx="2390503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9119" y="4497798"/>
            <a:ext cx="3903579" cy="1492539"/>
          </a:xfrm>
        </p:spPr>
        <p:txBody>
          <a:bodyPr/>
          <a:lstStyle/>
          <a:p>
            <a:r>
              <a:rPr lang="en-US" smtClean="0"/>
              <a:t>Kameron V. Melton</a:t>
            </a:r>
            <a:r>
              <a:rPr lang="en-US" sz="1800"/>
              <a:t/>
            </a:r>
            <a:br>
              <a:rPr lang="en-US" sz="1800"/>
            </a:br>
            <a:r>
              <a:rPr lang="en-US" sz="1800" b="0" smtClean="0"/>
              <a:t>Associate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566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Protected Classifications</a:t>
            </a:r>
            <a:endParaRPr lang="en-US" dirty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/>
              <a:t>Race</a:t>
            </a:r>
          </a:p>
          <a:p>
            <a:r>
              <a:rPr lang="en-US"/>
              <a:t>Color</a:t>
            </a:r>
          </a:p>
          <a:p>
            <a:r>
              <a:rPr lang="en-US"/>
              <a:t>Religion</a:t>
            </a:r>
          </a:p>
          <a:p>
            <a:r>
              <a:rPr lang="en-US"/>
              <a:t>National Origin</a:t>
            </a:r>
          </a:p>
          <a:p>
            <a:r>
              <a:rPr lang="en-US"/>
              <a:t>Gender</a:t>
            </a:r>
          </a:p>
          <a:p>
            <a:r>
              <a:rPr lang="en-US"/>
              <a:t>Pregnancy</a:t>
            </a:r>
          </a:p>
          <a:p>
            <a:r>
              <a:rPr lang="en-US"/>
              <a:t>Age</a:t>
            </a:r>
          </a:p>
          <a:p>
            <a:r>
              <a:rPr lang="en-US"/>
              <a:t>Disability</a:t>
            </a:r>
          </a:p>
          <a:p>
            <a:r>
              <a:rPr lang="en-US"/>
              <a:t>Genetics</a:t>
            </a:r>
          </a:p>
          <a:p>
            <a:r>
              <a:rPr lang="en-US"/>
              <a:t>Military </a:t>
            </a:r>
            <a:r>
              <a:rPr lang="en-US" smtClean="0"/>
              <a:t>Status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Federal EEO Statutes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7332429" y="2247067"/>
            <a:ext cx="2606040" cy="4023360"/>
          </a:xfrm>
        </p:spPr>
        <p:txBody>
          <a:bodyPr/>
          <a:lstStyle/>
          <a:p>
            <a:r>
              <a:rPr lang="en-US"/>
              <a:t>Title </a:t>
            </a:r>
            <a:r>
              <a:rPr lang="en-US" smtClean="0"/>
              <a:t>VII</a:t>
            </a:r>
          </a:p>
          <a:p>
            <a:r>
              <a:rPr lang="en-US" smtClean="0"/>
              <a:t>Title IX</a:t>
            </a:r>
            <a:endParaRPr lang="en-US"/>
          </a:p>
          <a:p>
            <a:r>
              <a:rPr lang="en-US"/>
              <a:t>ADA</a:t>
            </a:r>
          </a:p>
          <a:p>
            <a:r>
              <a:rPr lang="en-US"/>
              <a:t>ADEA</a:t>
            </a:r>
          </a:p>
          <a:p>
            <a:r>
              <a:rPr lang="en-US"/>
              <a:t>GINA</a:t>
            </a:r>
          </a:p>
          <a:p>
            <a:r>
              <a:rPr lang="en-US" smtClean="0"/>
              <a:t>USERRA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76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EEOC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490" y="1604865"/>
            <a:ext cx="4177946" cy="45813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smtClean="0"/>
              <a:t>21% of EEOC’s actions in Sept. Mostly sexual harassment and disability discrimination</a:t>
            </a:r>
            <a:endParaRPr lang="en-US" sz="24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111" y="1525687"/>
            <a:ext cx="7073755" cy="473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5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Strategic Enforcement Plan: Updated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2018 is Year 2</a:t>
            </a:r>
          </a:p>
          <a:p>
            <a:r>
              <a:rPr lang="en-US" smtClean="0"/>
              <a:t>Plan released Oct. 2016 for 2017-2021</a:t>
            </a:r>
          </a:p>
          <a:p>
            <a:r>
              <a:rPr lang="en-US" smtClean="0"/>
              <a:t>Prioritizes areas</a:t>
            </a:r>
          </a:p>
          <a:p>
            <a:pPr lvl="2"/>
            <a:r>
              <a:rPr lang="en-US" smtClean="0"/>
              <a:t>Recruitment and hiring barriers</a:t>
            </a:r>
          </a:p>
          <a:p>
            <a:pPr lvl="2"/>
            <a:r>
              <a:rPr lang="en-US" smtClean="0"/>
              <a:t>Protecting vulnerable workers</a:t>
            </a:r>
          </a:p>
          <a:p>
            <a:pPr lvl="2"/>
            <a:r>
              <a:rPr lang="en-US" smtClean="0"/>
              <a:t>Equal pay</a:t>
            </a:r>
          </a:p>
          <a:p>
            <a:pPr lvl="2"/>
            <a:r>
              <a:rPr lang="en-US" smtClean="0"/>
              <a:t>Access to the legal system</a:t>
            </a:r>
          </a:p>
          <a:p>
            <a:pPr lvl="2"/>
            <a:r>
              <a:rPr lang="en-US" smtClean="0"/>
              <a:t>Preventing systemic harassment</a:t>
            </a:r>
          </a:p>
          <a:p>
            <a:r>
              <a:rPr lang="en-US" smtClean="0"/>
              <a:t>Re-affirmed February 2018 for 2018-2022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50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2017 Enforcement &amp; Litigation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664999377"/>
              </p:ext>
            </p:extLst>
          </p:nvPr>
        </p:nvGraphicFramePr>
        <p:xfrm>
          <a:off x="0" y="976542"/>
          <a:ext cx="12192000" cy="5237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Up Arrow 2"/>
          <p:cNvSpPr/>
          <p:nvPr/>
        </p:nvSpPr>
        <p:spPr>
          <a:xfrm>
            <a:off x="11585359" y="2555281"/>
            <a:ext cx="484632" cy="1747437"/>
          </a:xfrm>
          <a:prstGeom prst="up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32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2046" y="1496291"/>
            <a:ext cx="11558545" cy="3084945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smtClean="0"/>
              <a:t>EEOC reports sharp increase in sexual harassment complaints</a:t>
            </a:r>
          </a:p>
          <a:p>
            <a:pPr lvl="1" algn="r"/>
            <a:r>
              <a:rPr lang="en-US" smtClean="0"/>
              <a:t>10-4-2018</a:t>
            </a:r>
          </a:p>
          <a:p>
            <a:pPr marL="0" lvl="2" indent="0">
              <a:buNone/>
            </a:pPr>
            <a:r>
              <a:rPr lang="en-US" i="0" smtClean="0"/>
              <a:t>From 2017 to now:</a:t>
            </a:r>
          </a:p>
          <a:p>
            <a:pPr lvl="2"/>
            <a:r>
              <a:rPr lang="en-US" i="0" smtClean="0"/>
              <a:t>Complaints rose 12% </a:t>
            </a:r>
          </a:p>
          <a:p>
            <a:pPr lvl="2"/>
            <a:r>
              <a:rPr lang="en-US" i="0" smtClean="0"/>
              <a:t>EEOC filed 50% more lawsuits</a:t>
            </a:r>
          </a:p>
          <a:p>
            <a:pPr lvl="2"/>
            <a:r>
              <a:rPr lang="en-US" i="0" smtClean="0"/>
              <a:t>Recovered $70M in damages, up from $20M</a:t>
            </a:r>
            <a:endParaRPr lang="en-US" i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Recent headlines</a:t>
            </a:r>
            <a:endParaRPr lang="en-US"/>
          </a:p>
        </p:txBody>
      </p:sp>
      <p:sp>
        <p:nvSpPr>
          <p:cNvPr id="19" name="Arc 18"/>
          <p:cNvSpPr/>
          <p:nvPr/>
        </p:nvSpPr>
        <p:spPr>
          <a:xfrm flipV="1">
            <a:off x="-8115299" y="-1576874"/>
            <a:ext cx="16211936" cy="7648297"/>
          </a:xfrm>
          <a:prstGeom prst="arc">
            <a:avLst/>
          </a:prstGeom>
          <a:ln w="254000">
            <a:solidFill>
              <a:schemeClr val="accent3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15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R - General Theme">
  <a:themeElements>
    <a:clrScheme name="WR Theme - Basic">
      <a:dk1>
        <a:sysClr val="windowText" lastClr="000000"/>
      </a:dk1>
      <a:lt1>
        <a:sysClr val="window" lastClr="FFFFFF"/>
      </a:lt1>
      <a:dk2>
        <a:srgbClr val="004B8D"/>
      </a:dk2>
      <a:lt2>
        <a:srgbClr val="F2F2F2"/>
      </a:lt2>
      <a:accent1>
        <a:srgbClr val="7F272F"/>
      </a:accent1>
      <a:accent2>
        <a:srgbClr val="004B8D"/>
      </a:accent2>
      <a:accent3>
        <a:srgbClr val="0084AE"/>
      </a:accent3>
      <a:accent4>
        <a:srgbClr val="B9891E"/>
      </a:accent4>
      <a:accent5>
        <a:srgbClr val="004B8D"/>
      </a:accent5>
      <a:accent6>
        <a:srgbClr val="627245"/>
      </a:accent6>
      <a:hlink>
        <a:srgbClr val="0084AE"/>
      </a:hlink>
      <a:folHlink>
        <a:srgbClr val="704263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 - General Theme" id="{983A9C19-417D-4E2D-A1DD-217E0C10F335}" vid="{BEC7543B-1836-4632-9985-258D05327D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</TotalTime>
  <Words>1733</Words>
  <Application>Microsoft Office PowerPoint</Application>
  <PresentationFormat>Widescreen</PresentationFormat>
  <Paragraphs>327</Paragraphs>
  <Slides>46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Cambria</vt:lpstr>
      <vt:lpstr>Tahoma</vt:lpstr>
      <vt:lpstr>Wingdings</vt:lpstr>
      <vt:lpstr>WR - General Theme</vt:lpstr>
      <vt:lpstr>Employment Law Updates</vt:lpstr>
      <vt:lpstr>Presented by</vt:lpstr>
      <vt:lpstr>What’s Happening at the . . . </vt:lpstr>
      <vt:lpstr>Equal Employment Opportunity Commission</vt:lpstr>
      <vt:lpstr>   </vt:lpstr>
      <vt:lpstr>EEOC </vt:lpstr>
      <vt:lpstr>Strategic Enforcement Plan: Updated</vt:lpstr>
      <vt:lpstr>2017 Enforcement &amp; Litigation</vt:lpstr>
      <vt:lpstr>Recent headlines</vt:lpstr>
      <vt:lpstr>50 Years of the ADEA:  Age Discrimination in Employment Act</vt:lpstr>
      <vt:lpstr>Michigan Department of Health and Human Services </vt:lpstr>
      <vt:lpstr>urbana SCHOOL district no. 116 </vt:lpstr>
      <vt:lpstr>Disability</vt:lpstr>
      <vt:lpstr>Health Partners, Inc. To Pay $25,000</vt:lpstr>
      <vt:lpstr>Steel Painters</vt:lpstr>
      <vt:lpstr>Equal Pay</vt:lpstr>
      <vt:lpstr>Is there a Pay-Gap Problem in Health Care?</vt:lpstr>
      <vt:lpstr>Equal pay act </vt:lpstr>
      <vt:lpstr>How to Address It?</vt:lpstr>
      <vt:lpstr>University of Denver</vt:lpstr>
      <vt:lpstr>Pregnancy</vt:lpstr>
      <vt:lpstr>Pruitthealth</vt:lpstr>
      <vt:lpstr>Religion</vt:lpstr>
      <vt:lpstr>United Health Programs of America </vt:lpstr>
      <vt:lpstr>Religious &amp; Sex Discrimination?</vt:lpstr>
      <vt:lpstr>Religious Discrimination?</vt:lpstr>
      <vt:lpstr>Saint Thomas Health Sued by EEOC For Religious Bias</vt:lpstr>
      <vt:lpstr>Sex Discrimination</vt:lpstr>
      <vt:lpstr>The Children’s Home</vt:lpstr>
      <vt:lpstr>PowerPoint Presentation</vt:lpstr>
      <vt:lpstr>EEOC LGBT Charge Filings</vt:lpstr>
      <vt:lpstr>Look-Back: Evans  </vt:lpstr>
      <vt:lpstr>Altitude Express</vt:lpstr>
      <vt:lpstr>LGBT Employment rights</vt:lpstr>
      <vt:lpstr>What’s Happening at the . . . </vt:lpstr>
      <vt:lpstr>Dept. of labor</vt:lpstr>
      <vt:lpstr>Covered by DOL</vt:lpstr>
      <vt:lpstr>Overtime Rule</vt:lpstr>
      <vt:lpstr>New Pilot “PAID” Program</vt:lpstr>
      <vt:lpstr>Fair Labor Standards Act</vt:lpstr>
      <vt:lpstr>Fair Labor Standards Act </vt:lpstr>
      <vt:lpstr>Opinion Letters return</vt:lpstr>
      <vt:lpstr>Opinion Letters Return</vt:lpstr>
      <vt:lpstr>Opinion Letters Return</vt:lpstr>
      <vt:lpstr>Wage and Hour Division </vt:lpstr>
      <vt:lpstr>Presented by</vt:lpstr>
    </vt:vector>
  </TitlesOfParts>
  <Company>Woods Rogers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Stinnette, Tatti</dc:creator>
  <cp:lastModifiedBy>Thomas G. Garner</cp:lastModifiedBy>
  <cp:revision>53</cp:revision>
  <dcterms:created xsi:type="dcterms:W3CDTF">2018-10-24T15:13:02Z</dcterms:created>
  <dcterms:modified xsi:type="dcterms:W3CDTF">2018-11-07T23:01:34Z</dcterms:modified>
</cp:coreProperties>
</file>