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7.5-->
<p:presentation xmlns:r="http://schemas.openxmlformats.org/officeDocument/2006/relationships" xmlns:a="http://schemas.openxmlformats.org/drawingml/2006/main" xmlns:p="http://schemas.openxmlformats.org/presentationml/2006/main" strictFirstAndLastChars="0" saveSubsetFonts="1">
  <p:sldMasterIdLst>
    <p:sldMasterId id="2147483649" r:id="rId1"/>
  </p:sldMasterIdLst>
  <p:sldIdLst>
    <p:sldId id="256" r:id="rId2"/>
    <p:sldId id="316" r:id="rId3"/>
    <p:sldId id="317" r:id="rId4"/>
    <p:sldId id="314" r:id="rId5"/>
    <p:sldId id="301" r:id="rId6"/>
    <p:sldId id="257" r:id="rId7"/>
    <p:sldId id="318" r:id="rId8"/>
    <p:sldId id="319" r:id="rId9"/>
    <p:sldId id="320" r:id="rId10"/>
    <p:sldId id="261" r:id="rId11"/>
    <p:sldId id="302" r:id="rId12"/>
    <p:sldId id="262" r:id="rId13"/>
    <p:sldId id="264" r:id="rId14"/>
    <p:sldId id="265" r:id="rId15"/>
    <p:sldId id="325" r:id="rId16"/>
    <p:sldId id="326" r:id="rId17"/>
    <p:sldId id="327" r:id="rId18"/>
    <p:sldId id="328" r:id="rId19"/>
    <p:sldId id="266" r:id="rId20"/>
    <p:sldId id="267" r:id="rId21"/>
    <p:sldId id="268" r:id="rId22"/>
    <p:sldId id="269" r:id="rId23"/>
    <p:sldId id="329" r:id="rId24"/>
    <p:sldId id="258" r:id="rId25"/>
    <p:sldId id="330" r:id="rId26"/>
    <p:sldId id="283" r:id="rId27"/>
    <p:sldId id="281" r:id="rId28"/>
    <p:sldId id="310" r:id="rId29"/>
    <p:sldId id="311" r:id="rId30"/>
    <p:sldId id="312" r:id="rId31"/>
    <p:sldId id="331" r:id="rId32"/>
    <p:sldId id="285" r:id="rId33"/>
    <p:sldId id="332" r:id="rId34"/>
    <p:sldId id="303" r:id="rId35"/>
    <p:sldId id="299" r:id="rId36"/>
    <p:sldId id="286" r:id="rId37"/>
    <p:sldId id="333" r:id="rId38"/>
    <p:sldId id="334" r:id="rId39"/>
    <p:sldId id="292" r:id="rId40"/>
    <p:sldId id="294" r:id="rId41"/>
    <p:sldId id="335" r:id="rId42"/>
    <p:sldId id="336" r:id="rId43"/>
    <p:sldId id="337" r:id="rId44"/>
    <p:sldId id="338" r:id="rId45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A50021"/>
    <a:srgbClr val="80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09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" Type="http://schemas.openxmlformats.org/officeDocument/2006/relationships/slide" Target="slides/slide3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tags" Target="tags/tag1.xml" /><Relationship Id="rId47" Type="http://schemas.openxmlformats.org/officeDocument/2006/relationships/presProps" Target="presProps.xml" /><Relationship Id="rId48" Type="http://schemas.openxmlformats.org/officeDocument/2006/relationships/viewProps" Target="viewProps.xml" /><Relationship Id="rId49" Type="http://schemas.openxmlformats.org/officeDocument/2006/relationships/theme" Target="theme/theme1.xml" /><Relationship Id="rId5" Type="http://schemas.openxmlformats.org/officeDocument/2006/relationships/slide" Target="slides/slide4.xml" /><Relationship Id="rId50" Type="http://schemas.openxmlformats.org/officeDocument/2006/relationships/tableStyles" Target="tableStyles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emf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43865"/>
      </p:ext>
    </p:extLst>
  </p:cSld>
  <p:clrMapOvr>
    <a:masterClrMapping/>
  </p:clrMapOvr>
  <p:transition>
    <p:checker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66666"/>
      </p:ext>
    </p:extLst>
  </p:cSld>
  <p:clrMapOvr>
    <a:masterClrMapping/>
  </p:clrMapOvr>
  <p:transition>
    <p:checker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38198"/>
      </p:ext>
    </p:extLst>
  </p:cSld>
  <p:clrMapOvr>
    <a:masterClrMapping/>
  </p:clrMapOvr>
  <p:transition>
    <p:checker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06602"/>
      </p:ext>
    </p:extLst>
  </p:cSld>
  <p:clrMapOvr>
    <a:masterClrMapping/>
  </p:clrMapOvr>
  <p:transition>
    <p:checker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291767"/>
      </p:ext>
    </p:extLst>
  </p:cSld>
  <p:clrMapOvr>
    <a:masterClrMapping/>
  </p:clrMapOvr>
  <p:transition>
    <p:checker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04341"/>
      </p:ext>
    </p:extLst>
  </p:cSld>
  <p:clrMapOvr>
    <a:masterClrMapping/>
  </p:clrMapOvr>
  <p:transition>
    <p:checker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88399"/>
      </p:ext>
    </p:extLst>
  </p:cSld>
  <p:clrMapOvr>
    <a:masterClrMapping/>
  </p:clrMapOvr>
  <p:transition>
    <p:checker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46096"/>
      </p:ext>
    </p:extLst>
  </p:cSld>
  <p:clrMapOvr>
    <a:masterClrMapping/>
  </p:clrMapOvr>
  <p:transition>
    <p:checker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503674011"/>
      </p:ext>
    </p:extLst>
  </p:cSld>
  <p:clrMapOvr>
    <a:masterClrMapping/>
  </p:clrMapOvr>
  <p:transition>
    <p:checker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2884332"/>
      </p:ext>
    </p:extLst>
  </p:cSld>
  <p:clrMapOvr>
    <a:masterClrMapping/>
  </p:clrMapOvr>
  <p:transition>
    <p:checker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197486"/>
      </p:ext>
    </p:extLst>
  </p:cSld>
  <p:clrMapOvr>
    <a:masterClrMapping/>
  </p:clrMapOvr>
  <p:transition>
    <p:checker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8E8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D649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7772400" y="6324600"/>
            <a:ext cx="1323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smtClean="0">
                <a:solidFill>
                  <a:schemeClr val="bg1"/>
                </a:solidFill>
                <a:latin typeface="HelveticaNeueLT Std" pitchFamily="34" charset="0"/>
              </a:rPr>
              <a:t>kaufCAN.com</a:t>
            </a:r>
            <a:endParaRPr lang="en-US" smtClean="0">
              <a:solidFill>
                <a:schemeClr val="bg1"/>
              </a:solidFill>
              <a:latin typeface="HelveticaNeueLT Std" pitchFamily="34" charset="0"/>
            </a:endParaRPr>
          </a:p>
        </p:txBody>
      </p:sp>
      <p:pic>
        <p:nvPicPr>
          <p:cNvPr id="1030" name="Picture 6" descr="KClogo_tag_White_Transpare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6248400"/>
            <a:ext cx="3429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wmf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2.emf" /><Relationship Id="rId4" Type="http://schemas.openxmlformats.org/officeDocument/2006/relationships/vmlDrawing" Target="../drawings/vmlDrawing1.v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2514600"/>
          </a:xfrm>
        </p:spPr>
        <p:txBody>
          <a:bodyPr/>
          <a:lstStyle/>
          <a:p>
            <a:pPr>
              <a:defRPr/>
            </a:pPr>
            <a:r>
              <a:rPr lang="en-US" smtClean="0"/>
              <a:t> Employee Misconduct:</a:t>
            </a:r>
            <a:br>
              <a:rPr lang="en-US" smtClean="0"/>
            </a:br>
            <a:r>
              <a:rPr lang="en-US" smtClean="0"/>
              <a:t>Investigations, Discipline and Discharge</a:t>
            </a:r>
            <a:br>
              <a:rPr lang="en-US" sz="5400" smtClean="0"/>
            </a:br>
            <a:endParaRPr lang="en-US" sz="3600" smtClean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590800"/>
          </a:xfrm>
        </p:spPr>
        <p:txBody>
          <a:bodyPr/>
          <a:lstStyle/>
          <a:p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 </a:t>
            </a:r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Employer Conference</a:t>
            </a:r>
          </a:p>
          <a:p>
            <a:endParaRPr lang="en-US" altLang="en-US" smtClean="0"/>
          </a:p>
          <a:p>
            <a:r>
              <a:rPr lang="en-US" altLang="en-US" smtClean="0"/>
              <a:t>Randy C. Sparks, Jr.</a:t>
            </a:r>
          </a:p>
          <a:p>
            <a:r>
              <a:rPr lang="en-US" altLang="en-US" smtClean="0"/>
              <a:t>Kaufman &amp; Canoles, P.C.</a:t>
            </a:r>
          </a:p>
        </p:txBody>
      </p:sp>
    </p:spTree>
  </p:cSld>
  <p:clrMapOvr>
    <a:masterClrMapping/>
  </p:clrMapOvr>
  <p:transition>
    <p:checker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Protective Measures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Interim security to safeguard coworkers</a:t>
            </a:r>
          </a:p>
          <a:p>
            <a:r>
              <a:rPr lang="en-US" altLang="en-US" smtClean="0"/>
              <a:t>Interim computer monitoring issues to safeguard intellectual property</a:t>
            </a:r>
          </a:p>
          <a:p>
            <a:pPr lvl="1"/>
            <a:r>
              <a:rPr lang="en-US" altLang="en-US" smtClean="0"/>
              <a:t>Monitor emails</a:t>
            </a:r>
          </a:p>
          <a:p>
            <a:pPr lvl="1"/>
            <a:r>
              <a:rPr lang="en-US" altLang="en-US" smtClean="0"/>
              <a:t>Monitor downloads</a:t>
            </a:r>
          </a:p>
          <a:p>
            <a:r>
              <a:rPr lang="en-US" altLang="en-US" smtClean="0"/>
              <a:t>Protect yourself</a:t>
            </a:r>
          </a:p>
          <a:p>
            <a:pPr lvl="1"/>
            <a:r>
              <a:rPr lang="en-US" altLang="en-US" smtClean="0"/>
              <a:t>More on this later</a:t>
            </a:r>
          </a:p>
        </p:txBody>
      </p:sp>
    </p:spTree>
  </p:cSld>
  <p:clrMapOvr>
    <a:masterClrMapping/>
  </p:clrMapOvr>
  <p:transition>
    <p:checker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Phase Two: Documentation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All complaints or infractions</a:t>
            </a:r>
          </a:p>
          <a:p>
            <a:r>
              <a:rPr lang="en-US" altLang="en-US" smtClean="0"/>
              <a:t>Investigations</a:t>
            </a:r>
          </a:p>
          <a:p>
            <a:r>
              <a:rPr lang="en-US" altLang="en-US" smtClean="0"/>
              <a:t>Reasons for decisions</a:t>
            </a:r>
          </a:p>
          <a:p>
            <a:r>
              <a:rPr lang="en-US" altLang="en-US" smtClean="0"/>
              <a:t>Decision makers and dates</a:t>
            </a:r>
          </a:p>
          <a:p>
            <a:r>
              <a:rPr lang="en-US" altLang="en-US" smtClean="0"/>
              <a:t>Review file </a:t>
            </a:r>
            <a:r>
              <a:rPr lang="en-US" altLang="en-US" b="1" u="sng" smtClean="0"/>
              <a:t>objectively</a:t>
            </a:r>
          </a:p>
        </p:txBody>
      </p:sp>
    </p:spTree>
  </p:cSld>
  <p:clrMapOvr>
    <a:masterClrMapping/>
  </p:clrMapOvr>
  <p:transition>
    <p:checker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Complaints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In writing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Details forgotten when oral only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To the extent possible, documentation should be in a form independent of the availability of witnesses 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Complaint documentation should speak for itself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Print names legibly, use titles, identify decision makers</a:t>
            </a:r>
          </a:p>
        </p:txBody>
      </p:sp>
    </p:spTree>
  </p:cSld>
  <p:clrMapOvr>
    <a:masterClrMapping/>
  </p:clrMapOvr>
  <p:transition>
    <p:checker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Starting an Investigation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Understand the documentary record</a:t>
            </a:r>
          </a:p>
          <a:p>
            <a:r>
              <a:rPr lang="en-US" altLang="en-US" smtClean="0"/>
              <a:t>Decide the order of witnesses to interview</a:t>
            </a:r>
          </a:p>
          <a:p>
            <a:pPr lvl="1"/>
            <a:r>
              <a:rPr lang="en-US" altLang="en-US" smtClean="0"/>
              <a:t>Should accused come first or last?</a:t>
            </a:r>
          </a:p>
          <a:p>
            <a:r>
              <a:rPr lang="en-US" altLang="en-US" smtClean="0"/>
              <a:t>Prepare questions before the interview </a:t>
            </a:r>
          </a:p>
          <a:p>
            <a:pPr lvl="1">
              <a:buFontTx/>
              <a:buNone/>
            </a:pPr>
            <a:r>
              <a:rPr lang="en-US" altLang="en-US" smtClean="0"/>
              <a:t>– Do not tie yourself to the script</a:t>
            </a:r>
          </a:p>
          <a:p>
            <a:pPr lvl="1"/>
            <a:r>
              <a:rPr lang="en-US" altLang="en-US" smtClean="0"/>
              <a:t>Remind interviewee you will be objective</a:t>
            </a:r>
          </a:p>
          <a:p>
            <a:pPr lvl="1"/>
            <a:r>
              <a:rPr lang="en-US" altLang="en-US" smtClean="0"/>
              <a:t>Remind interviewee you will not retaliate</a:t>
            </a:r>
          </a:p>
        </p:txBody>
      </p:sp>
    </p:spTree>
  </p:cSld>
  <p:clrMapOvr>
    <a:masterClrMapping/>
  </p:clrMapOvr>
  <p:transition>
    <p:checker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Conducting an Investigation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APPEAR impartial and BE impartial</a:t>
            </a:r>
          </a:p>
          <a:p>
            <a:r>
              <a:rPr lang="en-US" altLang="en-US" smtClean="0"/>
              <a:t>Gather information </a:t>
            </a:r>
          </a:p>
          <a:p>
            <a:r>
              <a:rPr lang="en-US" altLang="en-US" smtClean="0"/>
              <a:t>Do not be confrontational or accusatory</a:t>
            </a:r>
          </a:p>
          <a:p>
            <a:r>
              <a:rPr lang="en-US" altLang="en-US" smtClean="0"/>
              <a:t>Assure the accused employee her or his side will be heard, decision will be careful and prompt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checker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Prepare a Detailed Outline </a:t>
            </a:r>
            <a:br>
              <a:rPr lang="en-US" altLang="en-US" smtClean="0"/>
            </a:br>
            <a:r>
              <a:rPr lang="en-US" altLang="en-US" smtClean="0"/>
              <a:t>of Key Questions</a:t>
            </a:r>
            <a:endParaRPr lang="en-US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763000" cy="4191000"/>
          </a:xfrm>
        </p:spPr>
        <p:txBody>
          <a:bodyPr/>
          <a:lstStyle/>
          <a:p>
            <a:pPr marL="914400" lvl="3" indent="-452438">
              <a:buFont typeface="Arial"/>
              <a:buChar char="•"/>
            </a:pPr>
            <a:r>
              <a:rPr lang="en-US" altLang="en-US" sz="2400" smtClean="0"/>
              <a:t>Get the facts, focusing on what the witness saw, heard, did or felt.</a:t>
            </a:r>
          </a:p>
          <a:p>
            <a:pPr marL="914400" lvl="3" indent="-452438">
              <a:buFont typeface="Arial"/>
              <a:buChar char="•"/>
            </a:pPr>
            <a:r>
              <a:rPr lang="en-US" altLang="en-US" sz="2400" smtClean="0"/>
              <a:t>Begin with open-ended questions.</a:t>
            </a:r>
          </a:p>
          <a:p>
            <a:pPr marL="914400" lvl="4" indent="-452438">
              <a:buFont typeface="Arial"/>
              <a:buChar char="•"/>
            </a:pPr>
            <a:r>
              <a:rPr lang="en-US" altLang="en-US" sz="2400" smtClean="0"/>
              <a:t>Move from general to specific questions.</a:t>
            </a:r>
          </a:p>
          <a:p>
            <a:pPr marL="914400" lvl="3" indent="-452438">
              <a:buFont typeface="Arial"/>
              <a:buChar char="•"/>
            </a:pPr>
            <a:r>
              <a:rPr lang="en-US" altLang="en-US" sz="2400" smtClean="0"/>
              <a:t>Try to move chronologically.</a:t>
            </a:r>
          </a:p>
          <a:p>
            <a:pPr marL="914400" lvl="3" indent="-452438">
              <a:buFont typeface="Arial"/>
              <a:buChar char="•"/>
            </a:pPr>
            <a:r>
              <a:rPr lang="en-US" altLang="en-US" sz="2400" smtClean="0"/>
              <a:t>Distinguish personal knowledge from hearsay.</a:t>
            </a:r>
          </a:p>
          <a:p>
            <a:pPr marL="914400" lvl="3" indent="-452438">
              <a:buFont typeface="Arial"/>
              <a:buChar char="•"/>
            </a:pPr>
            <a:r>
              <a:rPr lang="en-US" altLang="en-US" sz="2400" smtClean="0"/>
              <a:t>Follow-up on answers given with appropriate additional questions in order to get the facts, not just conclusions.</a:t>
            </a:r>
          </a:p>
          <a:p>
            <a:pPr marL="914400" lvl="3" indent="-452438">
              <a:buFont typeface="Arial"/>
              <a:buChar char="•"/>
            </a:pPr>
            <a:r>
              <a:rPr lang="en-US" altLang="en-US" sz="2400" smtClean="0"/>
              <a:t>Determine if objective or written confirmation exists.</a:t>
            </a:r>
          </a:p>
          <a:p>
            <a:pPr eaLnBrk="1" hangingPunct="1"/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1290380941"/>
      </p:ext>
    </p:extLst>
  </p:cSld>
  <p:clrMapOvr>
    <a:masterClrMapping/>
  </p:clrMapOvr>
  <p:transition>
    <p:checker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Interview Witnesses</a:t>
            </a:r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763000" cy="4191000"/>
          </a:xfrm>
        </p:spPr>
        <p:txBody>
          <a:bodyPr/>
          <a:lstStyle/>
          <a:p>
            <a:pPr marL="914400" lvl="4" indent="-452438">
              <a:buFont typeface="Arial" panose="020b0604020202020204" pitchFamily="34" charset="0"/>
              <a:buChar char="•"/>
              <a:defRPr/>
            </a:pPr>
            <a:r>
              <a:rPr lang="en-US" sz="2800" smtClean="0"/>
              <a:t>Tell the employee that an investigatory interview is being conducted, and the subject matter of the investigation.</a:t>
            </a:r>
          </a:p>
          <a:p>
            <a:pPr marL="914400" lvl="4" indent="-452438">
              <a:buFont typeface="Arial" panose="020b0604020202020204" pitchFamily="34" charset="0"/>
              <a:buChar char="•"/>
              <a:defRPr/>
            </a:pPr>
            <a:r>
              <a:rPr lang="en-US" sz="2800" smtClean="0"/>
              <a:t>Do not promise confidentiality.</a:t>
            </a:r>
          </a:p>
          <a:p>
            <a:pPr marL="914400" lvl="4" indent="-452438">
              <a:buFont typeface="Arial" panose="020b0604020202020204" pitchFamily="34" charset="0"/>
              <a:buChar char="•"/>
              <a:defRPr/>
            </a:pPr>
            <a:r>
              <a:rPr lang="en-US" sz="2800" smtClean="0"/>
              <a:t>Ask for details.</a:t>
            </a:r>
          </a:p>
          <a:p>
            <a:pPr marL="1260475" lvl="4" indent="-346075">
              <a:buFont typeface="Courier New" panose="02070309020205020404" pitchFamily="49" charset="0"/>
              <a:buChar char="o"/>
              <a:defRPr/>
            </a:pPr>
            <a:r>
              <a:rPr lang="en-US" sz="2400" smtClean="0"/>
              <a:t>Exactly what happened?</a:t>
            </a:r>
          </a:p>
          <a:p>
            <a:pPr marL="1260475" lvl="4" indent="-346075">
              <a:buFont typeface="Courier New" panose="02070309020205020404" pitchFamily="49" charset="0"/>
              <a:buChar char="o"/>
              <a:defRPr/>
            </a:pPr>
            <a:r>
              <a:rPr lang="en-US" sz="2400" smtClean="0"/>
              <a:t>When did it happen?</a:t>
            </a:r>
          </a:p>
          <a:p>
            <a:pPr marL="1260475" lvl="4" indent="-346075">
              <a:buFont typeface="Courier New" panose="02070309020205020404" pitchFamily="49" charset="0"/>
              <a:buChar char="o"/>
              <a:defRPr/>
            </a:pPr>
            <a:r>
              <a:rPr lang="en-US" sz="2400" smtClean="0"/>
              <a:t>Where did it happen?</a:t>
            </a:r>
          </a:p>
          <a:p>
            <a:pPr marL="1260475" lvl="4" indent="-346075">
              <a:buFont typeface="Courier New" panose="02070309020205020404" pitchFamily="49" charset="0"/>
              <a:buChar char="o"/>
              <a:defRPr/>
            </a:pPr>
            <a:r>
              <a:rPr lang="en-US" sz="2400" smtClean="0"/>
              <a:t>Who was present?</a:t>
            </a:r>
          </a:p>
          <a:p>
            <a:pPr marL="1260475" lvl="4" indent="-346075">
              <a:buFont typeface="Courier New" panose="02070309020205020404" pitchFamily="49" charset="0"/>
              <a:buChar char="o"/>
              <a:defRPr/>
            </a:pPr>
            <a:r>
              <a:rPr lang="en-US" sz="2400" smtClean="0"/>
              <a:t>What was said or done?</a:t>
            </a:r>
          </a:p>
          <a:p>
            <a:pPr marL="1260475" lvl="4" indent="-346075">
              <a:buFont typeface="Courier New" panose="02070309020205020404" pitchFamily="49" charset="0"/>
              <a:buChar char="o"/>
              <a:defRPr/>
            </a:pPr>
            <a:r>
              <a:rPr lang="en-US" sz="2400" smtClean="0"/>
              <a:t>Do you have any evidence?</a:t>
            </a:r>
          </a:p>
          <a:p>
            <a:pPr marL="461962" lvl="4" indent="0">
              <a:buFontTx/>
              <a:buNone/>
              <a:defRPr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71600787"/>
      </p:ext>
    </p:extLst>
  </p:cSld>
  <p:clrMapOvr>
    <a:masterClrMapping/>
  </p:clrMapOvr>
  <p:transition>
    <p:checker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Proper Note-Taking Techniques</a:t>
            </a:r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763000" cy="4191000"/>
          </a:xfrm>
        </p:spPr>
        <p:txBody>
          <a:bodyPr/>
          <a:lstStyle/>
          <a:p>
            <a:pPr marL="914400" lvl="3" indent="-452438">
              <a:buFont typeface="Arial"/>
              <a:buChar char="•"/>
            </a:pPr>
            <a:r>
              <a:rPr lang="en-US" altLang="en-US" sz="2800" smtClean="0"/>
              <a:t>Avoid recording your own opinions or conclusions.</a:t>
            </a:r>
          </a:p>
          <a:p>
            <a:pPr marL="914400" lvl="4" indent="-452438">
              <a:buFont typeface="Arial"/>
              <a:buChar char="•"/>
            </a:pPr>
            <a:r>
              <a:rPr lang="en-US" altLang="en-US" sz="2800" smtClean="0"/>
              <a:t>Start a new page for each interview, noting the names of those present and the date, time, and place of the interview.</a:t>
            </a:r>
          </a:p>
          <a:p>
            <a:pPr marL="914400" lvl="4" indent="-452438">
              <a:buFont typeface="Arial"/>
              <a:buChar char="•"/>
            </a:pPr>
            <a:r>
              <a:rPr lang="en-US" altLang="en-US" sz="2800" smtClean="0"/>
              <a:t>At the end of an interview, review the key points in your notes with the witness to confirm accuracy and to assess whether the witness has additional information.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82334906"/>
      </p:ext>
    </p:extLst>
  </p:cSld>
  <p:clrMapOvr>
    <a:masterClrMapping/>
  </p:clrMapOvr>
  <p:transition>
    <p:checker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Create a Document File</a:t>
            </a:r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763000" cy="4191000"/>
          </a:xfrm>
        </p:spPr>
        <p:txBody>
          <a:bodyPr/>
          <a:lstStyle/>
          <a:p>
            <a:pPr marL="914400" lvl="4" indent="-452438">
              <a:buFont typeface="Arial" panose="020b0604020202020204" pitchFamily="34" charset="0"/>
              <a:buChar char="•"/>
              <a:defRPr/>
            </a:pPr>
            <a:r>
              <a:rPr lang="en-US" sz="2800" smtClean="0"/>
              <a:t>The complaint;</a:t>
            </a:r>
          </a:p>
          <a:p>
            <a:pPr marL="914400" lvl="4" indent="-452438">
              <a:buFont typeface="Arial" panose="020b0604020202020204" pitchFamily="34" charset="0"/>
              <a:buChar char="•"/>
              <a:defRPr/>
            </a:pPr>
            <a:r>
              <a:rPr lang="en-US" sz="2800" smtClean="0"/>
              <a:t>The </a:t>
            </a:r>
            <a:r>
              <a:rPr lang="en-US" sz="2800"/>
              <a:t>investigator’s daily log, including telephone </a:t>
            </a:r>
            <a:r>
              <a:rPr lang="en-US" sz="2800" smtClean="0"/>
              <a:t>log;</a:t>
            </a:r>
          </a:p>
          <a:p>
            <a:pPr marL="914400" lvl="4" indent="-452438">
              <a:buFont typeface="Arial" panose="020b0604020202020204" pitchFamily="34" charset="0"/>
              <a:buChar char="•"/>
              <a:defRPr/>
            </a:pPr>
            <a:r>
              <a:rPr lang="en-US" sz="2800"/>
              <a:t>A</a:t>
            </a:r>
            <a:r>
              <a:rPr lang="en-US" sz="2800" smtClean="0"/>
              <a:t>ll </a:t>
            </a:r>
            <a:r>
              <a:rPr lang="en-US" sz="2800"/>
              <a:t>communications to and from </a:t>
            </a:r>
            <a:r>
              <a:rPr lang="en-US" sz="2800" smtClean="0"/>
              <a:t>witnesses;</a:t>
            </a:r>
          </a:p>
          <a:p>
            <a:pPr marL="914400" lvl="4" indent="-452438">
              <a:buFont typeface="Arial" panose="020b0604020202020204" pitchFamily="34" charset="0"/>
              <a:buChar char="•"/>
              <a:defRPr/>
            </a:pPr>
            <a:r>
              <a:rPr lang="en-US" sz="2800"/>
              <a:t>D</a:t>
            </a:r>
            <a:r>
              <a:rPr lang="en-US" sz="2800" smtClean="0"/>
              <a:t>raft </a:t>
            </a:r>
            <a:r>
              <a:rPr lang="en-US" sz="2800"/>
              <a:t>and final witness </a:t>
            </a:r>
            <a:r>
              <a:rPr lang="en-US" sz="2800" smtClean="0"/>
              <a:t>statements;</a:t>
            </a:r>
          </a:p>
          <a:p>
            <a:pPr marL="914400" lvl="4" indent="-452438">
              <a:buFont typeface="Arial" panose="020b0604020202020204" pitchFamily="34" charset="0"/>
              <a:buChar char="•"/>
              <a:defRPr/>
            </a:pPr>
            <a:r>
              <a:rPr lang="en-US" sz="2800"/>
              <a:t>A</a:t>
            </a:r>
            <a:r>
              <a:rPr lang="en-US" sz="2800" smtClean="0"/>
              <a:t>ll </a:t>
            </a:r>
            <a:r>
              <a:rPr lang="en-US" sz="2800"/>
              <a:t>documents collected as evidence that either establishes or refutes the issues investigated; and</a:t>
            </a:r>
          </a:p>
          <a:p>
            <a:pPr marL="914400" lvl="4" indent="-452438">
              <a:buFont typeface="Arial" panose="020b0604020202020204" pitchFamily="34" charset="0"/>
              <a:buChar char="•"/>
              <a:defRPr/>
            </a:pPr>
            <a:r>
              <a:rPr lang="en-US" sz="2800"/>
              <a:t>D</a:t>
            </a:r>
            <a:r>
              <a:rPr lang="en-US" sz="2800" smtClean="0"/>
              <a:t>ocumentation </a:t>
            </a:r>
            <a:r>
              <a:rPr lang="en-US" sz="2800"/>
              <a:t>of the investigation’s result.</a:t>
            </a:r>
          </a:p>
          <a:p>
            <a:pPr marL="919162" lvl="4" indent="-457200">
              <a:buFont typeface="Arial" panose="020b0604020202020204" pitchFamily="34" charset="0"/>
              <a:buChar char="•"/>
              <a:defRPr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71673728"/>
      </p:ext>
    </p:extLst>
  </p:cSld>
  <p:clrMapOvr>
    <a:masterClrMapping/>
  </p:clrMapOvr>
  <p:transition>
    <p:checker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Promises Made, Promises Broken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Don’t make promises 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We will keep this confidential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I’m sure it was just a misunderstanding 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Please don’t worry about being fired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We should wrap this up in a week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Promises are unenforceable BUT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Create misunderstanding, anger, animosity, and </a:t>
            </a:r>
            <a:r>
              <a:rPr lang="en-US" altLang="en-US" b="1" u="sng" smtClean="0"/>
              <a:t>litigation</a:t>
            </a:r>
            <a:r>
              <a:rPr lang="en-US" altLang="en-US" smtClean="0"/>
              <a:t> </a:t>
            </a:r>
          </a:p>
        </p:txBody>
      </p:sp>
    </p:spTree>
  </p:cSld>
  <p:clrMapOvr>
    <a:masterClrMapping/>
  </p:clrMapOvr>
  <p:transition>
    <p:checker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Employee Satisfaction </a:t>
            </a:r>
            <a:br>
              <a:rPr lang="en-US" smtClean="0"/>
            </a:br>
            <a:r>
              <a:rPr lang="en-US" smtClean="0"/>
              <a:t>and Engagement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3505200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89% of U.S. employees are “satisfied” with their jobs</a:t>
            </a:r>
          </a:p>
          <a:p>
            <a:pPr lvl="1"/>
            <a:r>
              <a:rPr lang="en-US" sz="2800" smtClean="0"/>
              <a:t>Very Satisfied = 38%</a:t>
            </a:r>
          </a:p>
          <a:p>
            <a:pPr lvl="1"/>
            <a:r>
              <a:rPr lang="en-US" sz="2800" smtClean="0"/>
              <a:t>Somewhat Satisfied = 51%</a:t>
            </a:r>
            <a:endParaRPr lang="en-US" sz="1400" smtClean="0"/>
          </a:p>
          <a:p>
            <a:pPr marL="0" indent="0" algn="ctr">
              <a:buNone/>
            </a:pPr>
            <a:r>
              <a:rPr lang="en-US" sz="4000" smtClean="0"/>
              <a:t>WHY?</a:t>
            </a:r>
          </a:p>
          <a:p>
            <a:pPr marL="0" indent="0" algn="r">
              <a:buNone/>
            </a:pPr>
            <a:endParaRPr lang="en-US" sz="1400"/>
          </a:p>
          <a:p>
            <a:pPr marL="0" indent="0" algn="r">
              <a:buNone/>
            </a:pPr>
            <a:endParaRPr lang="en-US" sz="1400" smtClean="0"/>
          </a:p>
          <a:p>
            <a:pPr marL="0" indent="0" algn="r">
              <a:buNone/>
            </a:pPr>
            <a:r>
              <a:rPr lang="en-US" sz="1400" smtClean="0"/>
              <a:t>Source: 2017 SHRM Employee Job Satisfaction and Engagement Survey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31758650"/>
      </p:ext>
    </p:extLst>
  </p:cSld>
  <p:clrMapOvr>
    <a:masterClrMapping/>
  </p:clrMapOvr>
  <p:transition>
    <p:checker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Psychology and Self-Preservation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Don’t humiliate anyone</a:t>
            </a:r>
          </a:p>
          <a:p>
            <a:pPr lvl="1"/>
            <a:r>
              <a:rPr lang="en-US" altLang="en-US" smtClean="0"/>
              <a:t>Private interviews are best (see caveat below)</a:t>
            </a:r>
          </a:p>
          <a:p>
            <a:pPr lvl="1"/>
            <a:r>
              <a:rPr lang="en-US" altLang="en-US" smtClean="0"/>
              <a:t>Don’t pit employee against employee</a:t>
            </a:r>
          </a:p>
          <a:p>
            <a:pPr lvl="1"/>
            <a:r>
              <a:rPr lang="en-US" altLang="en-US" smtClean="0"/>
              <a:t>Don’t encourage employees to “work it out”</a:t>
            </a:r>
          </a:p>
          <a:p>
            <a:r>
              <a:rPr lang="en-US" altLang="en-US" smtClean="0"/>
              <a:t>NO solo interviews</a:t>
            </a:r>
          </a:p>
          <a:p>
            <a:pPr lvl="1"/>
            <a:r>
              <a:rPr lang="en-US" altLang="en-US" smtClean="0"/>
              <a:t>Second person does not participate </a:t>
            </a:r>
          </a:p>
          <a:p>
            <a:pPr lvl="1"/>
            <a:r>
              <a:rPr lang="en-US" altLang="en-US" smtClean="0"/>
              <a:t>Takes notes, observes, witnesses</a:t>
            </a:r>
          </a:p>
        </p:txBody>
      </p:sp>
    </p:spTree>
  </p:cSld>
  <p:clrMapOvr>
    <a:masterClrMapping/>
  </p:clrMapOvr>
  <p:transition>
    <p:checker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Conclude the Investigation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Document the reason for any decision</a:t>
            </a:r>
          </a:p>
          <a:p>
            <a:pPr lvl="1"/>
            <a:r>
              <a:rPr lang="en-US" altLang="en-US" sz="2000" smtClean="0"/>
              <a:t>Don’t fudge</a:t>
            </a:r>
          </a:p>
          <a:p>
            <a:pPr lvl="1"/>
            <a:r>
              <a:rPr lang="en-US" altLang="en-US" sz="2000" smtClean="0"/>
              <a:t>Don’t lie</a:t>
            </a:r>
          </a:p>
          <a:p>
            <a:pPr lvl="1"/>
            <a:r>
              <a:rPr lang="en-US" altLang="en-US" sz="2000" smtClean="0"/>
              <a:t>Recognize multiple reasons if they exist</a:t>
            </a:r>
          </a:p>
          <a:p>
            <a:pPr lvl="1"/>
            <a:r>
              <a:rPr lang="en-US" altLang="en-US" sz="2000" smtClean="0"/>
              <a:t>Refer to specific facts for conclusions</a:t>
            </a:r>
          </a:p>
          <a:p>
            <a:pPr lvl="1">
              <a:buFontTx/>
              <a:buNone/>
            </a:pPr>
            <a:endParaRPr lang="en-US" altLang="en-US" sz="2000" smtClean="0"/>
          </a:p>
          <a:p>
            <a:pPr lvl="1">
              <a:buFontTx/>
              <a:buNone/>
            </a:pPr>
            <a:r>
              <a:rPr lang="en-US" altLang="en-US" sz="2000" b="1" i="1" u="sng" smtClean="0"/>
              <a:t>But do not – ever – make legal conclusions!</a:t>
            </a:r>
          </a:p>
          <a:p>
            <a:pPr lvl="1">
              <a:buFontTx/>
              <a:buNone/>
            </a:pPr>
            <a:r>
              <a:rPr lang="en-US" altLang="en-US" sz="2000" smtClean="0"/>
              <a:t>	“It was sexual harassment!”</a:t>
            </a:r>
          </a:p>
          <a:p>
            <a:pPr lvl="1">
              <a:buFontTx/>
              <a:buNone/>
            </a:pPr>
            <a:r>
              <a:rPr lang="en-US" altLang="en-US" sz="2000" smtClean="0"/>
              <a:t>	“It was not sexual harassment!” </a:t>
            </a:r>
          </a:p>
        </p:txBody>
      </p:sp>
    </p:spTree>
  </p:cSld>
  <p:clrMapOvr>
    <a:masterClrMapping/>
  </p:clrMapOvr>
  <p:transition>
    <p:checker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 Succinct and Clear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Document the decision itself </a:t>
            </a:r>
          </a:p>
          <a:p>
            <a:pPr lvl="1"/>
            <a:r>
              <a:rPr lang="en-US" altLang="en-US" smtClean="0"/>
              <a:t>Document stating “Dan was fired July 20” is not ambiguous</a:t>
            </a:r>
          </a:p>
          <a:p>
            <a:pPr lvl="1"/>
            <a:r>
              <a:rPr lang="en-US" altLang="en-US" smtClean="0"/>
              <a:t>For lesser discipline, state that employee has received copy of personnel action</a:t>
            </a:r>
          </a:p>
          <a:p>
            <a:pPr lvl="1"/>
            <a:r>
              <a:rPr lang="en-US" altLang="en-US" smtClean="0"/>
              <a:t>Allow the employee to provide one written response </a:t>
            </a:r>
            <a:r>
              <a:rPr lang="en-US" altLang="en-US" b="1" smtClean="0"/>
              <a:t>ONLY</a:t>
            </a:r>
          </a:p>
          <a:p>
            <a:pPr lvl="1"/>
            <a:r>
              <a:rPr lang="en-US" altLang="en-US" b="1" smtClean="0"/>
              <a:t>End it there!</a:t>
            </a:r>
            <a:endParaRPr lang="en-US" altLang="en-US" smtClean="0"/>
          </a:p>
        </p:txBody>
      </p:sp>
    </p:spTree>
  </p:cSld>
  <p:clrMapOvr>
    <a:masterClrMapping/>
  </p:clrMapOvr>
  <p:transition>
    <p:checker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990600"/>
            <a:ext cx="5867400" cy="1676400"/>
          </a:xfrm>
        </p:spPr>
        <p:txBody>
          <a:bodyPr/>
          <a:lstStyle/>
          <a:p>
            <a:r>
              <a:rPr lang="en-US" sz="2800" smtClean="0"/>
              <a:t>Disciplinary Documents </a:t>
            </a:r>
            <a:r>
              <a:rPr lang="en-US" sz="2800"/>
              <a:t>Should Be Written In Such A Way That A “Stranger” Could Read  And Understand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124200"/>
            <a:ext cx="7467600" cy="2895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/>
              <a:t>Sequence of Events</a:t>
            </a:r>
          </a:p>
          <a:p>
            <a:pPr>
              <a:buFont typeface="Wingdings" pitchFamily="2" charset="2"/>
              <a:buChar char="Ø"/>
            </a:pPr>
            <a:r>
              <a:rPr lang="en-US" sz="2400"/>
              <a:t>Why Conduct Did Not Meet Standards</a:t>
            </a:r>
          </a:p>
          <a:p>
            <a:pPr>
              <a:buFont typeface="Wingdings" pitchFamily="2" charset="2"/>
              <a:buChar char="Ø"/>
            </a:pPr>
            <a:r>
              <a:rPr lang="en-US" sz="2400"/>
              <a:t>Required Corrective Action</a:t>
            </a:r>
          </a:p>
          <a:p>
            <a:pPr>
              <a:buFont typeface="Wingdings" pitchFamily="2" charset="2"/>
              <a:buChar char="Ø"/>
            </a:pPr>
            <a:r>
              <a:rPr lang="en-US" sz="2400"/>
              <a:t>Time Frame</a:t>
            </a:r>
          </a:p>
          <a:p>
            <a:pPr>
              <a:buFont typeface="Wingdings" pitchFamily="2" charset="2"/>
              <a:buChar char="Ø"/>
            </a:pPr>
            <a:r>
              <a:rPr lang="en-US" sz="2400"/>
              <a:t>Consequences</a:t>
            </a:r>
          </a:p>
        </p:txBody>
      </p:sp>
      <p:pic>
        <p:nvPicPr>
          <p:cNvPr id="206852" name="Picture 4"/>
          <p:cNvPicPr>
            <a:picLocks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1143000"/>
            <a:ext cx="2281238" cy="1828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626083524"/>
      </p:ext>
    </p:extLst>
  </p:cSld>
  <p:clrMapOvr>
    <a:masterClrMapping/>
  </p:clrMapOvr>
  <p:transition>
    <p:fade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Phase Three: Delivery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What – Termination or lesser?</a:t>
            </a:r>
          </a:p>
          <a:p>
            <a:r>
              <a:rPr lang="en-US" altLang="en-US" smtClean="0"/>
              <a:t>Who delivers?</a:t>
            </a:r>
          </a:p>
          <a:p>
            <a:r>
              <a:rPr lang="en-US" altLang="en-US" smtClean="0"/>
              <a:t>Where?</a:t>
            </a:r>
          </a:p>
          <a:p>
            <a:r>
              <a:rPr lang="en-US" altLang="en-US" smtClean="0"/>
              <a:t>When?</a:t>
            </a:r>
          </a:p>
        </p:txBody>
      </p:sp>
    </p:spTree>
  </p:cSld>
  <p:clrMapOvr>
    <a:masterClrMapping/>
  </p:clrMapOvr>
  <p:transition>
    <p:checker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IMPLEMENTING DISCIPLINE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077200" cy="3200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/>
          </a:p>
          <a:p>
            <a:pPr>
              <a:buFont typeface="Wingdings" pitchFamily="2" charset="2"/>
              <a:buChar char="Ø"/>
            </a:pPr>
            <a:r>
              <a:rPr lang="en-US"/>
              <a:t>Explain Reasons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Hear Employee’s Side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Explain How to Improve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Explain Consequences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657600"/>
            <a:ext cx="381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625586"/>
      </p:ext>
    </p:extLst>
  </p:cSld>
  <p:clrMapOvr>
    <a:masterClrMapping/>
  </p:clrMapOvr>
  <p:transition>
    <p:fade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381000"/>
            <a:ext cx="3657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hecker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smtClean="0"/>
              <a:t>Security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600200"/>
            <a:ext cx="7858125" cy="44196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 Yourself …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2819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800" smtClean="0"/>
              <a:t>If you’re paranoid, good!</a:t>
            </a:r>
          </a:p>
        </p:txBody>
      </p:sp>
    </p:spTree>
  </p:cSld>
  <p:clrMapOvr>
    <a:masterClrMapping/>
  </p:clrMapOvr>
  <p:transition>
    <p:checker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effectLst/>
              </a:rPr>
              <a:t>Avoid Lawsuits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Know the law</a:t>
            </a:r>
          </a:p>
          <a:p>
            <a:r>
              <a:rPr lang="en-US" altLang="en-US" smtClean="0"/>
              <a:t>Follow the law, not necessarily your supervisor’s orders</a:t>
            </a:r>
          </a:p>
          <a:p>
            <a:r>
              <a:rPr lang="en-US" altLang="en-US" smtClean="0"/>
              <a:t>Policies up to date, and follow them</a:t>
            </a:r>
          </a:p>
          <a:p>
            <a:r>
              <a:rPr lang="en-US" altLang="en-US" smtClean="0"/>
              <a:t>Due diligence</a:t>
            </a:r>
          </a:p>
          <a:p>
            <a:r>
              <a:rPr lang="en-US" altLang="en-US" smtClean="0"/>
              <a:t>Document ALL actions</a:t>
            </a:r>
          </a:p>
          <a:p>
            <a:pPr lvl="1"/>
            <a:r>
              <a:rPr lang="en-US" altLang="en-US" smtClean="0"/>
              <a:t>“If it’s not in the file, …”</a:t>
            </a:r>
          </a:p>
        </p:txBody>
      </p:sp>
    </p:spTree>
  </p:cSld>
  <p:clrMapOvr>
    <a:masterClrMapping/>
  </p:clrMapOvr>
  <p:transition>
    <p:checker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075304"/>
              </p:ext>
            </p:extLst>
          </p:nvPr>
        </p:nvGraphicFramePr>
        <p:xfrm>
          <a:off x="228600" y="152400"/>
          <a:ext cx="86868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2" progId="AcroExch.Document.DC">
                  <p:embed/>
                </p:oleObj>
              </mc:Choice>
              <mc:Fallback>
                <p:oleObj name="Acrobat Document" r:id="rId2" progId="AcroExch.Document.DC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600" y="152400"/>
                        <a:ext cx="8686800" cy="586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962614"/>
      </p:ext>
    </p:extLst>
  </p:cSld>
  <p:clrMapOvr>
    <a:masterClrMapping/>
  </p:clrMapOvr>
  <p:transition>
    <p:checker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effectLst/>
              </a:rPr>
              <a:t>Avoid Lawsuits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Communicate with employees</a:t>
            </a:r>
          </a:p>
          <a:p>
            <a:pPr lvl="1"/>
            <a:r>
              <a:rPr lang="en-US" altLang="en-US" smtClean="0"/>
              <a:t>Dignity and respect</a:t>
            </a:r>
          </a:p>
          <a:p>
            <a:r>
              <a:rPr lang="en-US" altLang="en-US" smtClean="0"/>
              <a:t>Have a witness</a:t>
            </a:r>
          </a:p>
          <a:p>
            <a:r>
              <a:rPr lang="en-US" altLang="en-US" smtClean="0"/>
              <a:t>Respond promptly and properly to authorities</a:t>
            </a:r>
          </a:p>
          <a:p>
            <a:r>
              <a:rPr lang="en-US" altLang="en-US" smtClean="0"/>
              <a:t>Consult your employment lawyer early and often</a:t>
            </a:r>
          </a:p>
        </p:txBody>
      </p:sp>
    </p:spTree>
  </p:cSld>
  <p:clrMapOvr>
    <a:masterClrMapping/>
  </p:clrMapOvr>
  <p:transition>
    <p:checker/>
  </p:transition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752600"/>
          </a:xfrm>
        </p:spPr>
        <p:txBody>
          <a:bodyPr/>
          <a:lstStyle/>
          <a:p>
            <a:r>
              <a:rPr lang="en-US" sz="4800"/>
              <a:t>DOCUMENT, DOCUMENT, DOCUMENT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5943600"/>
            <a:ext cx="7772400" cy="76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2800350"/>
            <a:ext cx="48577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30476"/>
      </p:ext>
    </p:extLst>
  </p:cSld>
  <p:clrMapOvr>
    <a:masterClrMapping/>
  </p:clrMapOvr>
  <p:transition>
    <p:fade/>
  </p:transition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Specific Suggestions for Firing an Employee</a:t>
            </a:r>
          </a:p>
        </p:txBody>
      </p:sp>
    </p:spTree>
  </p:cSld>
  <p:clrMapOvr>
    <a:masterClrMapping/>
  </p:clrMapOvr>
  <p:transition>
    <p:checker/>
  </p:transition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Give a Warning Rather than Terminating if Warranted</a:t>
            </a:r>
          </a:p>
        </p:txBody>
      </p:sp>
    </p:spTree>
    <p:extLst>
      <p:ext uri="{BB962C8B-B14F-4D97-AF65-F5344CB8AC3E}">
        <p14:creationId xmlns:p14="http://schemas.microsoft.com/office/powerpoint/2010/main" val="1831272404"/>
      </p:ext>
    </p:extLst>
  </p:cSld>
  <p:clrMapOvr>
    <a:masterClrMapping/>
  </p:clrMapOvr>
  <p:transition>
    <p:checker/>
  </p:transition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Review Employee’s Hard Drive and Computer Systems for Violations of Company Policy</a:t>
            </a:r>
          </a:p>
        </p:txBody>
      </p:sp>
    </p:spTree>
  </p:cSld>
  <p:clrMapOvr>
    <a:masterClrMapping/>
  </p:clrMapOvr>
  <p:transition>
    <p:checker/>
  </p:transition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endParaRPr lang="en-US" sz="3600" smtClean="0"/>
          </a:p>
          <a:p>
            <a:pPr algn="ctr">
              <a:buFontTx/>
              <a:buNone/>
              <a:defRPr/>
            </a:pPr>
            <a:r>
              <a:rPr lang="en-US" sz="4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Don’t Go it Alone!</a:t>
            </a:r>
          </a:p>
          <a:p>
            <a:pPr>
              <a:defRPr/>
            </a:pPr>
            <a:endParaRPr lang="en-US" sz="4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 Consistent!</a:t>
            </a:r>
          </a:p>
        </p:txBody>
      </p:sp>
    </p:spTree>
  </p:cSld>
  <p:clrMapOvr>
    <a:masterClrMapping/>
  </p:clrMapOvr>
  <p:transition>
    <p:checker/>
  </p:transition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During the Termination Meeting 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048000"/>
          </a:xfrm>
        </p:spPr>
        <p:txBody>
          <a:bodyPr/>
          <a:lstStyle/>
          <a:p>
            <a:r>
              <a:rPr lang="en-US" sz="4000" smtClean="0"/>
              <a:t>Be Brief and to the Point</a:t>
            </a:r>
          </a:p>
          <a:p>
            <a:r>
              <a:rPr lang="en-US" sz="4000" smtClean="0"/>
              <a:t>Don’t Debate</a:t>
            </a:r>
          </a:p>
          <a:p>
            <a:r>
              <a:rPr lang="en-US" sz="4000" smtClean="0"/>
              <a:t>Retain Control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961612551"/>
      </p:ext>
    </p:extLst>
  </p:cSld>
  <p:clrMapOvr>
    <a:masterClrMapping/>
  </p:clrMapOvr>
  <p:transition>
    <p:checker/>
  </p:transition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smtClean="0"/>
              <a:t>Avoid Saying These Things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3657600"/>
          </a:xfrm>
        </p:spPr>
        <p:txBody>
          <a:bodyPr/>
          <a:lstStyle/>
          <a:p>
            <a:r>
              <a:rPr lang="en-US" altLang="en-US" smtClean="0"/>
              <a:t>“How’s the family?”</a:t>
            </a:r>
          </a:p>
          <a:p>
            <a:r>
              <a:rPr lang="en-US" altLang="en-US" smtClean="0"/>
              <a:t>“I’m sure you’re surprised.”</a:t>
            </a:r>
          </a:p>
          <a:p>
            <a:r>
              <a:rPr lang="en-US" altLang="en-US" smtClean="0"/>
              <a:t>“I know how you feel.”</a:t>
            </a:r>
          </a:p>
          <a:p>
            <a:r>
              <a:rPr lang="en-US" altLang="en-US" smtClean="0"/>
              <a:t>“Let me know how I can help.”</a:t>
            </a:r>
          </a:p>
          <a:p>
            <a:r>
              <a:rPr lang="en-US" altLang="en-US" smtClean="0"/>
              <a:t>“Take all the time you need.”</a:t>
            </a:r>
          </a:p>
          <a:p>
            <a:r>
              <a:rPr lang="en-US" altLang="en-US" smtClean="0"/>
              <a:t>“This isn’t personal; it’s just business.”</a:t>
            </a:r>
          </a:p>
          <a:p>
            <a:r>
              <a:rPr lang="en-US" altLang="en-US" smtClean="0"/>
              <a:t>“You’re just a bad fit here.”</a:t>
            </a:r>
          </a:p>
        </p:txBody>
      </p:sp>
    </p:spTree>
    <p:extLst>
      <p:ext uri="{BB962C8B-B14F-4D97-AF65-F5344CB8AC3E}">
        <p14:creationId xmlns:p14="http://schemas.microsoft.com/office/powerpoint/2010/main" val="359649365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1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1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1" nodeType="click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click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1" nodeType="click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  <p:cond evt="onBegin" delay="0">
                          <p:tn val="43"/>
                        </p:cond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1" nodeType="click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1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Consider a Release, and Give Severance as Consideration if Appropriate</a:t>
            </a:r>
          </a:p>
        </p:txBody>
      </p:sp>
    </p:spTree>
  </p:cSld>
  <p:clrMapOvr>
    <a:masterClrMapping/>
  </p:clrMapOvr>
  <p:transition>
    <p:checker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Individual Liability</a:t>
            </a:r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3886200"/>
          </a:xfrm>
        </p:spPr>
        <p:txBody>
          <a:bodyPr/>
          <a:lstStyle/>
          <a:p>
            <a:r>
              <a:rPr lang="en-US" altLang="en-US" smtClean="0"/>
              <a:t>Few federal statutes impose individual liability.  FLSA, and maybe EPA, but not Title VII and ADA.</a:t>
            </a:r>
          </a:p>
          <a:p>
            <a:r>
              <a:rPr lang="en-US" altLang="en-US" smtClean="0"/>
              <a:t>“Wrongful termination of employment” state tort: individual liability for “an individual who was not the employer but who was the actor in violation of public policy and who participated in the wrongful firing.”  </a:t>
            </a:r>
            <a:r>
              <a:rPr lang="en-US" altLang="en-US" i="1" smtClean="0"/>
              <a:t>VanBuren v. Grubb, November 1, 2012</a:t>
            </a:r>
            <a:endParaRPr lang="en-US" altLang="en-US" smtClean="0"/>
          </a:p>
        </p:txBody>
      </p:sp>
    </p:spTree>
  </p:cSld>
  <p:clrMapOvr>
    <a:masterClrMapping/>
  </p:clrMapOvr>
  <p:transition>
    <p:checker/>
  </p:transition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Consider </a:t>
            </a:r>
            <a:r>
              <a:rPr lang="en-US"/>
              <a:t>W</a:t>
            </a:r>
            <a:r>
              <a:rPr lang="en-US" smtClean="0"/>
              <a:t>hether to Oppose Claim for Unemployment Benefits</a:t>
            </a:r>
          </a:p>
        </p:txBody>
      </p:sp>
    </p:spTree>
  </p:cSld>
  <p:clrMapOvr>
    <a:masterClrMapping/>
  </p:clrMapOvr>
  <p:transition>
    <p:checker/>
  </p:transition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Details, Details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Revoke purchasing authority</a:t>
            </a:r>
          </a:p>
          <a:p>
            <a:r>
              <a:rPr lang="en-US" altLang="en-US" smtClean="0"/>
              <a:t>COBRA, 401(k)</a:t>
            </a:r>
          </a:p>
          <a:p>
            <a:r>
              <a:rPr lang="en-US" altLang="en-US" smtClean="0"/>
              <a:t>Other benefits </a:t>
            </a:r>
          </a:p>
          <a:p>
            <a:r>
              <a:rPr lang="en-US" altLang="en-US" smtClean="0"/>
              <a:t>Legal notices</a:t>
            </a:r>
          </a:p>
          <a:p>
            <a:pPr>
              <a:buFontTx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35217239"/>
      </p:ext>
    </p:extLst>
  </p:cSld>
  <p:clrMapOvr>
    <a:masterClrMapping/>
  </p:clrMapOvr>
  <p:transition>
    <p:checker/>
  </p:transition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Calendar Deadlines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300 days to file EEOC charge</a:t>
            </a:r>
          </a:p>
          <a:p>
            <a:endParaRPr lang="en-US" altLang="en-US" smtClean="0"/>
          </a:p>
          <a:p>
            <a:r>
              <a:rPr lang="en-US" altLang="en-US" smtClean="0"/>
              <a:t>Unemployment Compensation</a:t>
            </a:r>
          </a:p>
          <a:p>
            <a:endParaRPr lang="en-US" altLang="en-US" smtClean="0"/>
          </a:p>
          <a:p>
            <a:r>
              <a:rPr lang="en-US" altLang="en-US" smtClean="0"/>
              <a:t>Statute of limitations for common-law claims</a:t>
            </a:r>
          </a:p>
        </p:txBody>
      </p:sp>
    </p:spTree>
    <p:extLst>
      <p:ext uri="{BB962C8B-B14F-4D97-AF65-F5344CB8AC3E}">
        <p14:creationId xmlns:p14="http://schemas.microsoft.com/office/powerpoint/2010/main" val="2153729480"/>
      </p:ext>
    </p:extLst>
  </p:cSld>
  <p:clrMapOvr>
    <a:masterClrMapping/>
  </p:clrMapOvr>
  <p:transition>
    <p:checker/>
  </p:transition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smtClean="0"/>
              <a:t>QUESTIONS?</a:t>
            </a:r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194911061"/>
      </p:ext>
    </p:extLst>
  </p:cSld>
  <p:clrMapOvr>
    <a:masterClrMapping/>
  </p:clrMapOvr>
  <p:transition>
    <p:checker/>
  </p:transition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6600" smtClean="0"/>
            </a:br>
            <a:r>
              <a:rPr lang="en-US" sz="6600" smtClean="0"/>
              <a:t>Thank You!</a:t>
            </a:r>
            <a:endParaRPr lang="en-US" sz="66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81200"/>
            <a:ext cx="8686800" cy="3657600"/>
          </a:xfrm>
        </p:spPr>
        <p:txBody>
          <a:bodyPr/>
          <a:lstStyle/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mtClean="0"/>
              <a:t>Randy </a:t>
            </a:r>
            <a:r>
              <a:rPr lang="en-US"/>
              <a:t>Sparks</a:t>
            </a:r>
          </a:p>
          <a:p>
            <a:pPr marL="0" indent="0" algn="ctr">
              <a:buNone/>
            </a:pPr>
            <a:r>
              <a:rPr lang="en-US"/>
              <a:t>rcsparks@kaufcan.com</a:t>
            </a:r>
          </a:p>
          <a:p>
            <a:pPr marL="0" indent="0" algn="ctr">
              <a:buNone/>
            </a:pPr>
            <a:r>
              <a:rPr lang="en-US"/>
              <a:t>(804) 771-5709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81894"/>
      </p:ext>
    </p:extLst>
  </p:cSld>
  <p:clrMapOvr>
    <a:masterClrMapping/>
  </p:clrMapOvr>
  <p:transition>
    <p:checker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Three Phases of Discipline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4800" smtClean="0"/>
              <a:t>1.	Preparation</a:t>
            </a:r>
          </a:p>
          <a:p>
            <a:pPr marL="0" indent="0">
              <a:buNone/>
            </a:pPr>
            <a:r>
              <a:rPr lang="en-US" altLang="en-US" sz="4800" smtClean="0"/>
              <a:t>2.	Documentation</a:t>
            </a:r>
          </a:p>
          <a:p>
            <a:pPr marL="0" indent="0">
              <a:buNone/>
            </a:pPr>
            <a:r>
              <a:rPr lang="en-US" altLang="en-US" sz="4800" smtClean="0"/>
              <a:t>3.	Delivery</a:t>
            </a:r>
          </a:p>
        </p:txBody>
      </p:sp>
    </p:spTree>
  </p:cSld>
  <p:clrMapOvr>
    <a:masterClrMapping/>
  </p:clrMapOvr>
  <p:transition>
    <p:checker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Phase One: Preparation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Purpose of discipline</a:t>
            </a:r>
          </a:p>
          <a:p>
            <a:r>
              <a:rPr lang="en-US" altLang="en-US" smtClean="0"/>
              <a:t>Can this employee be salvaged?</a:t>
            </a:r>
          </a:p>
          <a:p>
            <a:pPr lvl="1"/>
            <a:r>
              <a:rPr lang="en-US" altLang="en-US" smtClean="0"/>
              <a:t>Economic obligation</a:t>
            </a:r>
          </a:p>
          <a:p>
            <a:pPr lvl="1"/>
            <a:r>
              <a:rPr lang="en-US" altLang="en-US" smtClean="0"/>
              <a:t>Moral obligation</a:t>
            </a:r>
          </a:p>
          <a:p>
            <a:r>
              <a:rPr lang="en-US" altLang="en-US" smtClean="0"/>
              <a:t>What additional information is needed?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checker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Preliminary Steps</a:t>
            </a:r>
            <a:endParaRPr lang="en-US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876800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altLang="en-US" sz="3200" smtClean="0"/>
              <a:t>Prepare the investigation plan.</a:t>
            </a:r>
          </a:p>
          <a:p>
            <a:pPr lvl="1">
              <a:buFont typeface="Arial"/>
              <a:buChar char="•"/>
            </a:pPr>
            <a:r>
              <a:rPr lang="en-US" altLang="en-US" sz="3200" smtClean="0"/>
              <a:t>Assess the risk and act accordingly.</a:t>
            </a:r>
          </a:p>
          <a:p>
            <a:pPr lvl="1">
              <a:buFont typeface="Arial"/>
              <a:buChar char="•"/>
            </a:pPr>
            <a:r>
              <a:rPr lang="en-US" altLang="en-US" sz="3200" smtClean="0"/>
              <a:t>Discuss the parameters of the investigation.</a:t>
            </a:r>
          </a:p>
          <a:p>
            <a:pPr lvl="1">
              <a:buFont typeface="Arial"/>
              <a:buChar char="•"/>
            </a:pPr>
            <a:r>
              <a:rPr lang="en-US" altLang="en-US" sz="3200" smtClean="0"/>
              <a:t>Determine a timely deadline for completing the investigation.</a:t>
            </a:r>
          </a:p>
          <a:p>
            <a:pPr lvl="1">
              <a:buFont typeface="Arial"/>
              <a:buChar char="•"/>
            </a:pPr>
            <a:r>
              <a:rPr lang="en-US" altLang="en-US" sz="3200" smtClean="0"/>
              <a:t>Establish steps necessary to maintain confidentiality.</a:t>
            </a:r>
          </a:p>
          <a:p>
            <a:pPr lvl="1">
              <a:buFont typeface="Arial"/>
              <a:buChar char="•"/>
            </a:pPr>
            <a:endParaRPr lang="en-US" altLang="en-US" sz="3200" smtClean="0"/>
          </a:p>
          <a:p>
            <a:pPr lvl="1">
              <a:buFont typeface="Arial"/>
              <a:buChar char="•"/>
            </a:pPr>
            <a:endParaRPr lang="en-US" altLang="en-US" sz="2600" smtClean="0"/>
          </a:p>
          <a:p>
            <a:pPr lvl="1">
              <a:buFont typeface="Arial"/>
              <a:buChar char="•"/>
            </a:pPr>
            <a:endParaRPr lang="en-US" altLang="en-US" sz="2600" smtClean="0"/>
          </a:p>
          <a:p>
            <a:endParaRPr lang="en-US" altLang="en-US" sz="2600" smtClean="0"/>
          </a:p>
        </p:txBody>
      </p:sp>
    </p:spTree>
    <p:extLst>
      <p:ext uri="{BB962C8B-B14F-4D97-AF65-F5344CB8AC3E}">
        <p14:creationId xmlns:p14="http://schemas.microsoft.com/office/powerpoint/2010/main" val="253729396"/>
      </p:ext>
    </p:extLst>
  </p:cSld>
  <p:clrMapOvr>
    <a:masterClrMapping/>
  </p:clrMapOvr>
  <p:transition>
    <p:checker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An Investigation Plan</a:t>
            </a:r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504238" cy="4191000"/>
          </a:xfrm>
        </p:spPr>
        <p:txBody>
          <a:bodyPr/>
          <a:lstStyle/>
          <a:p>
            <a:pPr marL="914400" lvl="2" indent="-452438">
              <a:defRPr/>
            </a:pPr>
            <a:r>
              <a:rPr lang="en-US" altLang="en-US" sz="2400" smtClean="0"/>
              <a:t>Determine who will conduct interviews of the complaining employee, the accused, and the witnesses or other involved individuals.</a:t>
            </a:r>
          </a:p>
          <a:p>
            <a:pPr marL="914400" lvl="2" indent="-452438">
              <a:defRPr/>
            </a:pPr>
            <a:r>
              <a:rPr lang="en-US" altLang="en-US" sz="2400" smtClean="0"/>
              <a:t>Determine who needs to be interviewed and in what order.</a:t>
            </a:r>
          </a:p>
          <a:p>
            <a:pPr marL="1147763" lvl="2" indent="-233363">
              <a:buFontTx/>
              <a:buNone/>
              <a:defRPr/>
            </a:pPr>
            <a:r>
              <a:rPr lang="en-US" altLang="en-US" sz="2400" smtClean="0"/>
              <a:t>-	Identify </a:t>
            </a:r>
            <a:r>
              <a:rPr lang="en-US" altLang="en-US" sz="2400"/>
              <a:t>and interview all named or potential witnesses</a:t>
            </a:r>
          </a:p>
          <a:p>
            <a:pPr lvl="2">
              <a:buFontTx/>
              <a:buChar char="-"/>
              <a:defRPr/>
            </a:pPr>
            <a:r>
              <a:rPr lang="en-US" altLang="en-US" sz="2400" smtClean="0"/>
              <a:t>Interview </a:t>
            </a:r>
            <a:r>
              <a:rPr lang="en-US" altLang="en-US" sz="2400"/>
              <a:t>anyone who may be familiar with similar incidents or who may have insight into, or information concerning, the situation.  </a:t>
            </a:r>
          </a:p>
          <a:p>
            <a:pPr marL="914400" lvl="2" indent="-452438">
              <a:defRPr/>
            </a:pPr>
            <a:r>
              <a:rPr lang="en-US" altLang="en-US" sz="2400" smtClean="0"/>
              <a:t>Determine the third party to be present during interviews.</a:t>
            </a:r>
          </a:p>
          <a:p>
            <a:pPr marL="914400" lvl="2" indent="-452438">
              <a:defRPr/>
            </a:pPr>
            <a:endParaRPr lang="en-US" altLang="en-US" sz="2400" smtClean="0"/>
          </a:p>
          <a:p>
            <a:pPr eaLnBrk="1" hangingPunct="1">
              <a:defRPr/>
            </a:pPr>
            <a:endParaRPr lang="en-US" altLang="en-US" sz="2200" smtClean="0"/>
          </a:p>
        </p:txBody>
      </p:sp>
    </p:spTree>
    <p:extLst>
      <p:ext uri="{BB962C8B-B14F-4D97-AF65-F5344CB8AC3E}">
        <p14:creationId xmlns:p14="http://schemas.microsoft.com/office/powerpoint/2010/main" val="192451786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Create </a:t>
            </a:r>
            <a:r>
              <a:rPr lang="en-US" altLang="en-US"/>
              <a:t>a </a:t>
            </a:r>
            <a:r>
              <a:rPr lang="en-US" altLang="en-US" smtClean="0"/>
              <a:t>File of Documents </a:t>
            </a:r>
            <a:r>
              <a:rPr lang="en-US" altLang="en-US"/>
              <a:t>to </a:t>
            </a:r>
            <a:r>
              <a:rPr lang="en-US" altLang="en-US" smtClean="0"/>
              <a:t>Be Reviewed </a:t>
            </a:r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763000" cy="4038600"/>
          </a:xfrm>
        </p:spPr>
        <p:txBody>
          <a:bodyPr/>
          <a:lstStyle/>
          <a:p>
            <a:pPr marL="288925" lvl="2" indent="-285750">
              <a:buFont typeface="Arial"/>
              <a:buChar char="•"/>
            </a:pPr>
            <a:r>
              <a:rPr lang="en-US" altLang="en-US" sz="2800" smtClean="0"/>
              <a:t>Company policies and procedures concerning harassment, investigation, privacy and discipline.</a:t>
            </a:r>
          </a:p>
          <a:p>
            <a:pPr marL="288925" lvl="2" indent="-285750">
              <a:buFont typeface="Arial"/>
              <a:buChar char="•"/>
            </a:pPr>
            <a:r>
              <a:rPr lang="en-US" altLang="en-US" sz="2800" smtClean="0"/>
              <a:t>Employment records of the complaining employee and the alleged offender should be reviewed thoroughly for records of prior complaints or other disciplinary actions.</a:t>
            </a:r>
          </a:p>
          <a:p>
            <a:pPr marL="288925" lvl="2" indent="-285750">
              <a:buFont typeface="Arial"/>
              <a:buChar char="•"/>
            </a:pPr>
            <a:r>
              <a:rPr lang="en-US" altLang="en-US" sz="2800" smtClean="0"/>
              <a:t>The written complaint, if any.</a:t>
            </a:r>
          </a:p>
          <a:p>
            <a:pPr marL="288925" lvl="2" indent="-285750">
              <a:buFont typeface="Arial"/>
              <a:buChar char="•"/>
            </a:pPr>
            <a:r>
              <a:rPr lang="en-US" altLang="en-US" sz="2800" smtClean="0"/>
              <a:t>Memorandum or notes about the incident(s), including manager’s notes and files.</a:t>
            </a:r>
          </a:p>
          <a:p>
            <a:pPr marL="746125" lvl="3" indent="-285750">
              <a:buFont typeface="Arial"/>
              <a:buChar char="•"/>
            </a:pPr>
            <a:endParaRPr lang="en-US" altLang="en-US" sz="2800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91518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10.0.16299.0"/>
  <p:tag name="AS_RELEASE_DATE" val="2017.05.17"/>
  <p:tag name="AS_TITLE" val="Aspose.Slides for .NET 4.0"/>
  <p:tag name="AS_VERSION" val="17.5"/>
</p:tagLst>
</file>

<file path=ppt/theme/theme1.xml><?xml version="1.0" encoding="utf-8"?>
<a:theme xmlns:r="http://schemas.openxmlformats.org/officeDocument/2006/relationships" xmlns:a="http://schemas.openxmlformats.org/drawingml/2006/main" name="DOCSNFK-#1505823-v1-kc_ppt_template_2009">
  <a:themeElements>
    <a:clrScheme name="DOCSNFK-#1505823-v1-kc_ppt_template_20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OCSNFK-#1505823-v1-kc_ppt_template_2009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OCSNFK-#1505823-v1-kc_ppt_template_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SNFK-#1505823-v1-kc_ppt_template_200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SNFK-#1505823-v1-kc_ppt_template_2009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SNFK-#1505823-v1-kc_ppt_template_2009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SNFK-#1505823-v1-kc_ppt_template_200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SNFK-#1505823-v1-kc_ppt_template_200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SNFK-#1505823-v1-kc_ppt_template_200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:vt="http://schemas.openxmlformats.org/officeDocument/2006/docPropsVTypes" xmlns="http://schemas.openxmlformats.org/officeDocument/2006/extended-properties">
  <Template>DOCSNFK-#1505823-v1-kc_ppt_template_2009</Template>
  <Company>Kaufman &amp; Canoles</Company>
  <PresentationFormat>On-screen Show (4:3)</PresentationFormat>
  <Paragraphs>198</Paragraphs>
  <Slides>44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baseType="lpstr" size="45">
      <vt:lpstr>DOCSNFK-#1505823-v1-kc_ppt_template_2009</vt:lpstr>
      <vt:lpstr> Employee Misconduct:Investigations, Discipline and Discharge</vt:lpstr>
      <vt:lpstr>Employee Satisfaction and Engagement</vt:lpstr>
      <vt:lpstr>Slide 3</vt:lpstr>
      <vt:lpstr>Individual Liability</vt:lpstr>
      <vt:lpstr>Three Phases of Discipline</vt:lpstr>
      <vt:lpstr>Phase One: Preparation</vt:lpstr>
      <vt:lpstr>Preliminary Steps</vt:lpstr>
      <vt:lpstr>An Investigation Plan</vt:lpstr>
      <vt:lpstr>Create a File of Documents to Be Reviewed </vt:lpstr>
      <vt:lpstr>Protective Measures</vt:lpstr>
      <vt:lpstr>Phase Two: Documentation</vt:lpstr>
      <vt:lpstr>Complaints</vt:lpstr>
      <vt:lpstr>Starting an Investigation</vt:lpstr>
      <vt:lpstr>Conducting an Investigation</vt:lpstr>
      <vt:lpstr>Prepare a Detailed Outline of Key Questions</vt:lpstr>
      <vt:lpstr>Interview Witnesses</vt:lpstr>
      <vt:lpstr>Proper Note-Taking Techniques</vt:lpstr>
      <vt:lpstr>Create a Document File</vt:lpstr>
      <vt:lpstr>Promises Made, Promises Broken</vt:lpstr>
      <vt:lpstr>Psychology and Self-Preservation</vt:lpstr>
      <vt:lpstr>Conclude the Investigation</vt:lpstr>
      <vt:lpstr>Be Succinct and Clear</vt:lpstr>
      <vt:lpstr>Disciplinary Documents Should Be Written In Such A Way That A “Stranger” Could Read  And Understand</vt:lpstr>
      <vt:lpstr>Phase Three: Delivery</vt:lpstr>
      <vt:lpstr>IMPLEMENTING DISCIPLINE</vt:lpstr>
      <vt:lpstr>Slide 26</vt:lpstr>
      <vt:lpstr>Security</vt:lpstr>
      <vt:lpstr>Protect Yourself …</vt:lpstr>
      <vt:lpstr>Avoid Lawsuits</vt:lpstr>
      <vt:lpstr>Avoid Lawsuits</vt:lpstr>
      <vt:lpstr>DOCUMENT, DOCUMENT, DOCUMENT</vt:lpstr>
      <vt:lpstr>Specific Suggestions for Firing an Employee</vt:lpstr>
      <vt:lpstr>Give a Warning Rather than Terminating if Warranted</vt:lpstr>
      <vt:lpstr>Review Employee’s Hard Drive and Computer Systems for Violations of Company Policy</vt:lpstr>
      <vt:lpstr>Slide 35</vt:lpstr>
      <vt:lpstr>Be Consistent!</vt:lpstr>
      <vt:lpstr>During the Termination Meeting …</vt:lpstr>
      <vt:lpstr>Avoid Saying These Things</vt:lpstr>
      <vt:lpstr>Consider a Release, and Give Severance as Consideration if Appropriate</vt:lpstr>
      <vt:lpstr>Consider Whether to Oppose Claim for Unemployment Benefits</vt:lpstr>
      <vt:lpstr>Details, Details</vt:lpstr>
      <vt:lpstr>Calendar Deadlines</vt:lpstr>
      <vt:lpstr>QUESTIONS?</vt:lpstr>
      <vt:lpstr>Thank You!</vt:lpstr>
    </vt:vector>
  </TitlesOfParts>
  <LinksUpToDate>0</LinksUpToDate>
  <SharedDoc>0</SharedDoc>
  <HyperlinksChanged>0</HyperlinksChanged>
  <Application>Aspose.Slides for .NET</Application>
  <AppVersion>17.0500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No Slide Title</dc:title>
  <cp:lastModifiedBy>Sparks, Randy C., Jr.</cp:lastModifiedBy>
  <cp:revision>1</cp:revision>
  <dcterms:created xsi:type="dcterms:W3CDTF">2019-04-22T15:19:13Z</dcterms:created>
  <dcterms:modified xsi:type="dcterms:W3CDTF">2019-04-22T19:19:13Z</dcterms:modified>
</cp:coreProperties>
</file>