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77" r:id="rId3"/>
    <p:sldId id="259" r:id="rId4"/>
    <p:sldId id="270" r:id="rId5"/>
    <p:sldId id="271" r:id="rId6"/>
    <p:sldId id="272" r:id="rId7"/>
    <p:sldId id="274" r:id="rId8"/>
    <p:sldId id="273" r:id="rId9"/>
    <p:sldId id="275" r:id="rId10"/>
    <p:sldId id="258" r:id="rId11"/>
    <p:sldId id="257" r:id="rId12"/>
    <p:sldId id="276" r:id="rId13"/>
    <p:sldId id="261" r:id="rId14"/>
    <p:sldId id="262" r:id="rId15"/>
    <p:sldId id="263" r:id="rId16"/>
    <p:sldId id="265" r:id="rId17"/>
    <p:sldId id="267" r:id="rId18"/>
    <p:sldId id="268" r:id="rId19"/>
    <p:sldId id="269"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E3A0A-E6D5-4EEB-A778-8CA4BF569160}" type="datetimeFigureOut">
              <a:rPr lang="en-US" smtClean="0"/>
              <a:pPr/>
              <a:t>8/5/2014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6AB316-B77A-4F55-9548-68E7E68586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6AB316-B77A-4F55-9548-68E7E685860E}"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28264A5-F733-4CCD-8EE3-CDD9C393C83C}" type="datetimeFigureOut">
              <a:rPr lang="en-US" smtClean="0"/>
              <a:pPr/>
              <a:t>8/5/2014</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58C1F2A-E3DF-4E40-817B-27655004AE5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8264A5-F733-4CCD-8EE3-CDD9C393C83C}" type="datetimeFigureOut">
              <a:rPr lang="en-US" smtClean="0"/>
              <a:pPr/>
              <a:t>8/5/2014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C1F2A-E3DF-4E40-817B-27655004AE5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28264A5-F733-4CCD-8EE3-CDD9C393C83C}" type="datetimeFigureOut">
              <a:rPr lang="en-US" smtClean="0"/>
              <a:pPr/>
              <a:t>8/5/2014</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58C1F2A-E3DF-4E40-817B-27655004AE5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8264A5-F733-4CCD-8EE3-CDD9C393C83C}" type="datetimeFigureOut">
              <a:rPr lang="en-US" smtClean="0"/>
              <a:pPr/>
              <a:t>8/5/2014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8C1F2A-E3DF-4E40-817B-27655004AE53}"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28264A5-F733-4CCD-8EE3-CDD9C393C83C}" type="datetimeFigureOut">
              <a:rPr lang="en-US" smtClean="0"/>
              <a:pPr/>
              <a:t>8/5/2014</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58C1F2A-E3DF-4E40-817B-27655004AE5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28264A5-F733-4CCD-8EE3-CDD9C393C83C}" type="datetimeFigureOut">
              <a:rPr lang="en-US" smtClean="0"/>
              <a:pPr/>
              <a:t>8/5/2014</a:t>
            </a:fld>
            <a:endParaRPr lang="en-US" dirty="0"/>
          </a:p>
        </p:txBody>
      </p:sp>
      <p:sp>
        <p:nvSpPr>
          <p:cNvPr id="10" name="Slide Number Placeholder 9"/>
          <p:cNvSpPr>
            <a:spLocks noGrp="1"/>
          </p:cNvSpPr>
          <p:nvPr>
            <p:ph type="sldNum" sz="quarter" idx="16"/>
          </p:nvPr>
        </p:nvSpPr>
        <p:spPr/>
        <p:txBody>
          <a:bodyPr rtlCol="0"/>
          <a:lstStyle/>
          <a:p>
            <a:fld id="{E58C1F2A-E3DF-4E40-817B-27655004AE5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28264A5-F733-4CCD-8EE3-CDD9C393C83C}" type="datetimeFigureOut">
              <a:rPr lang="en-US" smtClean="0"/>
              <a:pPr/>
              <a:t>8/5/2014</a:t>
            </a:fld>
            <a:endParaRPr lang="en-US" dirty="0"/>
          </a:p>
        </p:txBody>
      </p:sp>
      <p:sp>
        <p:nvSpPr>
          <p:cNvPr id="12" name="Slide Number Placeholder 11"/>
          <p:cNvSpPr>
            <a:spLocks noGrp="1"/>
          </p:cNvSpPr>
          <p:nvPr>
            <p:ph type="sldNum" sz="quarter" idx="16"/>
          </p:nvPr>
        </p:nvSpPr>
        <p:spPr/>
        <p:txBody>
          <a:bodyPr rtlCol="0"/>
          <a:lstStyle/>
          <a:p>
            <a:fld id="{E58C1F2A-E3DF-4E40-817B-27655004AE53}"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8264A5-F733-4CCD-8EE3-CDD9C393C83C}" type="datetimeFigureOut">
              <a:rPr lang="en-US" smtClean="0"/>
              <a:pPr/>
              <a:t>8/5/2014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58C1F2A-E3DF-4E40-817B-27655004AE5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264A5-F733-4CCD-8EE3-CDD9C393C83C}" type="datetimeFigureOut">
              <a:rPr lang="en-US" smtClean="0"/>
              <a:pPr/>
              <a:t>8/5/2014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58C1F2A-E3DF-4E40-817B-27655004AE5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8264A5-F733-4CCD-8EE3-CDD9C393C83C}" type="datetimeFigureOut">
              <a:rPr lang="en-US" smtClean="0"/>
              <a:pPr/>
              <a:t>8/5/2014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58C1F2A-E3DF-4E40-817B-27655004AE5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28264A5-F733-4CCD-8EE3-CDD9C393C83C}" type="datetimeFigureOut">
              <a:rPr lang="en-US" smtClean="0"/>
              <a:pPr/>
              <a:t>8/5/2014</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58C1F2A-E3DF-4E40-817B-27655004AE53}"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28264A5-F733-4CCD-8EE3-CDD9C393C83C}" type="datetimeFigureOut">
              <a:rPr lang="en-US" smtClean="0"/>
              <a:pPr/>
              <a:t>8/5/2014</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58C1F2A-E3DF-4E40-817B-27655004AE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blog.up.co/wp-content/uploads/2014/01/military_transition350.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edia.dma.mil/2012/Aug/8/178317/-1/-1/0/120514-M-RU378-403.JP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melitraining.com/wp-content/uploads/2009/06/sgt_yelling_at_cadet.jp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usmilitary.com/wp-content/uploads/2008/09/educational-us-navy-deployment-options.jp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enreed.net/wp-content/uploads/2011/07/man_looking_at_watch.jp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Veterans and your Bottom Line</a:t>
            </a:r>
            <a:endParaRPr lang="en-US" dirty="0"/>
          </a:p>
        </p:txBody>
      </p:sp>
      <p:sp>
        <p:nvSpPr>
          <p:cNvPr id="3" name="Subtitle 2"/>
          <p:cNvSpPr>
            <a:spLocks noGrp="1"/>
          </p:cNvSpPr>
          <p:nvPr>
            <p:ph type="subTitle" idx="1"/>
          </p:nvPr>
        </p:nvSpPr>
        <p:spPr/>
        <p:txBody>
          <a:bodyPr/>
          <a:lstStyle/>
          <a:p>
            <a:r>
              <a:rPr lang="en-US" dirty="0" smtClean="0"/>
              <a:t>Jeff Brown, Director of Workforce Services</a:t>
            </a:r>
            <a:endParaRPr lang="en-US" dirty="0"/>
          </a:p>
        </p:txBody>
      </p:sp>
      <p:pic>
        <p:nvPicPr>
          <p:cNvPr id="5" name="Picture 2" descr="military_transition350">
            <a:hlinkClick r:id="rId2"/>
          </p:cNvPr>
          <p:cNvPicPr>
            <a:picLocks noChangeAspect="1" noChangeArrowheads="1"/>
          </p:cNvPicPr>
          <p:nvPr/>
        </p:nvPicPr>
        <p:blipFill>
          <a:blip r:embed="rId3" cstate="print"/>
          <a:srcRect/>
          <a:stretch>
            <a:fillRect/>
          </a:stretch>
        </p:blipFill>
        <p:spPr bwMode="auto">
          <a:xfrm>
            <a:off x="2057400" y="762000"/>
            <a:ext cx="4849091" cy="3352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457200"/>
          </a:xfrm>
        </p:spPr>
        <p:txBody>
          <a:bodyPr>
            <a:noAutofit/>
          </a:bodyPr>
          <a:lstStyle/>
          <a:p>
            <a:r>
              <a:rPr lang="en-US" dirty="0" smtClean="0"/>
              <a:t>Will Your Company Benefit from Hiring Vets?</a:t>
            </a:r>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pic>
        <p:nvPicPr>
          <p:cNvPr id="11266" name="Picture 2" descr="Not loaded">
            <a:hlinkClick r:id="rId3"/>
          </p:cNvPr>
          <p:cNvPicPr>
            <a:picLocks noChangeAspect="1" noChangeArrowheads="1"/>
          </p:cNvPicPr>
          <p:nvPr/>
        </p:nvPicPr>
        <p:blipFill>
          <a:blip r:embed="rId4" cstate="print"/>
          <a:srcRect/>
          <a:stretch>
            <a:fillRect/>
          </a:stretch>
        </p:blipFill>
        <p:spPr bwMode="auto">
          <a:xfrm>
            <a:off x="1295400" y="1828800"/>
            <a:ext cx="5867400" cy="3911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762000"/>
          </a:xfrm>
        </p:spPr>
        <p:txBody>
          <a:bodyPr>
            <a:noAutofit/>
          </a:bodyPr>
          <a:lstStyle/>
          <a:p>
            <a:r>
              <a:rPr lang="en-US" dirty="0" smtClean="0"/>
              <a:t>Will Your Company Benefit from Hiring Vets?</a:t>
            </a:r>
            <a:endParaRPr lang="en-US" dirty="0"/>
          </a:p>
        </p:txBody>
      </p:sp>
      <p:sp>
        <p:nvSpPr>
          <p:cNvPr id="3" name="Content Placeholder 2"/>
          <p:cNvSpPr>
            <a:spLocks noGrp="1"/>
          </p:cNvSpPr>
          <p:nvPr>
            <p:ph sz="quarter" idx="1"/>
          </p:nvPr>
        </p:nvSpPr>
        <p:spPr/>
        <p:txBody>
          <a:bodyPr/>
          <a:lstStyle/>
          <a:p>
            <a:r>
              <a:rPr lang="en-US" dirty="0" smtClean="0"/>
              <a:t>Leadership</a:t>
            </a:r>
          </a:p>
          <a:p>
            <a:r>
              <a:rPr lang="en-US" dirty="0" smtClean="0"/>
              <a:t>Teamwork</a:t>
            </a:r>
          </a:p>
          <a:p>
            <a:r>
              <a:rPr lang="en-US" dirty="0" smtClean="0"/>
              <a:t>Character</a:t>
            </a:r>
          </a:p>
          <a:p>
            <a:r>
              <a:rPr lang="en-US" dirty="0" smtClean="0"/>
              <a:t>Discipline &amp; Structure</a:t>
            </a:r>
          </a:p>
          <a:p>
            <a:r>
              <a:rPr lang="en-US" dirty="0" smtClean="0"/>
              <a:t>Dynamic/High-pressure Environment</a:t>
            </a:r>
          </a:p>
          <a:p>
            <a:r>
              <a:rPr lang="en-US" dirty="0" smtClean="0"/>
              <a:t>Effectiveness</a:t>
            </a:r>
          </a:p>
          <a:p>
            <a:r>
              <a:rPr lang="en-US" dirty="0" smtClean="0"/>
              <a:t>Loyalty</a:t>
            </a:r>
          </a:p>
          <a:p>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38200"/>
          </a:xfrm>
        </p:spPr>
        <p:txBody>
          <a:bodyPr>
            <a:noAutofit/>
          </a:bodyPr>
          <a:lstStyle/>
          <a:p>
            <a:r>
              <a:rPr lang="en-US" dirty="0" smtClean="0"/>
              <a:t>Will Your Company Benefit from Hiring Vets?</a:t>
            </a:r>
            <a:endParaRPr lang="en-US" dirty="0"/>
          </a:p>
        </p:txBody>
      </p:sp>
      <p:sp>
        <p:nvSpPr>
          <p:cNvPr id="3" name="Content Placeholder 2"/>
          <p:cNvSpPr>
            <a:spLocks noGrp="1"/>
          </p:cNvSpPr>
          <p:nvPr>
            <p:ph sz="quarter" idx="1"/>
          </p:nvPr>
        </p:nvSpPr>
        <p:spPr/>
        <p:txBody>
          <a:bodyPr/>
          <a:lstStyle/>
          <a:p>
            <a:r>
              <a:rPr lang="en-US" dirty="0" smtClean="0"/>
              <a:t>Innovative Thinking</a:t>
            </a:r>
          </a:p>
          <a:p>
            <a:r>
              <a:rPr lang="en-US" dirty="0" smtClean="0"/>
              <a:t>Critical thinking</a:t>
            </a:r>
          </a:p>
          <a:p>
            <a:r>
              <a:rPr lang="en-US" dirty="0" smtClean="0"/>
              <a:t>Resilience</a:t>
            </a:r>
          </a:p>
          <a:p>
            <a:r>
              <a:rPr lang="en-US" dirty="0" smtClean="0"/>
              <a:t>Adaptability</a:t>
            </a:r>
          </a:p>
          <a:p>
            <a:r>
              <a:rPr lang="en-US" dirty="0" smtClean="0"/>
              <a:t>Speaking Truth to Power</a:t>
            </a:r>
          </a:p>
          <a:p>
            <a:r>
              <a:rPr lang="en-US" dirty="0" smtClean="0"/>
              <a:t>Background Checks/Security Clearance</a:t>
            </a:r>
          </a:p>
          <a:p>
            <a:r>
              <a:rPr lang="en-US" dirty="0" smtClean="0"/>
              <a:t>WOTC</a:t>
            </a:r>
          </a:p>
          <a:p>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762000"/>
          </a:xfrm>
        </p:spPr>
        <p:txBody>
          <a:bodyPr>
            <a:noAutofit/>
          </a:bodyPr>
          <a:lstStyle/>
          <a:p>
            <a:r>
              <a:rPr lang="en-US" dirty="0" smtClean="0"/>
              <a:t>Will Your Company Benefit from Hiring Vets?</a:t>
            </a:r>
            <a:endParaRPr lang="en-US" dirty="0"/>
          </a:p>
        </p:txBody>
      </p:sp>
      <p:sp>
        <p:nvSpPr>
          <p:cNvPr id="3" name="Content Placeholder 2"/>
          <p:cNvSpPr>
            <a:spLocks noGrp="1"/>
          </p:cNvSpPr>
          <p:nvPr>
            <p:ph sz="quarter" idx="1"/>
          </p:nvPr>
        </p:nvSpPr>
        <p:spPr/>
        <p:txBody>
          <a:bodyPr/>
          <a:lstStyle/>
          <a:p>
            <a:r>
              <a:rPr lang="en-US" dirty="0" smtClean="0"/>
              <a:t>Diversity in Action</a:t>
            </a:r>
          </a:p>
          <a:p>
            <a:r>
              <a:rPr lang="en-US" dirty="0" smtClean="0"/>
              <a:t>Healthy Respect for Policy/Procedures</a:t>
            </a:r>
          </a:p>
          <a:p>
            <a:r>
              <a:rPr lang="en-US" dirty="0" smtClean="0"/>
              <a:t>Technologically Savvy</a:t>
            </a:r>
          </a:p>
          <a:p>
            <a:r>
              <a:rPr lang="en-US" dirty="0" smtClean="0"/>
              <a:t>Tuned-in to Health and Safety Concerns</a:t>
            </a:r>
          </a:p>
          <a:p>
            <a:r>
              <a:rPr lang="en-US" dirty="0" smtClean="0"/>
              <a:t>Unafraid of Adversity</a:t>
            </a:r>
          </a:p>
          <a:p>
            <a:r>
              <a:rPr lang="en-US" dirty="0" smtClean="0"/>
              <a:t>Strong Communication Skills</a:t>
            </a:r>
          </a:p>
          <a:p>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You Want to Hire a Vet?	</a:t>
            </a:r>
            <a:endParaRPr lang="en-US" dirty="0"/>
          </a:p>
        </p:txBody>
      </p:sp>
      <p:sp>
        <p:nvSpPr>
          <p:cNvPr id="3" name="Content Placeholder 2"/>
          <p:cNvSpPr>
            <a:spLocks noGrp="1"/>
          </p:cNvSpPr>
          <p:nvPr>
            <p:ph sz="quarter" idx="1"/>
          </p:nvPr>
        </p:nvSpPr>
        <p:spPr/>
        <p:txBody>
          <a:bodyPr/>
          <a:lstStyle/>
          <a:p>
            <a:r>
              <a:rPr lang="en-US" dirty="0" smtClean="0"/>
              <a:t>Are you looking to hire employees now?</a:t>
            </a:r>
          </a:p>
          <a:p>
            <a:r>
              <a:rPr lang="en-US" dirty="0" smtClean="0"/>
              <a:t>Is senior management educated about and committed to hiring and retaining vets?</a:t>
            </a:r>
          </a:p>
          <a:p>
            <a:r>
              <a:rPr lang="en-US" dirty="0" smtClean="0"/>
              <a:t>Do you have a robust, dedicated and accessible training/onboarding program?</a:t>
            </a:r>
          </a:p>
          <a:p>
            <a:r>
              <a:rPr lang="en-US" dirty="0" smtClean="0"/>
              <a:t>Does your company have an established career progression ladder?</a:t>
            </a:r>
          </a:p>
          <a:p>
            <a:r>
              <a:rPr lang="en-US" dirty="0" smtClean="0"/>
              <a:t>Can you pay at least $25K/year with benefits?</a:t>
            </a:r>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Recruiting Vets</a:t>
            </a:r>
            <a:endParaRPr lang="en-US" dirty="0"/>
          </a:p>
        </p:txBody>
      </p:sp>
      <p:sp>
        <p:nvSpPr>
          <p:cNvPr id="3" name="Content Placeholder 2"/>
          <p:cNvSpPr>
            <a:spLocks noGrp="1"/>
          </p:cNvSpPr>
          <p:nvPr>
            <p:ph sz="quarter" idx="1"/>
          </p:nvPr>
        </p:nvSpPr>
        <p:spPr/>
        <p:txBody>
          <a:bodyPr/>
          <a:lstStyle/>
          <a:p>
            <a:r>
              <a:rPr lang="en-US" dirty="0" smtClean="0"/>
              <a:t>VEC Local Veterans Employment Representatives</a:t>
            </a:r>
          </a:p>
          <a:p>
            <a:r>
              <a:rPr lang="en-US" dirty="0" smtClean="0"/>
              <a:t>Guard and Reserve Units</a:t>
            </a:r>
          </a:p>
          <a:p>
            <a:r>
              <a:rPr lang="en-US" dirty="0" smtClean="0"/>
              <a:t>Military Affairs and ROTC Offices at Colleges and Universities</a:t>
            </a:r>
          </a:p>
          <a:p>
            <a:r>
              <a:rPr lang="en-US" dirty="0" smtClean="0"/>
              <a:t>“Hero to Hired” Website (H2H.jobs)</a:t>
            </a:r>
            <a:endParaRPr lang="en-US" dirty="0"/>
          </a:p>
        </p:txBody>
      </p:sp>
      <p:pic>
        <p:nvPicPr>
          <p:cNvPr id="5"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b="1" dirty="0" smtClean="0"/>
              <a:t>Formal Military Messaging using STANAG 4406 (&amp; STANAG 4406 Annex E)</a:t>
            </a:r>
          </a:p>
          <a:p>
            <a:r>
              <a:rPr lang="en-US" dirty="0" smtClean="0"/>
              <a:t>STANAG 4406 is the NATO Standard for formal military messaging, replacing the older ACP 127 specification. Used for both Strategic and Tactical messaging, STANAG 4406 has a number of special protocols to support tactical messaging, in particular to support very low bandwidth links such as HF radio (STANAG 4406 Annex E) and to support receivers in Emission Control (EMCON) mode who can receive but not send data.</a:t>
            </a:r>
          </a:p>
          <a:p>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Job Description</a:t>
            </a:r>
            <a:endParaRPr lang="en-US" dirty="0"/>
          </a:p>
        </p:txBody>
      </p:sp>
      <p:sp>
        <p:nvSpPr>
          <p:cNvPr id="3" name="Content Placeholder 2"/>
          <p:cNvSpPr>
            <a:spLocks noGrp="1"/>
          </p:cNvSpPr>
          <p:nvPr>
            <p:ph sz="quarter" idx="1"/>
          </p:nvPr>
        </p:nvSpPr>
        <p:spPr>
          <a:xfrm>
            <a:off x="612648" y="1600200"/>
            <a:ext cx="8153400" cy="4724400"/>
          </a:xfrm>
        </p:spPr>
        <p:txBody>
          <a:bodyPr>
            <a:normAutofit fontScale="70000" lnSpcReduction="20000"/>
          </a:bodyPr>
          <a:lstStyle/>
          <a:p>
            <a:r>
              <a:rPr lang="en-US" dirty="0" smtClean="0"/>
              <a:t>ACME Widgets Basic Qualifications: </a:t>
            </a:r>
          </a:p>
          <a:p>
            <a:pPr lvl="1"/>
            <a:r>
              <a:rPr lang="en-US" dirty="0" smtClean="0"/>
              <a:t>Bachelor's Degree or Military Experience </a:t>
            </a:r>
          </a:p>
          <a:p>
            <a:pPr lvl="1"/>
            <a:r>
              <a:rPr lang="en-US" dirty="0" smtClean="0"/>
              <a:t>2 years of experience in managing communications to wide variety of audiences business-writing, managing a newsletter or similar type of communication vehicle, editing </a:t>
            </a:r>
          </a:p>
          <a:p>
            <a:pPr lvl="1"/>
            <a:r>
              <a:rPr lang="en-US" dirty="0" smtClean="0"/>
              <a:t>1 year of project leadership or project coordination</a:t>
            </a:r>
          </a:p>
          <a:p>
            <a:pPr lvl="1"/>
            <a:r>
              <a:rPr lang="en-US" dirty="0" smtClean="0"/>
              <a:t>2 years of experience in Microsoft Office Products (Outlook, Word, Power Point) </a:t>
            </a:r>
          </a:p>
          <a:p>
            <a:pPr lvl="1">
              <a:buNone/>
            </a:pPr>
            <a:endParaRPr lang="en-US" dirty="0" smtClean="0"/>
          </a:p>
          <a:p>
            <a:r>
              <a:rPr lang="en-US" dirty="0" smtClean="0"/>
              <a:t>Preferred Qualifications: </a:t>
            </a:r>
          </a:p>
          <a:p>
            <a:pPr lvl="1"/>
            <a:r>
              <a:rPr lang="en-US" dirty="0" smtClean="0"/>
              <a:t>Bachelors Degree in Mass Communications, Marketing, Public Relations, English</a:t>
            </a:r>
          </a:p>
          <a:p>
            <a:pPr lvl="1"/>
            <a:r>
              <a:rPr lang="en-US" dirty="0" smtClean="0"/>
              <a:t>3 years of experience in managing communications to wide variety of audiences</a:t>
            </a:r>
          </a:p>
          <a:p>
            <a:pPr lvl="1"/>
            <a:r>
              <a:rPr lang="en-US" dirty="0" smtClean="0"/>
              <a:t>Experience in business-writing, managing a newsletter or similar type of communication vehicle, editing</a:t>
            </a:r>
          </a:p>
          <a:p>
            <a:pPr lvl="1"/>
            <a:r>
              <a:rPr lang="en-US" dirty="0" smtClean="0"/>
              <a:t>Experience in Developing communication strategy for department or company</a:t>
            </a:r>
          </a:p>
          <a:p>
            <a:pPr lvl="1"/>
            <a:r>
              <a:rPr lang="en-US" dirty="0" smtClean="0"/>
              <a:t>Experience in collaborative team environment </a:t>
            </a:r>
          </a:p>
          <a:p>
            <a:pPr lvl="1"/>
            <a:r>
              <a:rPr lang="en-US" dirty="0" smtClean="0"/>
              <a:t>Experience in web publishing software and writing for the web</a:t>
            </a:r>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Not-So-Good Job Description</a:t>
            </a:r>
            <a:endParaRPr lang="en-US" dirty="0"/>
          </a:p>
        </p:txBody>
      </p:sp>
      <p:sp>
        <p:nvSpPr>
          <p:cNvPr id="3" name="Content Placeholder 2"/>
          <p:cNvSpPr>
            <a:spLocks noGrp="1"/>
          </p:cNvSpPr>
          <p:nvPr>
            <p:ph sz="quarter" idx="1"/>
          </p:nvPr>
        </p:nvSpPr>
        <p:spPr>
          <a:xfrm>
            <a:off x="612648" y="1600200"/>
            <a:ext cx="8153400" cy="4648200"/>
          </a:xfrm>
        </p:spPr>
        <p:txBody>
          <a:bodyPr>
            <a:normAutofit fontScale="85000" lnSpcReduction="20000"/>
          </a:bodyPr>
          <a:lstStyle/>
          <a:p>
            <a:r>
              <a:rPr lang="en-US" dirty="0" smtClean="0"/>
              <a:t>ACME Widgets is seeking a Marketing Communications Specialist! Job Description: </a:t>
            </a:r>
          </a:p>
          <a:p>
            <a:pPr lvl="1"/>
            <a:r>
              <a:rPr lang="en-US" dirty="0" smtClean="0"/>
              <a:t>Champions the customer experience and brand in every servicing communication we sent to customers </a:t>
            </a:r>
          </a:p>
          <a:p>
            <a:pPr lvl="1"/>
            <a:r>
              <a:rPr lang="en-US" dirty="0" smtClean="0"/>
              <a:t>Leads meetings with key stakeholders to understand business intent and legal requirements for servicing communications </a:t>
            </a:r>
          </a:p>
          <a:p>
            <a:pPr lvl="1"/>
            <a:r>
              <a:rPr lang="en-US" dirty="0" smtClean="0"/>
              <a:t>Collaborates with and provides feedback to copywriter to ensure a positive customer experience, while meeting communication objectives </a:t>
            </a:r>
          </a:p>
          <a:p>
            <a:pPr lvl="1"/>
            <a:r>
              <a:rPr lang="en-US" dirty="0" smtClean="0"/>
              <a:t>Coordinates and organizes any internal documentation to ensure the timely and smooth production of communications </a:t>
            </a:r>
          </a:p>
          <a:p>
            <a:pPr lvl="1"/>
            <a:r>
              <a:rPr lang="en-US" dirty="0" smtClean="0"/>
              <a:t>Creates research opportunities to improve communications </a:t>
            </a:r>
          </a:p>
          <a:p>
            <a:pPr lvl="1"/>
            <a:r>
              <a:rPr lang="en-US" dirty="0" smtClean="0"/>
              <a:t>Initiates recommendations to improve routing and creative process and ways of improving the overall efficiencies </a:t>
            </a:r>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Useless Job Description</a:t>
            </a:r>
            <a:endParaRPr lang="en-US" dirty="0"/>
          </a:p>
        </p:txBody>
      </p:sp>
      <p:sp>
        <p:nvSpPr>
          <p:cNvPr id="3" name="Content Placeholder 2"/>
          <p:cNvSpPr>
            <a:spLocks noGrp="1"/>
          </p:cNvSpPr>
          <p:nvPr>
            <p:ph sz="quarter" idx="1"/>
          </p:nvPr>
        </p:nvSpPr>
        <p:spPr/>
        <p:txBody>
          <a:bodyPr/>
          <a:lstStyle/>
          <a:p>
            <a:r>
              <a:rPr lang="en-US" dirty="0" smtClean="0"/>
              <a:t>At ACME Widgets You Will Grow Further. Our growth and success creates an unparalleled path for you: broader choices, faster learning, and rapid advancement. The success of our clients, our people, and our company is built on customized change, deep insights, and open collaboration, stripped of templates, pretense, and hierarchy.</a:t>
            </a:r>
            <a:endParaRPr lang="en-US" dirty="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Really Want to Hire a Vet?</a:t>
            </a:r>
            <a:endParaRPr lang="en-US" dirty="0"/>
          </a:p>
        </p:txBody>
      </p:sp>
      <p:pic>
        <p:nvPicPr>
          <p:cNvPr id="33794" name="Picture 2" descr="http://i.ebayimg.com/00/s/NDUwWDYwMA==/z/ciUAAOxydl5SJ8sk/$(KGrHqZ,!roFINqdKHv!BSJ8sjyFz!~~60_35.JPG"/>
          <p:cNvPicPr>
            <a:picLocks noChangeAspect="1" noChangeArrowheads="1"/>
          </p:cNvPicPr>
          <p:nvPr/>
        </p:nvPicPr>
        <p:blipFill>
          <a:blip r:embed="rId2" cstate="print"/>
          <a:srcRect/>
          <a:stretch>
            <a:fillRect/>
          </a:stretch>
        </p:blipFill>
        <p:spPr bwMode="auto">
          <a:xfrm>
            <a:off x="1600200" y="2057400"/>
            <a:ext cx="5562600" cy="41719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the Match – And Making It Stick!</a:t>
            </a:r>
            <a:endParaRPr lang="en-US" dirty="0"/>
          </a:p>
        </p:txBody>
      </p:sp>
      <p:sp>
        <p:nvSpPr>
          <p:cNvPr id="3" name="Content Placeholder 2"/>
          <p:cNvSpPr>
            <a:spLocks noGrp="1"/>
          </p:cNvSpPr>
          <p:nvPr>
            <p:ph sz="quarter" idx="1"/>
          </p:nvPr>
        </p:nvSpPr>
        <p:spPr/>
        <p:txBody>
          <a:bodyPr/>
          <a:lstStyle/>
          <a:p>
            <a:r>
              <a:rPr lang="en-US" dirty="0" smtClean="0"/>
              <a:t>Carefully consider your job descriptions</a:t>
            </a:r>
          </a:p>
          <a:p>
            <a:r>
              <a:rPr lang="en-US" dirty="0" smtClean="0"/>
              <a:t>Make </a:t>
            </a:r>
            <a:r>
              <a:rPr lang="en-US" dirty="0" err="1" smtClean="0"/>
              <a:t>onboarding</a:t>
            </a:r>
            <a:r>
              <a:rPr lang="en-US" dirty="0" smtClean="0"/>
              <a:t> a priority, and ask newly hired vets what they need to be successful.</a:t>
            </a:r>
          </a:p>
          <a:p>
            <a:r>
              <a:rPr lang="en-US" dirty="0" smtClean="0"/>
              <a:t>Listen to what vets say about your workplace culture and take their comments seriously.</a:t>
            </a:r>
          </a:p>
          <a:p>
            <a:r>
              <a:rPr lang="en-US" dirty="0" smtClean="0"/>
              <a:t>Focus on your bottom line!</a:t>
            </a:r>
            <a:endParaRPr lang="en-US" dirty="0"/>
          </a:p>
        </p:txBody>
      </p:sp>
      <p:pic>
        <p:nvPicPr>
          <p:cNvPr id="1026" name="Picture 2" descr="vet shaking hands with employer"/>
          <p:cNvPicPr>
            <a:picLocks noChangeAspect="1" noChangeArrowheads="1"/>
          </p:cNvPicPr>
          <p:nvPr/>
        </p:nvPicPr>
        <p:blipFill>
          <a:blip r:embed="rId3" cstate="print"/>
          <a:srcRect/>
          <a:stretch>
            <a:fillRect/>
          </a:stretch>
        </p:blipFill>
        <p:spPr bwMode="auto">
          <a:xfrm>
            <a:off x="1219200" y="4648200"/>
            <a:ext cx="6705600" cy="2007119"/>
          </a:xfrm>
          <a:prstGeom prst="rect">
            <a:avLst/>
          </a:prstGeom>
          <a:noFill/>
        </p:spPr>
      </p:pic>
      <p:pic>
        <p:nvPicPr>
          <p:cNvPr id="4" name="Picture 2" descr="https://si0.twimg.com/profile_images/1187571397/vec_logo.png"/>
          <p:cNvPicPr>
            <a:picLocks noChangeAspect="1" noChangeArrowheads="1"/>
          </p:cNvPicPr>
          <p:nvPr/>
        </p:nvPicPr>
        <p:blipFill>
          <a:blip r:embed="rId4" cstate="print"/>
          <a:srcRect/>
          <a:stretch>
            <a:fillRect/>
          </a:stretch>
        </p:blipFill>
        <p:spPr bwMode="auto">
          <a:xfrm>
            <a:off x="7010400" y="5105400"/>
            <a:ext cx="17526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Some Companies Avoid Hiring Vets</a:t>
            </a:r>
            <a:endParaRPr lang="en-US" dirty="0"/>
          </a:p>
        </p:txBody>
      </p:sp>
      <p:sp>
        <p:nvSpPr>
          <p:cNvPr id="3" name="Content Placeholder 2"/>
          <p:cNvSpPr>
            <a:spLocks noGrp="1"/>
          </p:cNvSpPr>
          <p:nvPr>
            <p:ph sz="quarter" idx="1"/>
          </p:nvPr>
        </p:nvSpPr>
        <p:spPr/>
        <p:txBody>
          <a:bodyPr/>
          <a:lstStyle/>
          <a:p>
            <a:r>
              <a:rPr lang="en-US" dirty="0" smtClean="0"/>
              <a:t>Skill Translation/Mismatch</a:t>
            </a:r>
          </a:p>
          <a:p>
            <a:endParaRPr lang="en-US" dirty="0" smtClean="0"/>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pic>
        <p:nvPicPr>
          <p:cNvPr id="28674" name="Picture 2" descr="http://www.spxdaily.com/images-lg/libyan-rebel-government-tank-ajdabiya-afp-lg.jpg"/>
          <p:cNvPicPr>
            <a:picLocks noChangeAspect="1" noChangeArrowheads="1"/>
          </p:cNvPicPr>
          <p:nvPr/>
        </p:nvPicPr>
        <p:blipFill>
          <a:blip r:embed="rId3" cstate="print"/>
          <a:srcRect/>
          <a:stretch>
            <a:fillRect/>
          </a:stretch>
        </p:blipFill>
        <p:spPr bwMode="auto">
          <a:xfrm>
            <a:off x="1981200" y="2286000"/>
            <a:ext cx="4343400" cy="3619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Some Companies Avoid Hiring Vets</a:t>
            </a:r>
            <a:endParaRPr lang="en-US" dirty="0"/>
          </a:p>
        </p:txBody>
      </p:sp>
      <p:sp>
        <p:nvSpPr>
          <p:cNvPr id="3" name="Content Placeholder 2"/>
          <p:cNvSpPr>
            <a:spLocks noGrp="1"/>
          </p:cNvSpPr>
          <p:nvPr>
            <p:ph sz="quarter" idx="1"/>
          </p:nvPr>
        </p:nvSpPr>
        <p:spPr/>
        <p:txBody>
          <a:bodyPr/>
          <a:lstStyle/>
          <a:p>
            <a:r>
              <a:rPr lang="en-US" dirty="0" smtClean="0"/>
              <a:t>Negative Stereotypes</a:t>
            </a:r>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pic>
        <p:nvPicPr>
          <p:cNvPr id="4098" name="Picture 2" descr="Be afraid...">
            <a:hlinkClick r:id="rId3"/>
          </p:cNvPr>
          <p:cNvPicPr>
            <a:picLocks noChangeAspect="1" noChangeArrowheads="1"/>
          </p:cNvPicPr>
          <p:nvPr/>
        </p:nvPicPr>
        <p:blipFill>
          <a:blip r:embed="rId4" cstate="print"/>
          <a:srcRect/>
          <a:stretch>
            <a:fillRect/>
          </a:stretch>
        </p:blipFill>
        <p:spPr bwMode="auto">
          <a:xfrm>
            <a:off x="1905000" y="2514600"/>
            <a:ext cx="4648200" cy="34861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Some Companies Avoid Hiring Vets</a:t>
            </a:r>
            <a:endParaRPr lang="en-US" dirty="0"/>
          </a:p>
        </p:txBody>
      </p:sp>
      <p:sp>
        <p:nvSpPr>
          <p:cNvPr id="3" name="Content Placeholder 2"/>
          <p:cNvSpPr>
            <a:spLocks noGrp="1"/>
          </p:cNvSpPr>
          <p:nvPr>
            <p:ph sz="quarter" idx="1"/>
          </p:nvPr>
        </p:nvSpPr>
        <p:spPr/>
        <p:txBody>
          <a:bodyPr/>
          <a:lstStyle/>
          <a:p>
            <a:r>
              <a:rPr lang="en-US" dirty="0" smtClean="0"/>
              <a:t>Future Deployments</a:t>
            </a:r>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pic>
        <p:nvPicPr>
          <p:cNvPr id="3074" name="Picture 2" descr="http://www.usmilitary.com/wp-content/uploads/2008/09/educational-us-navy-deployment-options-300x300.jpg">
            <a:hlinkClick r:id="rId3"/>
          </p:cNvPr>
          <p:cNvPicPr>
            <a:picLocks noChangeAspect="1" noChangeArrowheads="1"/>
          </p:cNvPicPr>
          <p:nvPr/>
        </p:nvPicPr>
        <p:blipFill>
          <a:blip r:embed="rId4" cstate="print"/>
          <a:srcRect/>
          <a:stretch>
            <a:fillRect/>
          </a:stretch>
        </p:blipFill>
        <p:spPr bwMode="auto">
          <a:xfrm>
            <a:off x="1752600" y="2362200"/>
            <a:ext cx="4114800" cy="4114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Some Companies Avoid Hiring Vets</a:t>
            </a:r>
            <a:endParaRPr lang="en-US" dirty="0"/>
          </a:p>
        </p:txBody>
      </p:sp>
      <p:sp>
        <p:nvSpPr>
          <p:cNvPr id="3" name="Content Placeholder 2"/>
          <p:cNvSpPr>
            <a:spLocks noGrp="1"/>
          </p:cNvSpPr>
          <p:nvPr>
            <p:ph sz="quarter" idx="1"/>
          </p:nvPr>
        </p:nvSpPr>
        <p:spPr/>
        <p:txBody>
          <a:bodyPr/>
          <a:lstStyle/>
          <a:p>
            <a:r>
              <a:rPr lang="en-US" dirty="0" smtClean="0"/>
              <a:t>Acclimation</a:t>
            </a:r>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pic>
        <p:nvPicPr>
          <p:cNvPr id="15362" name="Picture 2" descr="Veterans make for great employees - Here are some reasons to hire veterans"/>
          <p:cNvPicPr>
            <a:picLocks noChangeAspect="1" noChangeArrowheads="1"/>
          </p:cNvPicPr>
          <p:nvPr/>
        </p:nvPicPr>
        <p:blipFill>
          <a:blip r:embed="rId3" cstate="print"/>
          <a:srcRect/>
          <a:stretch>
            <a:fillRect/>
          </a:stretch>
        </p:blipFill>
        <p:spPr bwMode="auto">
          <a:xfrm>
            <a:off x="2514600" y="2209800"/>
            <a:ext cx="3886200" cy="39012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1746" name="Picture 2" descr="http://www.pewsocialtrends.org/files/2011/12/2011-military-transition-01.png"/>
          <p:cNvPicPr>
            <a:picLocks noChangeAspect="1" noChangeArrowheads="1"/>
          </p:cNvPicPr>
          <p:nvPr/>
        </p:nvPicPr>
        <p:blipFill>
          <a:blip r:embed="rId2" cstate="print"/>
          <a:srcRect/>
          <a:stretch>
            <a:fillRect/>
          </a:stretch>
        </p:blipFill>
        <p:spPr bwMode="auto">
          <a:xfrm>
            <a:off x="3048000" y="257175"/>
            <a:ext cx="3581400" cy="6600825"/>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Some Companies Avoid Hiring Vets</a:t>
            </a:r>
            <a:endParaRPr lang="en-US" dirty="0"/>
          </a:p>
        </p:txBody>
      </p:sp>
      <p:sp>
        <p:nvSpPr>
          <p:cNvPr id="3" name="Content Placeholder 2"/>
          <p:cNvSpPr>
            <a:spLocks noGrp="1"/>
          </p:cNvSpPr>
          <p:nvPr>
            <p:ph sz="quarter" idx="1"/>
          </p:nvPr>
        </p:nvSpPr>
        <p:spPr/>
        <p:txBody>
          <a:bodyPr/>
          <a:lstStyle/>
          <a:p>
            <a:r>
              <a:rPr lang="en-US" dirty="0" smtClean="0"/>
              <a:t>Ready Availability</a:t>
            </a:r>
          </a:p>
        </p:txBody>
      </p:sp>
      <p:pic>
        <p:nvPicPr>
          <p:cNvPr id="4" name="Picture 2" descr="https://si0.twimg.com/profile_images/1187571397/vec_logo.png"/>
          <p:cNvPicPr>
            <a:picLocks noChangeAspect="1" noChangeArrowheads="1"/>
          </p:cNvPicPr>
          <p:nvPr/>
        </p:nvPicPr>
        <p:blipFill>
          <a:blip r:embed="rId2" cstate="print"/>
          <a:srcRect/>
          <a:stretch>
            <a:fillRect/>
          </a:stretch>
        </p:blipFill>
        <p:spPr bwMode="auto">
          <a:xfrm>
            <a:off x="7010400" y="5105400"/>
            <a:ext cx="1752600" cy="1752600"/>
          </a:xfrm>
          <a:prstGeom prst="rect">
            <a:avLst/>
          </a:prstGeom>
          <a:noFill/>
        </p:spPr>
      </p:pic>
      <p:pic>
        <p:nvPicPr>
          <p:cNvPr id="1026" name="Picture 2" descr="http://www.benreed.net/wp-content/uploads/2011/07/man_looking_at_watch.jpg">
            <a:hlinkClick r:id="rId3"/>
          </p:cNvPr>
          <p:cNvPicPr>
            <a:picLocks noChangeAspect="1" noChangeArrowheads="1"/>
          </p:cNvPicPr>
          <p:nvPr/>
        </p:nvPicPr>
        <p:blipFill>
          <a:blip r:embed="rId4" cstate="print"/>
          <a:srcRect/>
          <a:stretch>
            <a:fillRect/>
          </a:stretch>
        </p:blipFill>
        <p:spPr bwMode="auto">
          <a:xfrm>
            <a:off x="1371600" y="2362200"/>
            <a:ext cx="5334000" cy="36861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normAutofit fontScale="90000"/>
          </a:bodyPr>
          <a:lstStyle/>
          <a:p>
            <a:r>
              <a:rPr lang="en-US" dirty="0" smtClean="0"/>
              <a:t>Advice to Transitioning Service Members</a:t>
            </a: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Remember that you’re not in Kansas anymore, Toto.</a:t>
            </a:r>
          </a:p>
          <a:p>
            <a:r>
              <a:rPr lang="en-US" b="1" dirty="0" smtClean="0"/>
              <a:t>Don’t plan to overhaul the organization on day one.</a:t>
            </a:r>
          </a:p>
          <a:p>
            <a:r>
              <a:rPr lang="en-US" b="1" dirty="0" smtClean="0"/>
              <a:t>Learn the civilian language of your career.</a:t>
            </a:r>
          </a:p>
          <a:p>
            <a:r>
              <a:rPr lang="en-US" b="1" dirty="0" smtClean="0"/>
              <a:t>You may have to get over yourself.</a:t>
            </a:r>
          </a:p>
          <a:p>
            <a:r>
              <a:rPr lang="en-US" b="1" dirty="0" smtClean="0"/>
              <a:t>Plan to work effectively across the generations.</a:t>
            </a:r>
          </a:p>
          <a:p>
            <a:r>
              <a:rPr lang="en-US" b="1" dirty="0" smtClean="0"/>
              <a:t>Be a company rainmaker.</a:t>
            </a:r>
          </a:p>
          <a:p>
            <a:r>
              <a:rPr lang="en-US" b="1" dirty="0" smtClean="0"/>
              <a:t>Mind your digital dirt.</a:t>
            </a:r>
          </a:p>
          <a:p>
            <a:endParaRPr lang="en-US" b="1" dirty="0" smtClean="0"/>
          </a:p>
          <a:p>
            <a:endParaRPr lang="en-US" dirty="0"/>
          </a:p>
        </p:txBody>
      </p:sp>
      <p:sp>
        <p:nvSpPr>
          <p:cNvPr id="5" name="Text Box 4"/>
          <p:cNvSpPr txBox="1">
            <a:spLocks noChangeArrowheads="1"/>
          </p:cNvSpPr>
          <p:nvPr/>
        </p:nvSpPr>
        <p:spPr bwMode="auto">
          <a:xfrm>
            <a:off x="6553200" y="6519446"/>
            <a:ext cx="2590800" cy="338554"/>
          </a:xfrm>
          <a:prstGeom prst="rect">
            <a:avLst/>
          </a:prstGeom>
          <a:noFill/>
          <a:ln w="9525">
            <a:noFill/>
            <a:miter lim="800000"/>
            <a:headEnd/>
            <a:tailEnd/>
          </a:ln>
          <a:effectLst/>
        </p:spPr>
        <p:txBody>
          <a:bodyPr anchor="ctr">
            <a:spAutoFit/>
          </a:bodyPr>
          <a:lstStyle/>
          <a:p>
            <a:pPr marL="628650" indent="-228600">
              <a:spcBef>
                <a:spcPct val="30000"/>
              </a:spcBef>
            </a:pPr>
            <a:r>
              <a:rPr lang="en-US" sz="1600" dirty="0" smtClean="0">
                <a:solidFill>
                  <a:schemeClr val="tx1"/>
                </a:solidFill>
                <a:latin typeface="Arial Narrow" pitchFamily="34" charset="0"/>
              </a:rPr>
              <a:t>Source: ClearnceJobs.com</a:t>
            </a:r>
            <a:endParaRPr lang="en-US" sz="2000" b="1"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ysClr val="windowText" lastClr="000000"/>
      </a:dk1>
      <a:lt1>
        <a:srgbClr val="FFFFFF"/>
      </a:lt1>
      <a:dk2>
        <a:srgbClr val="000000"/>
      </a:dk2>
      <a:lt2>
        <a:srgbClr val="EBDDC3"/>
      </a:lt2>
      <a:accent1>
        <a:srgbClr val="0070C0"/>
      </a:accent1>
      <a:accent2>
        <a:srgbClr val="00B050"/>
      </a:accent2>
      <a:accent3>
        <a:srgbClr val="FFFFFF"/>
      </a:accent3>
      <a:accent4>
        <a:srgbClr val="FFFFFF"/>
      </a:accent4>
      <a:accent5>
        <a:srgbClr val="FFFFFF"/>
      </a:accent5>
      <a:accent6>
        <a:srgbClr val="FFFFFF"/>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2164</TotalTime>
  <Words>724</Words>
  <Application>Microsoft Office PowerPoint</Application>
  <PresentationFormat>On-screen Show (4:3)</PresentationFormat>
  <Paragraphs>89</Paragraphs>
  <Slides>20</Slides>
  <Notes>1</Notes>
  <HiddenSlides>2</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Veterans and your Bottom Line</vt:lpstr>
      <vt:lpstr>Do You Really Want to Hire a Vet?</vt:lpstr>
      <vt:lpstr>Why Some Companies Avoid Hiring Vets</vt:lpstr>
      <vt:lpstr>Why Some Companies Avoid Hiring Vets</vt:lpstr>
      <vt:lpstr>Why Some Companies Avoid Hiring Vets</vt:lpstr>
      <vt:lpstr>Why Some Companies Avoid Hiring Vets</vt:lpstr>
      <vt:lpstr>Slide 7</vt:lpstr>
      <vt:lpstr>Why Some Companies Avoid Hiring Vets</vt:lpstr>
      <vt:lpstr>Advice to Transitioning Service Members</vt:lpstr>
      <vt:lpstr>Will Your Company Benefit from Hiring Vets?</vt:lpstr>
      <vt:lpstr>Will Your Company Benefit from Hiring Vets?</vt:lpstr>
      <vt:lpstr>Will Your Company Benefit from Hiring Vets?</vt:lpstr>
      <vt:lpstr>Will Your Company Benefit from Hiring Vets?</vt:lpstr>
      <vt:lpstr>Think You Want to Hire a Vet? </vt:lpstr>
      <vt:lpstr>Resources for Recruiting Vets</vt:lpstr>
      <vt:lpstr>Slide 16</vt:lpstr>
      <vt:lpstr>Good Job Description</vt:lpstr>
      <vt:lpstr>Not-So-Good Job Description</vt:lpstr>
      <vt:lpstr>Useless Job Description</vt:lpstr>
      <vt:lpstr>Making the Match – And Making It Stick!</vt:lpstr>
    </vt:vector>
  </TitlesOfParts>
  <Company>Virginia Infrastructure It Partnership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vec3194</dc:creator>
  <cp:lastModifiedBy>Laptop</cp:lastModifiedBy>
  <cp:revision>71</cp:revision>
  <dcterms:created xsi:type="dcterms:W3CDTF">2014-03-28T18:41:19Z</dcterms:created>
  <dcterms:modified xsi:type="dcterms:W3CDTF">2014-08-05T16:14:58Z</dcterms:modified>
</cp:coreProperties>
</file>