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handoutMasterIdLst>
    <p:handoutMasterId r:id="rId25"/>
  </p:handoutMasterIdLst>
  <p:sldIdLst>
    <p:sldId id="256" r:id="rId2"/>
    <p:sldId id="257" r:id="rId3"/>
    <p:sldId id="258" r:id="rId4"/>
    <p:sldId id="259" r:id="rId5"/>
    <p:sldId id="261" r:id="rId6"/>
    <p:sldId id="262" r:id="rId7"/>
    <p:sldId id="264" r:id="rId8"/>
    <p:sldId id="265" r:id="rId9"/>
    <p:sldId id="266" r:id="rId10"/>
    <p:sldId id="267" r:id="rId11"/>
    <p:sldId id="268" r:id="rId12"/>
    <p:sldId id="269" r:id="rId13"/>
    <p:sldId id="272" r:id="rId14"/>
    <p:sldId id="273" r:id="rId15"/>
    <p:sldId id="274" r:id="rId16"/>
    <p:sldId id="275" r:id="rId17"/>
    <p:sldId id="276" r:id="rId18"/>
    <p:sldId id="278" r:id="rId19"/>
    <p:sldId id="277" r:id="rId20"/>
    <p:sldId id="279" r:id="rId21"/>
    <p:sldId id="280" r:id="rId22"/>
    <p:sldId id="271" r:id="rId23"/>
  </p:sldIdLst>
  <p:sldSz cx="9144000" cy="6858000" type="screen4x3"/>
  <p:notesSz cx="6858000" cy="9236075"/>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883" autoAdjust="0"/>
    <p:restoredTop sz="90929"/>
  </p:normalViewPr>
  <p:slideViewPr>
    <p:cSldViewPr>
      <p:cViewPr>
        <p:scale>
          <a:sx n="72" d="100"/>
          <a:sy n="72"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8371" name="Rectangle 3"/>
          <p:cNvSpPr>
            <a:spLocks noGrp="1" noChangeArrowheads="1"/>
          </p:cNvSpPr>
          <p:nvPr>
            <p:ph type="dt" sz="quarter" idx="1"/>
          </p:nvPr>
        </p:nvSpPr>
        <p:spPr bwMode="auto">
          <a:xfrm>
            <a:off x="3886200" y="0"/>
            <a:ext cx="297180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8372" name="Rectangle 4"/>
          <p:cNvSpPr>
            <a:spLocks noGrp="1" noChangeArrowheads="1"/>
          </p:cNvSpPr>
          <p:nvPr>
            <p:ph type="ftr" sz="quarter" idx="2"/>
          </p:nvPr>
        </p:nvSpPr>
        <p:spPr bwMode="auto">
          <a:xfrm>
            <a:off x="0" y="8774271"/>
            <a:ext cx="297180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8373" name="Rectangle 5"/>
          <p:cNvSpPr>
            <a:spLocks noGrp="1" noChangeArrowheads="1"/>
          </p:cNvSpPr>
          <p:nvPr>
            <p:ph type="sldNum" sz="quarter" idx="3"/>
          </p:nvPr>
        </p:nvSpPr>
        <p:spPr bwMode="auto">
          <a:xfrm>
            <a:off x="3886200" y="8774271"/>
            <a:ext cx="297180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7011473-8B68-49E1-8A91-9335901D36D7}" type="slidenum">
              <a:rPr lang="en-US"/>
              <a:pPr>
                <a:defRPr/>
              </a:pPr>
              <a:t>‹#›</a:t>
            </a:fld>
            <a:endParaRPr lang="en-US"/>
          </a:p>
        </p:txBody>
      </p:sp>
    </p:spTree>
    <p:extLst>
      <p:ext uri="{BB962C8B-B14F-4D97-AF65-F5344CB8AC3E}">
        <p14:creationId xmlns:p14="http://schemas.microsoft.com/office/powerpoint/2010/main" xmlns="" val="2530503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4035" name="Rectangle 3"/>
          <p:cNvSpPr>
            <a:spLocks noGrp="1" noChangeArrowheads="1"/>
          </p:cNvSpPr>
          <p:nvPr>
            <p:ph type="dt" idx="1"/>
          </p:nvPr>
        </p:nvSpPr>
        <p:spPr bwMode="auto">
          <a:xfrm>
            <a:off x="3886200" y="0"/>
            <a:ext cx="2971800" cy="4618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19188"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4037" name="Rectangle 5"/>
          <p:cNvSpPr>
            <a:spLocks noGrp="1" noChangeArrowheads="1"/>
          </p:cNvSpPr>
          <p:nvPr>
            <p:ph type="body" sz="quarter" idx="3"/>
          </p:nvPr>
        </p:nvSpPr>
        <p:spPr bwMode="auto">
          <a:xfrm>
            <a:off x="914400" y="4387136"/>
            <a:ext cx="5029200" cy="41562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4038" name="Rectangle 6"/>
          <p:cNvSpPr>
            <a:spLocks noGrp="1" noChangeArrowheads="1"/>
          </p:cNvSpPr>
          <p:nvPr>
            <p:ph type="ftr" sz="quarter" idx="4"/>
          </p:nvPr>
        </p:nvSpPr>
        <p:spPr bwMode="auto">
          <a:xfrm>
            <a:off x="0" y="8774271"/>
            <a:ext cx="297180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4039" name="Rectangle 7"/>
          <p:cNvSpPr>
            <a:spLocks noGrp="1" noChangeArrowheads="1"/>
          </p:cNvSpPr>
          <p:nvPr>
            <p:ph type="sldNum" sz="quarter" idx="5"/>
          </p:nvPr>
        </p:nvSpPr>
        <p:spPr bwMode="auto">
          <a:xfrm>
            <a:off x="3886200" y="8774271"/>
            <a:ext cx="2971800" cy="4618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2BEE802-AE51-4875-94DA-91FC5AD947AA}" type="slidenum">
              <a:rPr lang="en-US"/>
              <a:pPr>
                <a:defRPr/>
              </a:pPr>
              <a:t>‹#›</a:t>
            </a:fld>
            <a:endParaRPr lang="en-US"/>
          </a:p>
        </p:txBody>
      </p:sp>
    </p:spTree>
    <p:extLst>
      <p:ext uri="{BB962C8B-B14F-4D97-AF65-F5344CB8AC3E}">
        <p14:creationId xmlns:p14="http://schemas.microsoft.com/office/powerpoint/2010/main" xmlns="" val="30110118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2BEE802-AE51-4875-94DA-91FC5AD947AA}" type="slidenum">
              <a:rPr lang="en-US" smtClean="0"/>
              <a:pPr>
                <a:defRPr/>
              </a:pPr>
              <a:t>15</a:t>
            </a:fld>
            <a:endParaRPr lang="en-US"/>
          </a:p>
        </p:txBody>
      </p:sp>
    </p:spTree>
    <p:extLst>
      <p:ext uri="{BB962C8B-B14F-4D97-AF65-F5344CB8AC3E}">
        <p14:creationId xmlns:p14="http://schemas.microsoft.com/office/powerpoint/2010/main" xmlns="" val="3192726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78838" cy="6173788"/>
            <a:chOff x="0" y="0"/>
            <a:chExt cx="5341" cy="3889"/>
          </a:xfrm>
        </p:grpSpPr>
        <p:sp>
          <p:nvSpPr>
            <p:cNvPr id="5" name="Freeform 3"/>
            <p:cNvSpPr>
              <a:spLocks/>
            </p:cNvSpPr>
            <p:nvPr/>
          </p:nvSpPr>
          <p:spPr bwMode="auto">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6" name="Freeform 4"/>
            <p:cNvSpPr>
              <a:spLocks/>
            </p:cNvSpPr>
            <p:nvPr/>
          </p:nvSpPr>
          <p:spPr bwMode="auto">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7" name="Freeform 5"/>
            <p:cNvSpPr>
              <a:spLocks/>
            </p:cNvSpPr>
            <p:nvPr/>
          </p:nvSpPr>
          <p:spPr bwMode="auto">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8" name="Freeform 6"/>
            <p:cNvSpPr>
              <a:spLocks/>
            </p:cNvSpPr>
            <p:nvPr/>
          </p:nvSpPr>
          <p:spPr bwMode="auto">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grpSp>
      <p:sp>
        <p:nvSpPr>
          <p:cNvPr id="3079" name="Rectangle 7"/>
          <p:cNvSpPr>
            <a:spLocks noGrp="1" noChangeArrowheads="1"/>
          </p:cNvSpPr>
          <p:nvPr>
            <p:ph type="ctrTitle" sz="quarter"/>
          </p:nvPr>
        </p:nvSpPr>
        <p:spPr>
          <a:xfrm>
            <a:off x="685800" y="1143000"/>
            <a:ext cx="7772400" cy="1143000"/>
          </a:xfrm>
        </p:spPr>
        <p:txBody>
          <a:bodyPr/>
          <a:lstStyle>
            <a:lvl1pPr>
              <a:defRPr/>
            </a:lvl1pPr>
          </a:lstStyle>
          <a:p>
            <a:r>
              <a:rPr lang="en-US"/>
              <a:t>Click to edit Master title style</a:t>
            </a:r>
          </a:p>
        </p:txBody>
      </p:sp>
      <p:sp>
        <p:nvSpPr>
          <p:cNvPr id="3080" name="Rectangle 8"/>
          <p:cNvSpPr>
            <a:spLocks noGrp="1" noChangeArrowheads="1"/>
          </p:cNvSpPr>
          <p:nvPr>
            <p:ph type="subTitle" sz="quarter" idx="1"/>
          </p:nvPr>
        </p:nvSpPr>
        <p:spPr>
          <a:xfrm>
            <a:off x="1371600" y="2819400"/>
            <a:ext cx="6400800" cy="1752600"/>
          </a:xfrm>
          <a:ln w="9525">
            <a:headEnd/>
            <a:tailEnd/>
          </a:ln>
        </p:spPr>
        <p:txBody>
          <a:bodyPr lIns="92075" tIns="46038" rIns="92075" bIns="46038"/>
          <a:lstStyle>
            <a:lvl1pPr marL="0" indent="0" algn="ctr">
              <a:buFont typeface="Wingdings" pitchFamily="2" charset="2"/>
              <a:buNone/>
              <a:defRPr/>
            </a:lvl1pPr>
          </a:lstStyle>
          <a:p>
            <a:r>
              <a:rPr lang="en-US"/>
              <a:t>Click to edit Master subtitle style</a:t>
            </a:r>
          </a:p>
        </p:txBody>
      </p:sp>
      <p:sp>
        <p:nvSpPr>
          <p:cNvPr id="9" name="Rectangle 9"/>
          <p:cNvSpPr>
            <a:spLocks noGrp="1" noChangeArrowheads="1"/>
          </p:cNvSpPr>
          <p:nvPr>
            <p:ph type="dt" sz="quarter" idx="10"/>
          </p:nvPr>
        </p:nvSpPr>
        <p:spPr/>
        <p:txBody>
          <a:bodyPr/>
          <a:lstStyle>
            <a:lvl1pPr>
              <a:defRPr smtClean="0">
                <a:solidFill>
                  <a:srgbClr val="FFFFFF"/>
                </a:solidFill>
              </a:defRPr>
            </a:lvl1pPr>
          </a:lstStyle>
          <a:p>
            <a:pPr>
              <a:defRPr/>
            </a:pPr>
            <a:r>
              <a:rPr lang="en-US" smtClean="0"/>
              <a:t>updated 5/9/2016 </a:t>
            </a:r>
            <a:endParaRPr lang="en-US"/>
          </a:p>
        </p:txBody>
      </p:sp>
      <p:sp>
        <p:nvSpPr>
          <p:cNvPr id="10" name="Rectangle 10"/>
          <p:cNvSpPr>
            <a:spLocks noGrp="1" noChangeArrowheads="1"/>
          </p:cNvSpPr>
          <p:nvPr>
            <p:ph type="ftr" sz="quarter" idx="11"/>
          </p:nvPr>
        </p:nvSpPr>
        <p:spPr/>
        <p:txBody>
          <a:bodyPr/>
          <a:lstStyle>
            <a:lvl1pPr>
              <a:defRPr>
                <a:solidFill>
                  <a:srgbClr val="FFFFFF"/>
                </a:solidFill>
              </a:defRPr>
            </a:lvl1pPr>
          </a:lstStyle>
          <a:p>
            <a:pPr>
              <a:defRPr/>
            </a:pPr>
            <a:endParaRPr lang="en-US"/>
          </a:p>
        </p:txBody>
      </p:sp>
      <p:sp>
        <p:nvSpPr>
          <p:cNvPr id="11" name="Rectangle 11"/>
          <p:cNvSpPr>
            <a:spLocks noGrp="1" noChangeArrowheads="1"/>
          </p:cNvSpPr>
          <p:nvPr>
            <p:ph type="sldNum" sz="quarter" idx="12"/>
          </p:nvPr>
        </p:nvSpPr>
        <p:spPr/>
        <p:txBody>
          <a:bodyPr/>
          <a:lstStyle>
            <a:lvl1pPr>
              <a:defRPr>
                <a:solidFill>
                  <a:srgbClr val="FFFFFF"/>
                </a:solidFill>
              </a:defRPr>
            </a:lvl1pPr>
          </a:lstStyle>
          <a:p>
            <a:pPr>
              <a:defRPr/>
            </a:pPr>
            <a:fld id="{B7EAA05F-F60D-466E-9720-B53178EEA640}" type="slidenum">
              <a:rPr lang="en-US"/>
              <a:pPr>
                <a:defRPr/>
              </a:pPr>
              <a:t>‹#›</a:t>
            </a:fld>
            <a:endParaRPr lang="en-US"/>
          </a:p>
        </p:txBody>
      </p:sp>
    </p:spTree>
    <p:extLst>
      <p:ext uri="{BB962C8B-B14F-4D97-AF65-F5344CB8AC3E}">
        <p14:creationId xmlns:p14="http://schemas.microsoft.com/office/powerpoint/2010/main" xmlns="" val="2257739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4941F299-F8F9-4EBF-A372-8248CFE5FC66}" type="slidenum">
              <a:rPr lang="en-US"/>
              <a:pPr>
                <a:defRPr/>
              </a:pPr>
              <a:t>‹#›</a:t>
            </a:fld>
            <a:endParaRPr lang="en-US"/>
          </a:p>
        </p:txBody>
      </p:sp>
    </p:spTree>
    <p:extLst>
      <p:ext uri="{BB962C8B-B14F-4D97-AF65-F5344CB8AC3E}">
        <p14:creationId xmlns:p14="http://schemas.microsoft.com/office/powerpoint/2010/main" xmlns="" val="2363373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9DD8D3ED-1E73-4BF6-AAA7-5D97A7F67130}" type="slidenum">
              <a:rPr lang="en-US"/>
              <a:pPr>
                <a:defRPr/>
              </a:pPr>
              <a:t>‹#›</a:t>
            </a:fld>
            <a:endParaRPr lang="en-US"/>
          </a:p>
        </p:txBody>
      </p:sp>
    </p:spTree>
    <p:extLst>
      <p:ext uri="{BB962C8B-B14F-4D97-AF65-F5344CB8AC3E}">
        <p14:creationId xmlns:p14="http://schemas.microsoft.com/office/powerpoint/2010/main" xmlns="" val="3748083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66B73F40-C869-4B80-A609-11D3CB934F82}" type="slidenum">
              <a:rPr lang="en-US"/>
              <a:pPr>
                <a:defRPr/>
              </a:pPr>
              <a:t>‹#›</a:t>
            </a:fld>
            <a:endParaRPr lang="en-US"/>
          </a:p>
        </p:txBody>
      </p:sp>
    </p:spTree>
    <p:extLst>
      <p:ext uri="{BB962C8B-B14F-4D97-AF65-F5344CB8AC3E}">
        <p14:creationId xmlns:p14="http://schemas.microsoft.com/office/powerpoint/2010/main" xmlns="" val="1864159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E90677DE-7F70-43CC-AD10-ABF1159AAD71}" type="slidenum">
              <a:rPr lang="en-US"/>
              <a:pPr>
                <a:defRPr/>
              </a:pPr>
              <a:t>‹#›</a:t>
            </a:fld>
            <a:endParaRPr lang="en-US"/>
          </a:p>
        </p:txBody>
      </p:sp>
    </p:spTree>
    <p:extLst>
      <p:ext uri="{BB962C8B-B14F-4D97-AF65-F5344CB8AC3E}">
        <p14:creationId xmlns:p14="http://schemas.microsoft.com/office/powerpoint/2010/main" xmlns="" val="360911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A3767D2E-EBD6-485C-8596-85F76FA32DC5}" type="slidenum">
              <a:rPr lang="en-US"/>
              <a:pPr>
                <a:defRPr/>
              </a:pPr>
              <a:t>‹#›</a:t>
            </a:fld>
            <a:endParaRPr lang="en-US"/>
          </a:p>
        </p:txBody>
      </p:sp>
    </p:spTree>
    <p:extLst>
      <p:ext uri="{BB962C8B-B14F-4D97-AF65-F5344CB8AC3E}">
        <p14:creationId xmlns:p14="http://schemas.microsoft.com/office/powerpoint/2010/main" xmlns="" val="2382349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43A37891-D776-4E7B-BCA3-BEE1182417BE}" type="slidenum">
              <a:rPr lang="en-US"/>
              <a:pPr>
                <a:defRPr/>
              </a:pPr>
              <a:t>‹#›</a:t>
            </a:fld>
            <a:endParaRPr lang="en-US"/>
          </a:p>
        </p:txBody>
      </p:sp>
    </p:spTree>
    <p:extLst>
      <p:ext uri="{BB962C8B-B14F-4D97-AF65-F5344CB8AC3E}">
        <p14:creationId xmlns:p14="http://schemas.microsoft.com/office/powerpoint/2010/main" xmlns="" val="1926860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8F5700F7-008F-4BCA-8908-40A3EF6CA2CD}" type="slidenum">
              <a:rPr lang="en-US"/>
              <a:pPr>
                <a:defRPr/>
              </a:pPr>
              <a:t>‹#›</a:t>
            </a:fld>
            <a:endParaRPr lang="en-US"/>
          </a:p>
        </p:txBody>
      </p:sp>
    </p:spTree>
    <p:extLst>
      <p:ext uri="{BB962C8B-B14F-4D97-AF65-F5344CB8AC3E}">
        <p14:creationId xmlns:p14="http://schemas.microsoft.com/office/powerpoint/2010/main" xmlns="" val="3141383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C4458B52-9795-4D27-84C1-59C1F7616510}" type="slidenum">
              <a:rPr lang="en-US"/>
              <a:pPr>
                <a:defRPr/>
              </a:pPr>
              <a:t>‹#›</a:t>
            </a:fld>
            <a:endParaRPr lang="en-US"/>
          </a:p>
        </p:txBody>
      </p:sp>
    </p:spTree>
    <p:extLst>
      <p:ext uri="{BB962C8B-B14F-4D97-AF65-F5344CB8AC3E}">
        <p14:creationId xmlns:p14="http://schemas.microsoft.com/office/powerpoint/2010/main" xmlns="" val="2741694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D306089C-F9A1-4949-A663-F9F9431341A2}" type="slidenum">
              <a:rPr lang="en-US"/>
              <a:pPr>
                <a:defRPr/>
              </a:pPr>
              <a:t>‹#›</a:t>
            </a:fld>
            <a:endParaRPr lang="en-US"/>
          </a:p>
        </p:txBody>
      </p:sp>
    </p:spTree>
    <p:extLst>
      <p:ext uri="{BB962C8B-B14F-4D97-AF65-F5344CB8AC3E}">
        <p14:creationId xmlns:p14="http://schemas.microsoft.com/office/powerpoint/2010/main" xmlns="" val="2216171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en-US" smtClean="0"/>
              <a:t>updated 5/9/2016 </a:t>
            </a: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9A18FC5A-78E4-47F8-8031-222F56396AD8}" type="slidenum">
              <a:rPr lang="en-US"/>
              <a:pPr>
                <a:defRPr/>
              </a:pPr>
              <a:t>‹#›</a:t>
            </a:fld>
            <a:endParaRPr lang="en-US"/>
          </a:p>
        </p:txBody>
      </p:sp>
    </p:spTree>
    <p:extLst>
      <p:ext uri="{BB962C8B-B14F-4D97-AF65-F5344CB8AC3E}">
        <p14:creationId xmlns:p14="http://schemas.microsoft.com/office/powerpoint/2010/main" xmlns="" val="2991256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478838" cy="6173788"/>
            <a:chOff x="0" y="0"/>
            <a:chExt cx="5341" cy="3889"/>
          </a:xfrm>
        </p:grpSpPr>
        <p:sp>
          <p:nvSpPr>
            <p:cNvPr id="2051" name="Freeform 3"/>
            <p:cNvSpPr>
              <a:spLocks/>
            </p:cNvSpPr>
            <p:nvPr/>
          </p:nvSpPr>
          <p:spPr bwMode="auto">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2052" name="Freeform 4"/>
            <p:cNvSpPr>
              <a:spLocks/>
            </p:cNvSpPr>
            <p:nvPr/>
          </p:nvSpPr>
          <p:spPr bwMode="auto">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2053" name="Freeform 5"/>
            <p:cNvSpPr>
              <a:spLocks/>
            </p:cNvSpPr>
            <p:nvPr/>
          </p:nvSpPr>
          <p:spPr bwMode="auto">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sp>
          <p:nvSpPr>
            <p:cNvPr id="2054" name="Freeform 6"/>
            <p:cNvSpPr>
              <a:spLocks/>
            </p:cNvSpPr>
            <p:nvPr/>
          </p:nvSpPr>
          <p:spPr bwMode="auto">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a:noFill/>
              <a:round/>
              <a:headEnd type="none" w="sm" len="sm"/>
              <a:tailEnd type="none" w="sm" len="sm"/>
            </a:ln>
            <a:effectLst/>
          </p:spPr>
          <p:txBody>
            <a:bodyPr/>
            <a:lstStyle/>
            <a:p>
              <a:pPr>
                <a:defRPr/>
              </a:pPr>
              <a:endParaRPr lang="en-US"/>
            </a:p>
          </p:txBody>
        </p:sp>
      </p:grpSp>
      <p:sp>
        <p:nvSpPr>
          <p:cNvPr id="2055" name="Rectangle 7"/>
          <p:cNvSpPr>
            <a:spLocks noGrp="1" noChangeArrowheads="1"/>
          </p:cNvSpPr>
          <p:nvPr>
            <p:ph type="title"/>
          </p:nvPr>
        </p:nvSpPr>
        <p:spPr bwMode="auto">
          <a:xfrm>
            <a:off x="685800" y="228600"/>
            <a:ext cx="7772400" cy="1219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7" name="Rectangle 9"/>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defRPr sz="1400" smtClean="0"/>
            </a:lvl1pPr>
          </a:lstStyle>
          <a:p>
            <a:pPr>
              <a:defRPr/>
            </a:pPr>
            <a:r>
              <a:rPr lang="en-US" smtClean="0"/>
              <a:t>updated 5/9/2016 </a:t>
            </a:r>
            <a:endParaRPr lang="en-US"/>
          </a:p>
        </p:txBody>
      </p:sp>
      <p:sp>
        <p:nvSpPr>
          <p:cNvPr id="2058" name="Rectangle 10"/>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spcBef>
                <a:spcPct val="50000"/>
              </a:spcBef>
              <a:defRPr sz="1400"/>
            </a:lvl1pPr>
          </a:lstStyle>
          <a:p>
            <a:pPr>
              <a:defRPr/>
            </a:pPr>
            <a:endParaRPr lang="en-US"/>
          </a:p>
        </p:txBody>
      </p:sp>
      <p:sp>
        <p:nvSpPr>
          <p:cNvPr id="2059" name="Rectangle 11"/>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defRPr sz="1400"/>
            </a:lvl1pPr>
          </a:lstStyle>
          <a:p>
            <a:pPr>
              <a:defRPr/>
            </a:pPr>
            <a:fld id="{0193BF18-A8FB-4377-9F9C-19AA813A1C58}" type="slidenum">
              <a:rPr lang="en-US"/>
              <a:pPr>
                <a:defRPr/>
              </a:pPr>
              <a:t>‹#›</a:t>
            </a:fld>
            <a:endParaRPr lang="en-US"/>
          </a:p>
        </p:txBody>
      </p:sp>
      <p:sp>
        <p:nvSpPr>
          <p:cNvPr id="2060" name="Rectangle 12"/>
          <p:cNvSpPr>
            <a:spLocks noGrp="1" noChangeArrowheads="1"/>
          </p:cNvSpPr>
          <p:nvPr>
            <p:ph type="body" idx="1"/>
          </p:nvPr>
        </p:nvSpPr>
        <p:spPr bwMode="auto">
          <a:xfrm>
            <a:off x="685800" y="1641475"/>
            <a:ext cx="7772400" cy="445452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imes New Roman"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usiness.tax.virginia.gov/VTOL/TaxPreparerRegistration.sea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mailto:Nancy.broaddus@vec.virgini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tax.virginia.gov/content/web-upload-inform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vec.virginia.gov/employers/tax-registration" TargetMode="External"/><Relationship Id="rId2" Type="http://schemas.openxmlformats.org/officeDocument/2006/relationships/hyperlink" Target="https://www.business.tax.virginia.gov/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sz="quarter"/>
          </p:nvPr>
        </p:nvSpPr>
        <p:spPr>
          <a:xfrm>
            <a:off x="533400" y="685800"/>
            <a:ext cx="7772400" cy="2590800"/>
          </a:xfrm>
        </p:spPr>
        <p:txBody>
          <a:bodyPr/>
          <a:lstStyle/>
          <a:p>
            <a:pPr eaLnBrk="1" hangingPunct="1">
              <a:defRPr/>
            </a:pPr>
            <a:r>
              <a:rPr lang="en-US" dirty="0" smtClean="0"/>
              <a:t>     Unemployment Compensation Financing and an Introduction to the New VEC Employer Self Service</a:t>
            </a:r>
          </a:p>
        </p:txBody>
      </p:sp>
      <p:sp>
        <p:nvSpPr>
          <p:cNvPr id="26627" name="Rectangle 3"/>
          <p:cNvSpPr>
            <a:spLocks noGrp="1" noChangeArrowheads="1"/>
          </p:cNvSpPr>
          <p:nvPr>
            <p:ph type="subTitle" sz="quarter" idx="1"/>
          </p:nvPr>
        </p:nvSpPr>
        <p:spPr>
          <a:xfrm>
            <a:off x="990600" y="3733800"/>
            <a:ext cx="6400800" cy="1371600"/>
          </a:xfrm>
        </p:spPr>
        <p:txBody>
          <a:bodyPr/>
          <a:lstStyle/>
          <a:p>
            <a:pPr eaLnBrk="1" hangingPunct="1">
              <a:defRPr/>
            </a:pPr>
            <a:r>
              <a:rPr lang="en-US" dirty="0" smtClean="0"/>
              <a:t>Presented by</a:t>
            </a:r>
          </a:p>
          <a:p>
            <a:pPr eaLnBrk="1" hangingPunct="1">
              <a:defRPr/>
            </a:pPr>
            <a:r>
              <a:rPr lang="en-US" dirty="0" smtClean="0"/>
              <a:t>Nancy Broaddus – Chief of Tax</a:t>
            </a:r>
          </a:p>
          <a:p>
            <a:pPr eaLnBrk="1" hangingPunct="1">
              <a:defRPr/>
            </a:pPr>
            <a:endParaRPr lang="en-US" dirty="0" smtClean="0"/>
          </a:p>
        </p:txBody>
      </p:sp>
      <p:sp>
        <p:nvSpPr>
          <p:cNvPr id="3074" name="Rectangle 9"/>
          <p:cNvSpPr>
            <a:spLocks noGrp="1" noChangeArrowheads="1"/>
          </p:cNvSpPr>
          <p:nvPr>
            <p:ph type="dt" sz="quarter"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dirty="0" smtClean="0">
                <a:solidFill>
                  <a:srgbClr val="FFFFFF"/>
                </a:solidFill>
              </a:rPr>
              <a:t>updated 5/9/2016 </a:t>
            </a:r>
            <a:endParaRPr lang="en-US" altLang="en-US" sz="1400" dirty="0">
              <a:solidFill>
                <a:srgbClr val="FFFFFF"/>
              </a:solidFill>
            </a:endParaRPr>
          </a:p>
        </p:txBody>
      </p:sp>
      <p:sp>
        <p:nvSpPr>
          <p:cNvPr id="3075" name="Rectangle 11"/>
          <p:cNvSpPr>
            <a:spLocks noGrp="1" noChangeArrowheads="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ABD2F89B-B771-4114-A812-E43A6CE33D1E}" type="slidenum">
              <a:rPr lang="en-US" altLang="en-US" sz="1400" smtClean="0">
                <a:solidFill>
                  <a:srgbClr val="FFFFFF"/>
                </a:solidFill>
              </a:rPr>
              <a:pPr eaLnBrk="1" hangingPunct="1"/>
              <a:t>1</a:t>
            </a:fld>
            <a:endParaRPr lang="en-US" altLang="en-US" sz="1400" smtClean="0">
              <a:solidFill>
                <a:srgbClr val="FFFFFF"/>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81600" y="5410200"/>
            <a:ext cx="3032760" cy="12588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en-US" dirty="0" smtClean="0"/>
              <a:t>Register as a Tax Preparer</a:t>
            </a:r>
          </a:p>
        </p:txBody>
      </p:sp>
      <p:sp>
        <p:nvSpPr>
          <p:cNvPr id="37891" name="Rectangle 3"/>
          <p:cNvSpPr>
            <a:spLocks noGrp="1" noChangeArrowheads="1"/>
          </p:cNvSpPr>
          <p:nvPr>
            <p:ph idx="1"/>
          </p:nvPr>
        </p:nvSpPr>
        <p:spPr/>
        <p:txBody>
          <a:bodyPr/>
          <a:lstStyle/>
          <a:p>
            <a:pPr eaLnBrk="1" hangingPunct="1">
              <a:defRPr/>
            </a:pPr>
            <a:r>
              <a:rPr lang="en-US" dirty="0"/>
              <a:t>Register your services to be able to pay taxes on behalf of your clients with the Virginia Employment Commission and Virginia Department of Taxation. By registering, you will become eligible to be assigned as Tax Preparer by a business who is already an iFile user. </a:t>
            </a:r>
            <a:endParaRPr lang="en-US" dirty="0" smtClean="0"/>
          </a:p>
          <a:p>
            <a:pPr lvl="1" eaLnBrk="1" hangingPunct="1">
              <a:defRPr/>
            </a:pPr>
            <a:r>
              <a:rPr lang="en-US" dirty="0">
                <a:hlinkClick r:id="rId2"/>
              </a:rPr>
              <a:t>https://</a:t>
            </a:r>
            <a:r>
              <a:rPr lang="en-US" dirty="0" smtClean="0">
                <a:hlinkClick r:id="rId2"/>
              </a:rPr>
              <a:t>www.business.tax.virginia.gov/VTOL/TaxPreparerRegistration.seam</a:t>
            </a:r>
            <a:endParaRPr lang="en-US" dirty="0" smtClean="0"/>
          </a:p>
          <a:p>
            <a:pPr eaLnBrk="1" hangingPunct="1">
              <a:defRPr/>
            </a:pPr>
            <a:endParaRPr lang="en-US" dirty="0" smtClean="0"/>
          </a:p>
        </p:txBody>
      </p:sp>
      <p:sp>
        <p:nvSpPr>
          <p:cNvPr id="13314"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13315"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6701B9AC-2C87-4881-91E3-3EE1107464D5}" type="slidenum">
              <a:rPr lang="en-US" altLang="en-US" sz="1400" smtClean="0"/>
              <a:pPr eaLnBrk="1" hangingPunct="1"/>
              <a:t>10</a:t>
            </a:fld>
            <a:endParaRPr lang="en-US" altLang="en-US" sz="1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dirty="0" smtClean="0"/>
              <a:t>What can I do in iFile?</a:t>
            </a:r>
          </a:p>
        </p:txBody>
      </p:sp>
      <p:sp>
        <p:nvSpPr>
          <p:cNvPr id="38915" name="Rectangle 3"/>
          <p:cNvSpPr>
            <a:spLocks noGrp="1" noChangeArrowheads="1"/>
          </p:cNvSpPr>
          <p:nvPr>
            <p:ph idx="1"/>
          </p:nvPr>
        </p:nvSpPr>
        <p:spPr/>
        <p:txBody>
          <a:bodyPr/>
          <a:lstStyle/>
          <a:p>
            <a:pPr eaLnBrk="1" hangingPunct="1">
              <a:defRPr/>
            </a:pPr>
            <a:r>
              <a:rPr lang="en-US" dirty="0" smtClean="0"/>
              <a:t>File and pay quarterly UI taxes</a:t>
            </a:r>
          </a:p>
          <a:p>
            <a:pPr eaLnBrk="1" hangingPunct="1">
              <a:defRPr/>
            </a:pPr>
            <a:r>
              <a:rPr lang="en-US" dirty="0" smtClean="0"/>
              <a:t>Be notified of and review correspondence</a:t>
            </a:r>
          </a:p>
          <a:p>
            <a:pPr eaLnBrk="1" hangingPunct="1">
              <a:defRPr/>
            </a:pPr>
            <a:r>
              <a:rPr lang="en-US" dirty="0" smtClean="0"/>
              <a:t>Change your address and other account info</a:t>
            </a:r>
          </a:p>
          <a:p>
            <a:pPr eaLnBrk="1" hangingPunct="1">
              <a:defRPr/>
            </a:pPr>
            <a:r>
              <a:rPr lang="en-US" dirty="0" smtClean="0"/>
              <a:t>Request Federal Certification. Clearance Certificate, Refund, Payment Agreement</a:t>
            </a:r>
          </a:p>
          <a:p>
            <a:pPr eaLnBrk="1" hangingPunct="1">
              <a:defRPr/>
            </a:pPr>
            <a:r>
              <a:rPr lang="en-US" dirty="0" smtClean="0"/>
              <a:t>Account Summary</a:t>
            </a:r>
          </a:p>
          <a:p>
            <a:pPr eaLnBrk="1" hangingPunct="1">
              <a:defRPr/>
            </a:pPr>
            <a:endParaRPr lang="en-US" dirty="0" smtClean="0"/>
          </a:p>
        </p:txBody>
      </p:sp>
      <p:sp>
        <p:nvSpPr>
          <p:cNvPr id="2" name="Text Placeholder 1"/>
          <p:cNvSpPr>
            <a:spLocks noGrp="1"/>
          </p:cNvSpPr>
          <p:nvPr>
            <p:ph type="body" sz="half" idx="2"/>
          </p:nvPr>
        </p:nvSpPr>
        <p:spPr/>
        <p:txBody>
          <a:bodyPr/>
          <a:lstStyle/>
          <a:p>
            <a:endParaRPr lang="en-US" dirty="0"/>
          </a:p>
        </p:txBody>
      </p:sp>
      <p:sp>
        <p:nvSpPr>
          <p:cNvPr id="14338"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14339"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0F3F758F-1FDD-45DA-B8BC-03CA4C235E34}" type="slidenum">
              <a:rPr lang="en-US" altLang="en-US" sz="1400" smtClean="0"/>
              <a:pPr eaLnBrk="1" hangingPunct="1"/>
              <a:t>11</a:t>
            </a:fld>
            <a:endParaRPr lang="en-US" altLang="en-US" sz="1400" smtClean="0"/>
          </a:p>
        </p:txBody>
      </p:sp>
      <p:pic>
        <p:nvPicPr>
          <p:cNvPr id="14343" name="Picture 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 y="1371600"/>
            <a:ext cx="2295525" cy="38004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dirty="0" smtClean="0"/>
              <a:t>Who is iFile and </a:t>
            </a:r>
            <a:r>
              <a:rPr lang="en-US" dirty="0" err="1" smtClean="0"/>
              <a:t>iReg</a:t>
            </a:r>
            <a:r>
              <a:rPr lang="en-US" dirty="0" smtClean="0"/>
              <a:t> for?</a:t>
            </a:r>
          </a:p>
        </p:txBody>
      </p:sp>
      <p:sp>
        <p:nvSpPr>
          <p:cNvPr id="39939" name="Rectangle 3"/>
          <p:cNvSpPr>
            <a:spLocks noGrp="1" noChangeArrowheads="1"/>
          </p:cNvSpPr>
          <p:nvPr>
            <p:ph idx="1"/>
          </p:nvPr>
        </p:nvSpPr>
        <p:spPr/>
        <p:txBody>
          <a:bodyPr/>
          <a:lstStyle/>
          <a:p>
            <a:pPr eaLnBrk="1" hangingPunct="1">
              <a:lnSpc>
                <a:spcPct val="90000"/>
              </a:lnSpc>
              <a:defRPr/>
            </a:pPr>
            <a:r>
              <a:rPr lang="en-US" sz="2800" dirty="0" smtClean="0"/>
              <a:t>Employers with 99 or less employees may submit their payroll and file their taxes using iFile</a:t>
            </a:r>
          </a:p>
          <a:p>
            <a:pPr eaLnBrk="1" hangingPunct="1">
              <a:lnSpc>
                <a:spcPct val="90000"/>
              </a:lnSpc>
              <a:defRPr/>
            </a:pPr>
            <a:endParaRPr lang="en-US" sz="2800" dirty="0" smtClean="0"/>
          </a:p>
          <a:p>
            <a:pPr eaLnBrk="1" hangingPunct="1">
              <a:lnSpc>
                <a:spcPct val="90000"/>
              </a:lnSpc>
              <a:defRPr/>
            </a:pPr>
            <a:r>
              <a:rPr lang="en-US" sz="2800" dirty="0" smtClean="0"/>
              <a:t>All new employers can submit an employer registration using </a:t>
            </a:r>
            <a:r>
              <a:rPr lang="en-US" sz="2800" dirty="0" err="1" smtClean="0"/>
              <a:t>iReg</a:t>
            </a:r>
            <a:endParaRPr lang="en-US" sz="2800" dirty="0" smtClean="0"/>
          </a:p>
        </p:txBody>
      </p:sp>
      <p:sp>
        <p:nvSpPr>
          <p:cNvPr id="15362"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15363"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4CAC655A-7525-4A69-9751-E80E1FDD0C1D}" type="slidenum">
              <a:rPr lang="en-US" altLang="en-US" sz="1400" smtClean="0"/>
              <a:pPr eaLnBrk="1" hangingPunct="1"/>
              <a:t>12</a:t>
            </a:fld>
            <a:endParaRPr lang="en-US" altLang="en-US" sz="1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200" dirty="0" smtClean="0"/>
              <a:t>How do I begin to use iFile? </a:t>
            </a:r>
            <a:endParaRPr lang="en-US" sz="3200" dirty="0"/>
          </a:p>
        </p:txBody>
      </p:sp>
      <p:sp>
        <p:nvSpPr>
          <p:cNvPr id="8" name="Text Placeholder 7"/>
          <p:cNvSpPr>
            <a:spLocks noGrp="1"/>
          </p:cNvSpPr>
          <p:nvPr>
            <p:ph type="body" sz="half" idx="2"/>
          </p:nvPr>
        </p:nvSpPr>
        <p:spPr>
          <a:xfrm>
            <a:off x="381000" y="5367338"/>
            <a:ext cx="8382000" cy="804862"/>
          </a:xfrm>
        </p:spPr>
        <p:txBody>
          <a:bodyPr/>
          <a:lstStyle/>
          <a:p>
            <a:r>
              <a:rPr lang="en-US" sz="2000" dirty="0" smtClean="0"/>
              <a:t>Existing VEC and Tax employers must enroll to use iFile.  You will need your VEC account number, Fed ID and amount of last tax return.  New employer registration takes the place of enrollment. </a:t>
            </a:r>
            <a:endParaRPr lang="en-US" sz="2000" dirty="0"/>
          </a:p>
        </p:txBody>
      </p:sp>
      <p:sp>
        <p:nvSpPr>
          <p:cNvPr id="4" name="Date Placeholder 3"/>
          <p:cNvSpPr>
            <a:spLocks noGrp="1"/>
          </p:cNvSpPr>
          <p:nvPr>
            <p:ph type="dt" sz="half" idx="10"/>
          </p:nvPr>
        </p:nvSpPr>
        <p:spPr/>
        <p:txBody>
          <a:bodyPr/>
          <a:lstStyle/>
          <a:p>
            <a:pPr>
              <a:defRPr/>
            </a:pPr>
            <a:r>
              <a:rPr lang="en-US" smtClean="0"/>
              <a:t>updated 5/9/2016 </a:t>
            </a:r>
            <a:endParaRPr lang="en-US"/>
          </a:p>
        </p:txBody>
      </p:sp>
      <p:sp>
        <p:nvSpPr>
          <p:cNvPr id="5" name="Slide Number Placeholder 4"/>
          <p:cNvSpPr>
            <a:spLocks noGrp="1"/>
          </p:cNvSpPr>
          <p:nvPr>
            <p:ph type="sldNum" sz="quarter" idx="12"/>
          </p:nvPr>
        </p:nvSpPr>
        <p:spPr/>
        <p:txBody>
          <a:bodyPr/>
          <a:lstStyle/>
          <a:p>
            <a:pPr>
              <a:defRPr/>
            </a:pPr>
            <a:fld id="{66B73F40-C869-4B80-A609-11D3CB934F82}" type="slidenum">
              <a:rPr lang="en-US" smtClean="0"/>
              <a:pPr>
                <a:defRPr/>
              </a:pPr>
              <a:t>13</a:t>
            </a:fld>
            <a:endParaRPr lang="en-US"/>
          </a:p>
        </p:txBody>
      </p:sp>
      <p:pic>
        <p:nvPicPr>
          <p:cNvPr id="7" name="Picture Placeholder 6"/>
          <p:cNvPicPr>
            <a:picLocks noGrp="1" noChangeAspect="1"/>
          </p:cNvPicPr>
          <p:nvPr>
            <p:ph type="pic" idx="1"/>
          </p:nvPr>
        </p:nvPicPr>
        <p:blipFill rotWithShape="1">
          <a:blip r:embed="rId2" cstate="print">
            <a:extLst>
              <a:ext uri="{28A0092B-C50C-407E-A947-70E740481C1C}">
                <a14:useLocalDpi xmlns:a14="http://schemas.microsoft.com/office/drawing/2010/main" xmlns="" val="0"/>
              </a:ext>
            </a:extLst>
          </a:blip>
          <a:srcRect t="-821" b="-620"/>
          <a:stretch/>
        </p:blipFill>
        <p:spPr>
          <a:xfrm>
            <a:off x="1269774" y="761999"/>
            <a:ext cx="6531428" cy="3810002"/>
          </a:xfrm>
        </p:spPr>
      </p:pic>
    </p:spTree>
    <p:extLst>
      <p:ext uri="{BB962C8B-B14F-4D97-AF65-F5344CB8AC3E}">
        <p14:creationId xmlns:p14="http://schemas.microsoft.com/office/powerpoint/2010/main" xmlns="" val="3156505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dirty="0"/>
              <a:t>Pop up Blockers</a:t>
            </a:r>
          </a:p>
        </p:txBody>
      </p:sp>
      <p:sp>
        <p:nvSpPr>
          <p:cNvPr id="9" name="Text Placeholder 8"/>
          <p:cNvSpPr>
            <a:spLocks noGrp="1"/>
          </p:cNvSpPr>
          <p:nvPr>
            <p:ph type="body" sz="half" idx="2"/>
          </p:nvPr>
        </p:nvSpPr>
        <p:spPr/>
        <p:txBody>
          <a:bodyPr/>
          <a:lstStyle/>
          <a:p>
            <a:r>
              <a:rPr lang="en-US" sz="2800" dirty="0"/>
              <a:t>Pop up blockers keep certain functions such as address validation from working.  You need to disable pop up blockers for this  web site. </a:t>
            </a:r>
          </a:p>
          <a:p>
            <a:endParaRPr lang="en-US" dirty="0"/>
          </a:p>
        </p:txBody>
      </p:sp>
      <p:sp>
        <p:nvSpPr>
          <p:cNvPr id="5" name="Date Placeholder 4"/>
          <p:cNvSpPr>
            <a:spLocks noGrp="1"/>
          </p:cNvSpPr>
          <p:nvPr>
            <p:ph type="dt" sz="half" idx="10"/>
          </p:nvPr>
        </p:nvSpPr>
        <p:spPr/>
        <p:txBody>
          <a:bodyPr/>
          <a:lstStyle/>
          <a:p>
            <a:pPr>
              <a:defRPr/>
            </a:pPr>
            <a:r>
              <a:rPr lang="en-US" smtClean="0"/>
              <a:t>updated 5/9/2016 </a:t>
            </a:r>
            <a:endParaRPr lang="en-US"/>
          </a:p>
        </p:txBody>
      </p:sp>
      <p:sp>
        <p:nvSpPr>
          <p:cNvPr id="6" name="Slide Number Placeholder 5"/>
          <p:cNvSpPr>
            <a:spLocks noGrp="1"/>
          </p:cNvSpPr>
          <p:nvPr>
            <p:ph type="sldNum" sz="quarter" idx="12"/>
          </p:nvPr>
        </p:nvSpPr>
        <p:spPr/>
        <p:txBody>
          <a:bodyPr/>
          <a:lstStyle/>
          <a:p>
            <a:pPr>
              <a:defRPr/>
            </a:pPr>
            <a:fld id="{9A18FC5A-78E4-47F8-8031-222F56396AD8}" type="slidenum">
              <a:rPr lang="en-US" smtClean="0"/>
              <a:pPr>
                <a:defRPr/>
              </a:pPr>
              <a:t>14</a:t>
            </a:fld>
            <a:endParaRPr lang="en-US"/>
          </a:p>
        </p:txBody>
      </p:sp>
      <p:pic>
        <p:nvPicPr>
          <p:cNvPr id="10"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4275455" y="799306"/>
            <a:ext cx="3710940" cy="48006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1" name="Right Arrow 10"/>
          <p:cNvSpPr/>
          <p:nvPr/>
        </p:nvSpPr>
        <p:spPr>
          <a:xfrm>
            <a:off x="3195024" y="3810000"/>
            <a:ext cx="917984" cy="378488"/>
          </a:xfrm>
          <a:prstGeom prst="righ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xmlns="" val="1430377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Your VEC Home Page</a:t>
            </a:r>
          </a:p>
          <a:p>
            <a:endParaRPr lang="en-US" dirty="0"/>
          </a:p>
        </p:txBody>
      </p:sp>
      <p:sp>
        <p:nvSpPr>
          <p:cNvPr id="4" name="Text Placeholder 3"/>
          <p:cNvSpPr>
            <a:spLocks noGrp="1"/>
          </p:cNvSpPr>
          <p:nvPr>
            <p:ph type="body" sz="half" idx="2"/>
          </p:nvPr>
        </p:nvSpPr>
        <p:spPr/>
        <p:txBody>
          <a:bodyPr/>
          <a:lstStyle/>
          <a:p>
            <a:endParaRPr lang="en-US"/>
          </a:p>
        </p:txBody>
      </p:sp>
      <p:sp>
        <p:nvSpPr>
          <p:cNvPr id="5" name="Date Placeholder 4"/>
          <p:cNvSpPr>
            <a:spLocks noGrp="1"/>
          </p:cNvSpPr>
          <p:nvPr>
            <p:ph type="dt" sz="half" idx="10"/>
          </p:nvPr>
        </p:nvSpPr>
        <p:spPr/>
        <p:txBody>
          <a:bodyPr/>
          <a:lstStyle/>
          <a:p>
            <a:pPr>
              <a:defRPr/>
            </a:pPr>
            <a:r>
              <a:rPr lang="en-US" smtClean="0"/>
              <a:t>updated 5/9/2016 </a:t>
            </a:r>
            <a:endParaRPr lang="en-US"/>
          </a:p>
        </p:txBody>
      </p:sp>
      <p:sp>
        <p:nvSpPr>
          <p:cNvPr id="6" name="Slide Number Placeholder 5"/>
          <p:cNvSpPr>
            <a:spLocks noGrp="1"/>
          </p:cNvSpPr>
          <p:nvPr>
            <p:ph type="sldNum" sz="quarter" idx="12"/>
          </p:nvPr>
        </p:nvSpPr>
        <p:spPr/>
        <p:txBody>
          <a:bodyPr/>
          <a:lstStyle/>
          <a:p>
            <a:pPr>
              <a:defRPr/>
            </a:pPr>
            <a:fld id="{D306089C-F9A1-4949-A663-F9F9431341A2}" type="slidenum">
              <a:rPr lang="en-US" smtClean="0"/>
              <a:pPr>
                <a:defRPr/>
              </a:pPr>
              <a:t>15</a:t>
            </a:fld>
            <a:endParaRPr lang="en-US"/>
          </a:p>
        </p:txBody>
      </p:sp>
      <p:pic>
        <p:nvPicPr>
          <p:cNvPr id="4915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1500" y="885825"/>
            <a:ext cx="8001000" cy="50863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Lst>
        </p:spPr>
      </p:pic>
    </p:spTree>
    <p:extLst>
      <p:ext uri="{BB962C8B-B14F-4D97-AF65-F5344CB8AC3E}">
        <p14:creationId xmlns:p14="http://schemas.microsoft.com/office/powerpoint/2010/main" xmlns="" val="4062060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Choose the quarter and the method</a:t>
            </a:r>
            <a:endParaRPr lang="en-US" sz="2800" dirty="0"/>
          </a:p>
        </p:txBody>
      </p:sp>
      <p:sp>
        <p:nvSpPr>
          <p:cNvPr id="3" name="Content Placeholder 2"/>
          <p:cNvSpPr>
            <a:spLocks noGrp="1"/>
          </p:cNvSpPr>
          <p:nvPr>
            <p:ph idx="1"/>
          </p:nvPr>
        </p:nvSpPr>
        <p:spPr/>
        <p:txBody>
          <a:bodyPr/>
          <a:lstStyle/>
          <a:p>
            <a:endParaRPr lang="en-US" dirty="0"/>
          </a:p>
        </p:txBody>
      </p:sp>
      <p:sp>
        <p:nvSpPr>
          <p:cNvPr id="4" name="Text Placeholder 3"/>
          <p:cNvSpPr>
            <a:spLocks noGrp="1"/>
          </p:cNvSpPr>
          <p:nvPr>
            <p:ph type="body" sz="half" idx="2"/>
          </p:nvPr>
        </p:nvSpPr>
        <p:spPr/>
        <p:txBody>
          <a:bodyPr/>
          <a:lstStyle/>
          <a:p>
            <a:endParaRPr lang="en-US"/>
          </a:p>
        </p:txBody>
      </p:sp>
      <p:sp>
        <p:nvSpPr>
          <p:cNvPr id="5" name="Date Placeholder 4"/>
          <p:cNvSpPr>
            <a:spLocks noGrp="1"/>
          </p:cNvSpPr>
          <p:nvPr>
            <p:ph type="dt" sz="half" idx="10"/>
          </p:nvPr>
        </p:nvSpPr>
        <p:spPr/>
        <p:txBody>
          <a:bodyPr/>
          <a:lstStyle/>
          <a:p>
            <a:pPr>
              <a:defRPr/>
            </a:pPr>
            <a:r>
              <a:rPr lang="en-US" smtClean="0"/>
              <a:t>updated 5/9/2016 </a:t>
            </a:r>
            <a:endParaRPr lang="en-US"/>
          </a:p>
        </p:txBody>
      </p:sp>
      <p:sp>
        <p:nvSpPr>
          <p:cNvPr id="6" name="Slide Number Placeholder 5"/>
          <p:cNvSpPr>
            <a:spLocks noGrp="1"/>
          </p:cNvSpPr>
          <p:nvPr>
            <p:ph type="sldNum" sz="quarter" idx="12"/>
          </p:nvPr>
        </p:nvSpPr>
        <p:spPr/>
        <p:txBody>
          <a:bodyPr/>
          <a:lstStyle/>
          <a:p>
            <a:pPr>
              <a:defRPr/>
            </a:pPr>
            <a:fld id="{D306089C-F9A1-4949-A663-F9F9431341A2}" type="slidenum">
              <a:rPr lang="en-US" smtClean="0"/>
              <a:pPr>
                <a:defRPr/>
              </a:pPr>
              <a:t>16</a:t>
            </a:fld>
            <a:endParaRPr lang="en-US"/>
          </a:p>
        </p:txBody>
      </p:sp>
      <p:pic>
        <p:nvPicPr>
          <p:cNvPr id="5017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28725" y="1660525"/>
            <a:ext cx="6686550" cy="35369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Lst>
        </p:spPr>
      </p:pic>
    </p:spTree>
    <p:extLst>
      <p:ext uri="{BB962C8B-B14F-4D97-AF65-F5344CB8AC3E}">
        <p14:creationId xmlns:p14="http://schemas.microsoft.com/office/powerpoint/2010/main" xmlns="" val="1236379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Add New Employees</a:t>
            </a:r>
            <a:br>
              <a:rPr lang="en-US" dirty="0" smtClean="0"/>
            </a:br>
            <a:endParaRPr lang="en-US" dirty="0"/>
          </a:p>
        </p:txBody>
      </p:sp>
      <p:sp>
        <p:nvSpPr>
          <p:cNvPr id="2" name="Date Placeholder 1"/>
          <p:cNvSpPr>
            <a:spLocks noGrp="1"/>
          </p:cNvSpPr>
          <p:nvPr>
            <p:ph type="dt" sz="half" idx="10"/>
          </p:nvPr>
        </p:nvSpPr>
        <p:spPr/>
        <p:txBody>
          <a:bodyPr/>
          <a:lstStyle/>
          <a:p>
            <a:pPr>
              <a:defRPr/>
            </a:pPr>
            <a:r>
              <a:rPr lang="en-US" smtClean="0"/>
              <a:t>updated 5/9/2016 </a:t>
            </a:r>
            <a:endParaRPr lang="en-US"/>
          </a:p>
        </p:txBody>
      </p:sp>
      <p:sp>
        <p:nvSpPr>
          <p:cNvPr id="3" name="Slide Number Placeholder 2"/>
          <p:cNvSpPr>
            <a:spLocks noGrp="1"/>
          </p:cNvSpPr>
          <p:nvPr>
            <p:ph type="sldNum" sz="quarter" idx="12"/>
          </p:nvPr>
        </p:nvSpPr>
        <p:spPr/>
        <p:txBody>
          <a:bodyPr/>
          <a:lstStyle/>
          <a:p>
            <a:pPr>
              <a:defRPr/>
            </a:pPr>
            <a:fld id="{C4458B52-9795-4D27-84C1-59C1F7616510}" type="slidenum">
              <a:rPr lang="en-US" smtClean="0"/>
              <a:pPr>
                <a:defRPr/>
              </a:pPr>
              <a:t>17</a:t>
            </a:fld>
            <a:endParaRPr lang="en-US"/>
          </a:p>
        </p:txBody>
      </p:sp>
      <p:pic>
        <p:nvPicPr>
          <p:cNvPr id="5120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38250" y="1225550"/>
            <a:ext cx="6667500" cy="44069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Lst>
        </p:spPr>
      </p:pic>
      <p:sp>
        <p:nvSpPr>
          <p:cNvPr id="4" name="Right Arrow 3"/>
          <p:cNvSpPr/>
          <p:nvPr/>
        </p:nvSpPr>
        <p:spPr bwMode="auto">
          <a:xfrm>
            <a:off x="44196" y="2653284"/>
            <a:ext cx="978408" cy="484632"/>
          </a:xfrm>
          <a:prstGeom prst="righ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extLst>
      <p:ext uri="{BB962C8B-B14F-4D97-AF65-F5344CB8AC3E}">
        <p14:creationId xmlns:p14="http://schemas.microsoft.com/office/powerpoint/2010/main" xmlns="" val="3983119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Click “Add”</a:t>
            </a:r>
            <a:endParaRPr lang="en-US" dirty="0"/>
          </a:p>
        </p:txBody>
      </p:sp>
      <p:sp>
        <p:nvSpPr>
          <p:cNvPr id="2" name="Date Placeholder 1"/>
          <p:cNvSpPr>
            <a:spLocks noGrp="1"/>
          </p:cNvSpPr>
          <p:nvPr>
            <p:ph type="dt" sz="half" idx="10"/>
          </p:nvPr>
        </p:nvSpPr>
        <p:spPr/>
        <p:txBody>
          <a:bodyPr/>
          <a:lstStyle/>
          <a:p>
            <a:pPr>
              <a:defRPr/>
            </a:pPr>
            <a:r>
              <a:rPr lang="en-US" smtClean="0"/>
              <a:t>updated 5/9/2016 </a:t>
            </a:r>
            <a:endParaRPr lang="en-US"/>
          </a:p>
        </p:txBody>
      </p:sp>
      <p:sp>
        <p:nvSpPr>
          <p:cNvPr id="3" name="Slide Number Placeholder 2"/>
          <p:cNvSpPr>
            <a:spLocks noGrp="1"/>
          </p:cNvSpPr>
          <p:nvPr>
            <p:ph type="sldNum" sz="quarter" idx="12"/>
          </p:nvPr>
        </p:nvSpPr>
        <p:spPr/>
        <p:txBody>
          <a:bodyPr/>
          <a:lstStyle/>
          <a:p>
            <a:pPr>
              <a:defRPr/>
            </a:pPr>
            <a:fld id="{C4458B52-9795-4D27-84C1-59C1F7616510}" type="slidenum">
              <a:rPr lang="en-US" smtClean="0"/>
              <a:pPr>
                <a:defRPr/>
              </a:pPr>
              <a:t>18</a:t>
            </a:fld>
            <a:endParaRPr lang="en-US"/>
          </a:p>
        </p:txBody>
      </p:sp>
      <p:pic>
        <p:nvPicPr>
          <p:cNvPr id="522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35075" y="1543050"/>
            <a:ext cx="6673850" cy="37719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Lst>
        </p:spPr>
      </p:pic>
    </p:spTree>
    <p:extLst>
      <p:ext uri="{BB962C8B-B14F-4D97-AF65-F5344CB8AC3E}">
        <p14:creationId xmlns:p14="http://schemas.microsoft.com/office/powerpoint/2010/main" xmlns="" val="887743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Enter the wages for existing employees</a:t>
            </a:r>
            <a:endParaRPr lang="en-US" dirty="0"/>
          </a:p>
        </p:txBody>
      </p:sp>
      <p:sp>
        <p:nvSpPr>
          <p:cNvPr id="2" name="Date Placeholder 1"/>
          <p:cNvSpPr>
            <a:spLocks noGrp="1"/>
          </p:cNvSpPr>
          <p:nvPr>
            <p:ph type="dt" sz="half" idx="10"/>
          </p:nvPr>
        </p:nvSpPr>
        <p:spPr/>
        <p:txBody>
          <a:bodyPr/>
          <a:lstStyle/>
          <a:p>
            <a:pPr>
              <a:defRPr/>
            </a:pPr>
            <a:r>
              <a:rPr lang="en-US" smtClean="0"/>
              <a:t>updated 5/9/2016 </a:t>
            </a:r>
            <a:endParaRPr lang="en-US"/>
          </a:p>
        </p:txBody>
      </p:sp>
      <p:sp>
        <p:nvSpPr>
          <p:cNvPr id="3" name="Slide Number Placeholder 2"/>
          <p:cNvSpPr>
            <a:spLocks noGrp="1"/>
          </p:cNvSpPr>
          <p:nvPr>
            <p:ph type="sldNum" sz="quarter" idx="12"/>
          </p:nvPr>
        </p:nvSpPr>
        <p:spPr/>
        <p:txBody>
          <a:bodyPr/>
          <a:lstStyle/>
          <a:p>
            <a:pPr>
              <a:defRPr/>
            </a:pPr>
            <a:fld id="{C4458B52-9795-4D27-84C1-59C1F7616510}" type="slidenum">
              <a:rPr lang="en-US" smtClean="0"/>
              <a:pPr>
                <a:defRPr/>
              </a:pPr>
              <a:t>19</a:t>
            </a:fld>
            <a:endParaRPr lang="en-US"/>
          </a:p>
        </p:txBody>
      </p:sp>
      <p:pic>
        <p:nvPicPr>
          <p:cNvPr id="532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25550" y="1600200"/>
            <a:ext cx="6692900" cy="464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Lst>
        </p:spPr>
      </p:pic>
    </p:spTree>
    <p:extLst>
      <p:ext uri="{BB962C8B-B14F-4D97-AF65-F5344CB8AC3E}">
        <p14:creationId xmlns:p14="http://schemas.microsoft.com/office/powerpoint/2010/main" xmlns="" val="3635316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228600"/>
            <a:ext cx="7772400" cy="914400"/>
          </a:xfrm>
        </p:spPr>
        <p:txBody>
          <a:bodyPr/>
          <a:lstStyle/>
          <a:p>
            <a:pPr eaLnBrk="1" hangingPunct="1">
              <a:defRPr/>
            </a:pPr>
            <a:r>
              <a:rPr lang="en-US" dirty="0" smtClean="0"/>
              <a:t>Agenda</a:t>
            </a:r>
          </a:p>
        </p:txBody>
      </p:sp>
      <p:sp>
        <p:nvSpPr>
          <p:cNvPr id="27651" name="Rectangle 3"/>
          <p:cNvSpPr>
            <a:spLocks noGrp="1" noChangeArrowheads="1"/>
          </p:cNvSpPr>
          <p:nvPr>
            <p:ph idx="1"/>
          </p:nvPr>
        </p:nvSpPr>
        <p:spPr>
          <a:xfrm>
            <a:off x="685800" y="1143001"/>
            <a:ext cx="7772400" cy="4953000"/>
          </a:xfrm>
        </p:spPr>
        <p:txBody>
          <a:bodyPr/>
          <a:lstStyle/>
          <a:p>
            <a:pPr eaLnBrk="1" hangingPunct="1">
              <a:defRPr/>
            </a:pPr>
            <a:r>
              <a:rPr lang="en-US" dirty="0" smtClean="0"/>
              <a:t>Overview of UC Financing</a:t>
            </a:r>
          </a:p>
          <a:p>
            <a:pPr eaLnBrk="1" hangingPunct="1">
              <a:defRPr/>
            </a:pPr>
            <a:r>
              <a:rPr lang="en-US" dirty="0" smtClean="0"/>
              <a:t>Federal UC taxation</a:t>
            </a:r>
          </a:p>
          <a:p>
            <a:pPr eaLnBrk="1" hangingPunct="1">
              <a:defRPr/>
            </a:pPr>
            <a:r>
              <a:rPr lang="en-US" dirty="0" smtClean="0"/>
              <a:t>State UC Taxation</a:t>
            </a:r>
          </a:p>
          <a:p>
            <a:pPr eaLnBrk="1" hangingPunct="1">
              <a:defRPr/>
            </a:pPr>
            <a:r>
              <a:rPr lang="en-US" dirty="0" smtClean="0"/>
              <a:t>Methods of Filing Tax Returns</a:t>
            </a:r>
          </a:p>
          <a:p>
            <a:pPr eaLnBrk="1" hangingPunct="1">
              <a:defRPr/>
            </a:pPr>
            <a:r>
              <a:rPr lang="en-US" dirty="0" smtClean="0"/>
              <a:t>Introduction of the new iFile</a:t>
            </a:r>
          </a:p>
          <a:p>
            <a:pPr eaLnBrk="1" hangingPunct="1">
              <a:defRPr/>
            </a:pPr>
            <a:r>
              <a:rPr lang="en-US" dirty="0" smtClean="0"/>
              <a:t>Resources</a:t>
            </a:r>
          </a:p>
        </p:txBody>
      </p:sp>
      <p:sp>
        <p:nvSpPr>
          <p:cNvPr id="4098"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4099"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97B8F5FB-A48E-45B7-93A9-76F36F1A54AD}" type="slidenum">
              <a:rPr lang="en-US" altLang="en-US" sz="1400" smtClean="0"/>
              <a:pPr eaLnBrk="1" hangingPunct="1"/>
              <a:t>2</a:t>
            </a:fld>
            <a:endParaRPr lang="en-US" altLang="en-US" sz="1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768474"/>
          </a:xfrm>
        </p:spPr>
        <p:txBody>
          <a:bodyPr/>
          <a:lstStyle/>
          <a:p>
            <a:r>
              <a:rPr lang="en-US" dirty="0" smtClean="0"/>
              <a:t>System calculates excess wages.  Simply add employee count and continue. </a:t>
            </a:r>
            <a:endParaRPr lang="en-US" dirty="0"/>
          </a:p>
        </p:txBody>
      </p:sp>
      <p:sp>
        <p:nvSpPr>
          <p:cNvPr id="3" name="Date Placeholder 2"/>
          <p:cNvSpPr>
            <a:spLocks noGrp="1"/>
          </p:cNvSpPr>
          <p:nvPr>
            <p:ph type="dt" sz="half" idx="10"/>
          </p:nvPr>
        </p:nvSpPr>
        <p:spPr/>
        <p:txBody>
          <a:bodyPr/>
          <a:lstStyle/>
          <a:p>
            <a:pPr>
              <a:defRPr/>
            </a:pPr>
            <a:r>
              <a:rPr lang="en-US" smtClean="0"/>
              <a:t>updated 5/9/2016 </a:t>
            </a:r>
            <a:endParaRPr lang="en-US"/>
          </a:p>
        </p:txBody>
      </p:sp>
      <p:sp>
        <p:nvSpPr>
          <p:cNvPr id="4" name="Slide Number Placeholder 3"/>
          <p:cNvSpPr>
            <a:spLocks noGrp="1"/>
          </p:cNvSpPr>
          <p:nvPr>
            <p:ph type="sldNum" sz="quarter" idx="12"/>
          </p:nvPr>
        </p:nvSpPr>
        <p:spPr/>
        <p:txBody>
          <a:bodyPr/>
          <a:lstStyle/>
          <a:p>
            <a:pPr>
              <a:defRPr/>
            </a:pPr>
            <a:fld id="{8F5700F7-008F-4BCA-8908-40A3EF6CA2CD}" type="slidenum">
              <a:rPr lang="en-US" smtClean="0"/>
              <a:pPr>
                <a:defRPr/>
              </a:pPr>
              <a:t>20</a:t>
            </a:fld>
            <a:endParaRPr lang="en-US"/>
          </a:p>
        </p:txBody>
      </p:sp>
      <p:pic>
        <p:nvPicPr>
          <p:cNvPr id="542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0" y="1997074"/>
            <a:ext cx="7924800" cy="425132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Lst>
        </p:spPr>
      </p:pic>
    </p:spTree>
    <p:extLst>
      <p:ext uri="{BB962C8B-B14F-4D97-AF65-F5344CB8AC3E}">
        <p14:creationId xmlns:p14="http://schemas.microsoft.com/office/powerpoint/2010/main" xmlns="" val="3352762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to certify, print and submit</a:t>
            </a:r>
            <a:br>
              <a:rPr lang="en-US" dirty="0" smtClean="0"/>
            </a:br>
            <a:endParaRPr lang="en-US" dirty="0"/>
          </a:p>
        </p:txBody>
      </p:sp>
      <p:sp>
        <p:nvSpPr>
          <p:cNvPr id="3" name="Date Placeholder 2"/>
          <p:cNvSpPr>
            <a:spLocks noGrp="1"/>
          </p:cNvSpPr>
          <p:nvPr>
            <p:ph type="dt" sz="half" idx="10"/>
          </p:nvPr>
        </p:nvSpPr>
        <p:spPr/>
        <p:txBody>
          <a:bodyPr/>
          <a:lstStyle/>
          <a:p>
            <a:pPr>
              <a:defRPr/>
            </a:pPr>
            <a:r>
              <a:rPr lang="en-US" smtClean="0"/>
              <a:t>updated 5/9/2016 </a:t>
            </a:r>
            <a:endParaRPr lang="en-US"/>
          </a:p>
        </p:txBody>
      </p:sp>
      <p:sp>
        <p:nvSpPr>
          <p:cNvPr id="4" name="Slide Number Placeholder 3"/>
          <p:cNvSpPr>
            <a:spLocks noGrp="1"/>
          </p:cNvSpPr>
          <p:nvPr>
            <p:ph type="sldNum" sz="quarter" idx="12"/>
          </p:nvPr>
        </p:nvSpPr>
        <p:spPr/>
        <p:txBody>
          <a:bodyPr/>
          <a:lstStyle/>
          <a:p>
            <a:pPr>
              <a:defRPr/>
            </a:pPr>
            <a:fld id="{8F5700F7-008F-4BCA-8908-40A3EF6CA2CD}" type="slidenum">
              <a:rPr lang="en-US" smtClean="0"/>
              <a:pPr>
                <a:defRPr/>
              </a:pPr>
              <a:t>21</a:t>
            </a:fld>
            <a:endParaRPr lang="en-US"/>
          </a:p>
        </p:txBody>
      </p:sp>
      <p:pic>
        <p:nvPicPr>
          <p:cNvPr id="552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66800" y="2133600"/>
            <a:ext cx="6769100" cy="39560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cmpd="sng">
                <a:solidFill>
                  <a:schemeClr val="tx1"/>
                </a:solidFill>
                <a:prstDash val="solid"/>
                <a:miter lim="800000"/>
                <a:headEnd type="none" w="sm" len="sm"/>
                <a:tailEnd type="none" w="sm" len="sm"/>
              </a14:hiddenLine>
            </a:ext>
          </a:extLst>
        </p:spPr>
      </p:pic>
      <p:sp>
        <p:nvSpPr>
          <p:cNvPr id="5" name="Right Arrow 4"/>
          <p:cNvSpPr/>
          <p:nvPr/>
        </p:nvSpPr>
        <p:spPr bwMode="auto">
          <a:xfrm>
            <a:off x="-32004" y="3048000"/>
            <a:ext cx="978408" cy="484632"/>
          </a:xfrm>
          <a:prstGeom prst="righ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6" name="Left Arrow 5"/>
          <p:cNvSpPr/>
          <p:nvPr/>
        </p:nvSpPr>
        <p:spPr bwMode="auto">
          <a:xfrm>
            <a:off x="7892796" y="3532632"/>
            <a:ext cx="978408" cy="484632"/>
          </a:xfrm>
          <a:prstGeom prst="left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Tree>
    <p:extLst>
      <p:ext uri="{BB962C8B-B14F-4D97-AF65-F5344CB8AC3E}">
        <p14:creationId xmlns:p14="http://schemas.microsoft.com/office/powerpoint/2010/main" xmlns="" val="3070886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5"/>
          <p:cNvSpPr>
            <a:spLocks noGrp="1" noChangeArrowheads="1"/>
          </p:cNvSpPr>
          <p:nvPr>
            <p:ph type="title"/>
          </p:nvPr>
        </p:nvSpPr>
        <p:spPr/>
        <p:txBody>
          <a:bodyPr/>
          <a:lstStyle/>
          <a:p>
            <a:pPr eaLnBrk="1" hangingPunct="1">
              <a:defRPr/>
            </a:pPr>
            <a:r>
              <a:rPr lang="en-US" smtClean="0"/>
              <a:t>Questions &amp; Answers</a:t>
            </a:r>
          </a:p>
        </p:txBody>
      </p:sp>
      <p:sp>
        <p:nvSpPr>
          <p:cNvPr id="41990" name="Rectangle 6"/>
          <p:cNvSpPr>
            <a:spLocks noGrp="1" noChangeArrowheads="1"/>
          </p:cNvSpPr>
          <p:nvPr>
            <p:ph idx="1"/>
          </p:nvPr>
        </p:nvSpPr>
        <p:spPr/>
        <p:txBody>
          <a:bodyPr/>
          <a:lstStyle/>
          <a:p>
            <a:pPr eaLnBrk="1" hangingPunct="1">
              <a:defRPr/>
            </a:pPr>
            <a:r>
              <a:rPr lang="en-US" dirty="0" smtClean="0"/>
              <a:t>Nancy Broaddus – </a:t>
            </a:r>
            <a:r>
              <a:rPr lang="en-US" dirty="0" smtClean="0">
                <a:hlinkClick r:id="rId2"/>
              </a:rPr>
              <a:t>Nancy.broaddus@vec.virginia.gov</a:t>
            </a:r>
            <a:endParaRPr lang="en-US" dirty="0" smtClean="0"/>
          </a:p>
          <a:p>
            <a:pPr eaLnBrk="1" hangingPunct="1">
              <a:defRPr/>
            </a:pPr>
            <a:endParaRPr lang="en-US" dirty="0" smtClean="0"/>
          </a:p>
        </p:txBody>
      </p:sp>
      <p:sp>
        <p:nvSpPr>
          <p:cNvPr id="32770"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32771"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7BF4D047-4E5C-4454-92FC-112B8B33D919}" type="slidenum">
              <a:rPr lang="en-US" altLang="en-US" sz="1400" smtClean="0"/>
              <a:pPr eaLnBrk="1" hangingPunct="1"/>
              <a:t>22</a:t>
            </a:fld>
            <a:endParaRPr lang="en-US" altLang="en-US" sz="1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mtClean="0"/>
              <a:t>Overview</a:t>
            </a:r>
          </a:p>
        </p:txBody>
      </p:sp>
      <p:sp>
        <p:nvSpPr>
          <p:cNvPr id="28675" name="Rectangle 3"/>
          <p:cNvSpPr>
            <a:spLocks noGrp="1" noChangeArrowheads="1"/>
          </p:cNvSpPr>
          <p:nvPr>
            <p:ph idx="1"/>
          </p:nvPr>
        </p:nvSpPr>
        <p:spPr/>
        <p:txBody>
          <a:bodyPr/>
          <a:lstStyle/>
          <a:p>
            <a:pPr eaLnBrk="1" hangingPunct="1">
              <a:defRPr/>
            </a:pPr>
            <a:r>
              <a:rPr lang="en-US" smtClean="0"/>
              <a:t>Federal Unemployment Tax Act (FUTA)</a:t>
            </a:r>
          </a:p>
          <a:p>
            <a:pPr lvl="1" eaLnBrk="1" hangingPunct="1">
              <a:defRPr/>
            </a:pPr>
            <a:r>
              <a:rPr lang="en-US" smtClean="0"/>
              <a:t>Created framework for federal-state partnership</a:t>
            </a:r>
          </a:p>
          <a:p>
            <a:pPr lvl="1" eaLnBrk="1" hangingPunct="1">
              <a:defRPr/>
            </a:pPr>
            <a:r>
              <a:rPr lang="en-US" smtClean="0"/>
              <a:t>Provides funding mechanism for program administrative funding</a:t>
            </a:r>
          </a:p>
          <a:p>
            <a:pPr lvl="1" eaLnBrk="1" hangingPunct="1">
              <a:defRPr/>
            </a:pPr>
            <a:r>
              <a:rPr lang="en-US" smtClean="0"/>
              <a:t>Payroll tax paid by employers to IRS</a:t>
            </a:r>
          </a:p>
          <a:p>
            <a:pPr lvl="1" eaLnBrk="1" hangingPunct="1">
              <a:defRPr/>
            </a:pPr>
            <a:r>
              <a:rPr lang="en-US" smtClean="0"/>
              <a:t>Establishes requirements for state laws</a:t>
            </a:r>
          </a:p>
          <a:p>
            <a:pPr lvl="1" eaLnBrk="1" hangingPunct="1">
              <a:buFontTx/>
              <a:buNone/>
              <a:defRPr/>
            </a:pPr>
            <a:endParaRPr lang="en-US" smtClean="0"/>
          </a:p>
        </p:txBody>
      </p:sp>
      <p:sp>
        <p:nvSpPr>
          <p:cNvPr id="5122"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5123"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37E65DDA-0E79-4300-86C8-3E9BFED5F339}" type="slidenum">
              <a:rPr lang="en-US" altLang="en-US" sz="1400" smtClean="0"/>
              <a:pPr eaLnBrk="1" hangingPunct="1"/>
              <a:t>3</a:t>
            </a:fld>
            <a:endParaRPr lang="en-US" altLang="en-US" sz="1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smtClean="0"/>
              <a:t>Overview (con’t)</a:t>
            </a:r>
          </a:p>
        </p:txBody>
      </p:sp>
      <p:sp>
        <p:nvSpPr>
          <p:cNvPr id="29699" name="Rectangle 3"/>
          <p:cNvSpPr>
            <a:spLocks noGrp="1" noChangeArrowheads="1"/>
          </p:cNvSpPr>
          <p:nvPr>
            <p:ph idx="1"/>
          </p:nvPr>
        </p:nvSpPr>
        <p:spPr/>
        <p:txBody>
          <a:bodyPr/>
          <a:lstStyle/>
          <a:p>
            <a:pPr eaLnBrk="1" hangingPunct="1">
              <a:defRPr/>
            </a:pPr>
            <a:r>
              <a:rPr lang="en-US" dirty="0" smtClean="0"/>
              <a:t>State unemployment insurance laws</a:t>
            </a:r>
          </a:p>
          <a:p>
            <a:pPr lvl="1" eaLnBrk="1" hangingPunct="1">
              <a:defRPr/>
            </a:pPr>
            <a:r>
              <a:rPr lang="en-US" dirty="0" smtClean="0"/>
              <a:t>Establish benefit levels and eligibility criteria consistent with federal requirements</a:t>
            </a:r>
          </a:p>
          <a:p>
            <a:pPr lvl="1" eaLnBrk="1" hangingPunct="1">
              <a:defRPr/>
            </a:pPr>
            <a:r>
              <a:rPr lang="en-US" dirty="0" smtClean="0"/>
              <a:t>Impose and collect experience-rated payroll information and tax on employers to pay benefits</a:t>
            </a:r>
          </a:p>
          <a:p>
            <a:pPr lvl="1" eaLnBrk="1" hangingPunct="1">
              <a:defRPr/>
            </a:pPr>
            <a:r>
              <a:rPr lang="en-US" dirty="0" smtClean="0"/>
              <a:t>Federal law limits the use of these funds to the payment of UC benefits</a:t>
            </a:r>
          </a:p>
        </p:txBody>
      </p:sp>
      <p:sp>
        <p:nvSpPr>
          <p:cNvPr id="6146"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6147"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EF38D76B-36EB-412D-ACEA-1FEDF5123E03}" type="slidenum">
              <a:rPr lang="en-US" altLang="en-US" sz="1400" smtClean="0"/>
              <a:pPr eaLnBrk="1" hangingPunct="1"/>
              <a:t>4</a:t>
            </a:fld>
            <a:endParaRPr lang="en-US" altLang="en-US" sz="1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mtClean="0"/>
              <a:t>Federal Unemployment Tax-Purpose</a:t>
            </a:r>
          </a:p>
        </p:txBody>
      </p:sp>
      <p:sp>
        <p:nvSpPr>
          <p:cNvPr id="31747" name="Rectangle 3"/>
          <p:cNvSpPr>
            <a:spLocks noGrp="1" noChangeArrowheads="1"/>
          </p:cNvSpPr>
          <p:nvPr>
            <p:ph idx="1"/>
          </p:nvPr>
        </p:nvSpPr>
        <p:spPr/>
        <p:txBody>
          <a:bodyPr/>
          <a:lstStyle/>
          <a:p>
            <a:pPr eaLnBrk="1" hangingPunct="1">
              <a:defRPr/>
            </a:pPr>
            <a:r>
              <a:rPr lang="en-US" smtClean="0"/>
              <a:t>Provides funding mechanism for state program administration of UI and Job Service programs</a:t>
            </a:r>
          </a:p>
          <a:p>
            <a:pPr eaLnBrk="1" hangingPunct="1">
              <a:defRPr/>
            </a:pPr>
            <a:r>
              <a:rPr lang="en-US" smtClean="0"/>
              <a:t>Some of the federal unemployment tax dollars set aside for</a:t>
            </a:r>
          </a:p>
          <a:p>
            <a:pPr lvl="1" eaLnBrk="1" hangingPunct="1">
              <a:defRPr/>
            </a:pPr>
            <a:r>
              <a:rPr lang="en-US" smtClean="0"/>
              <a:t>Federal share of extended benefits</a:t>
            </a:r>
          </a:p>
          <a:p>
            <a:pPr lvl="1" eaLnBrk="1" hangingPunct="1">
              <a:defRPr/>
            </a:pPr>
            <a:r>
              <a:rPr lang="en-US" smtClean="0"/>
              <a:t>Loans to states</a:t>
            </a:r>
          </a:p>
        </p:txBody>
      </p:sp>
      <p:sp>
        <p:nvSpPr>
          <p:cNvPr id="7170"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7171"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FB31A66A-55BA-42FE-B20D-43BB0DC97D91}" type="slidenum">
              <a:rPr lang="en-US" altLang="en-US" sz="1400" smtClean="0"/>
              <a:pPr eaLnBrk="1" hangingPunct="1"/>
              <a:t>5</a:t>
            </a:fld>
            <a:endParaRPr lang="en-US" altLang="en-US" sz="1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smtClean="0"/>
              <a:t>Federal Unemployment Tax – Rate &amp; Wage Base</a:t>
            </a:r>
          </a:p>
        </p:txBody>
      </p:sp>
      <p:sp>
        <p:nvSpPr>
          <p:cNvPr id="32771" name="Rectangle 3"/>
          <p:cNvSpPr>
            <a:spLocks noGrp="1" noChangeArrowheads="1"/>
          </p:cNvSpPr>
          <p:nvPr>
            <p:ph idx="1"/>
          </p:nvPr>
        </p:nvSpPr>
        <p:spPr/>
        <p:txBody>
          <a:bodyPr/>
          <a:lstStyle/>
          <a:p>
            <a:pPr eaLnBrk="1" hangingPunct="1">
              <a:defRPr/>
            </a:pPr>
            <a:r>
              <a:rPr lang="en-US" dirty="0" smtClean="0"/>
              <a:t>Federal unemployment tax is set at 6%</a:t>
            </a:r>
          </a:p>
          <a:p>
            <a:pPr eaLnBrk="1" hangingPunct="1">
              <a:defRPr/>
            </a:pPr>
            <a:r>
              <a:rPr lang="en-US" dirty="0" smtClean="0"/>
              <a:t>This tax is not experience-rated</a:t>
            </a:r>
          </a:p>
          <a:p>
            <a:pPr eaLnBrk="1" hangingPunct="1">
              <a:defRPr/>
            </a:pPr>
            <a:r>
              <a:rPr lang="en-US" dirty="0" smtClean="0"/>
              <a:t>Tax rate assessed on the first $7,000 of wages paid to each employee each year</a:t>
            </a:r>
          </a:p>
        </p:txBody>
      </p:sp>
      <p:sp>
        <p:nvSpPr>
          <p:cNvPr id="8194" name="Date Placeholder 3"/>
          <p:cNvSpPr>
            <a:spLocks noGrp="1"/>
          </p:cNvSpPr>
          <p:nvPr>
            <p:ph type="dt" sz="half" idx="10"/>
          </p:nvPr>
        </p:nvSpPr>
        <p:spPr>
          <a:xfrm>
            <a:off x="609600" y="6248400"/>
            <a:ext cx="1905000" cy="457200"/>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8195"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4A855644-BD7A-4C3E-96BC-DA4C36190C88}" type="slidenum">
              <a:rPr lang="en-US" altLang="en-US" sz="1400" smtClean="0"/>
              <a:pPr eaLnBrk="1" hangingPunct="1"/>
              <a:t>6</a:t>
            </a:fld>
            <a:endParaRPr lang="en-US" altLang="en-US" sz="1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dirty="0" smtClean="0"/>
              <a:t>FUTA Tax Credit &amp; Conformity</a:t>
            </a:r>
          </a:p>
        </p:txBody>
      </p:sp>
      <p:sp>
        <p:nvSpPr>
          <p:cNvPr id="34819" name="Rectangle 3"/>
          <p:cNvSpPr>
            <a:spLocks noGrp="1" noChangeArrowheads="1"/>
          </p:cNvSpPr>
          <p:nvPr>
            <p:ph idx="1"/>
          </p:nvPr>
        </p:nvSpPr>
        <p:spPr>
          <a:xfrm>
            <a:off x="685800" y="1641475"/>
            <a:ext cx="7772400" cy="4606925"/>
          </a:xfrm>
        </p:spPr>
        <p:txBody>
          <a:bodyPr/>
          <a:lstStyle/>
          <a:p>
            <a:pPr eaLnBrk="1" hangingPunct="1">
              <a:defRPr/>
            </a:pPr>
            <a:r>
              <a:rPr lang="en-US" dirty="0" smtClean="0"/>
              <a:t>Virginia’s current UI law is in conformity with federal law and there are no outstanding loans; therefore, Virginia employers pay a federal unemployment tax of 0.6% (90% credit on 6% = 0.6)</a:t>
            </a:r>
          </a:p>
          <a:p>
            <a:pPr eaLnBrk="1" hangingPunct="1">
              <a:defRPr/>
            </a:pPr>
            <a:r>
              <a:rPr lang="en-US" dirty="0" smtClean="0"/>
              <a:t>When the rate of 0.6% is applied to federal taxable wage base of $7,000 the tax is $42 per employee per year.</a:t>
            </a:r>
          </a:p>
        </p:txBody>
      </p:sp>
      <p:sp>
        <p:nvSpPr>
          <p:cNvPr id="10242"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10243"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AC9A9730-05A1-46F9-BE84-7A1900B6E080}" type="slidenum">
              <a:rPr lang="en-US" altLang="en-US" sz="1400" smtClean="0"/>
              <a:pPr eaLnBrk="1" hangingPunct="1"/>
              <a:t>7</a:t>
            </a:fld>
            <a:endParaRPr lang="en-US" altLang="en-US" sz="1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228600"/>
            <a:ext cx="7772400" cy="609600"/>
          </a:xfrm>
        </p:spPr>
        <p:txBody>
          <a:bodyPr/>
          <a:lstStyle/>
          <a:p>
            <a:pPr eaLnBrk="1" hangingPunct="1">
              <a:defRPr/>
            </a:pPr>
            <a:r>
              <a:rPr lang="en-US" dirty="0" smtClean="0"/>
              <a:t>Methods of filing</a:t>
            </a:r>
          </a:p>
        </p:txBody>
      </p:sp>
      <p:sp>
        <p:nvSpPr>
          <p:cNvPr id="35843" name="Rectangle 3"/>
          <p:cNvSpPr>
            <a:spLocks noGrp="1" noChangeArrowheads="1"/>
          </p:cNvSpPr>
          <p:nvPr>
            <p:ph idx="1"/>
          </p:nvPr>
        </p:nvSpPr>
        <p:spPr>
          <a:xfrm>
            <a:off x="685800" y="990600"/>
            <a:ext cx="7772400" cy="5105401"/>
          </a:xfrm>
        </p:spPr>
        <p:txBody>
          <a:bodyPr/>
          <a:lstStyle/>
          <a:p>
            <a:pPr eaLnBrk="1" hangingPunct="1">
              <a:lnSpc>
                <a:spcPct val="90000"/>
              </a:lnSpc>
              <a:defRPr/>
            </a:pPr>
            <a:r>
              <a:rPr lang="en-US" dirty="0" smtClean="0"/>
              <a:t>Web Upload</a:t>
            </a:r>
          </a:p>
          <a:p>
            <a:pPr lvl="1" eaLnBrk="1" hangingPunct="1">
              <a:lnSpc>
                <a:spcPct val="90000"/>
              </a:lnSpc>
              <a:defRPr/>
            </a:pPr>
            <a:r>
              <a:rPr lang="en-US" dirty="0" smtClean="0"/>
              <a:t>Ideal for larger employers </a:t>
            </a:r>
          </a:p>
          <a:p>
            <a:pPr lvl="1" eaLnBrk="1" hangingPunct="1">
              <a:lnSpc>
                <a:spcPct val="90000"/>
              </a:lnSpc>
              <a:defRPr/>
            </a:pPr>
            <a:r>
              <a:rPr lang="en-US" dirty="0" smtClean="0"/>
              <a:t>Quick and easy way to file</a:t>
            </a:r>
          </a:p>
          <a:p>
            <a:pPr lvl="2" eaLnBrk="1" hangingPunct="1">
              <a:lnSpc>
                <a:spcPct val="90000"/>
              </a:lnSpc>
              <a:defRPr/>
            </a:pPr>
            <a:r>
              <a:rPr lang="en-US" dirty="0">
                <a:hlinkClick r:id="rId2"/>
              </a:rPr>
              <a:t>http://</a:t>
            </a:r>
            <a:r>
              <a:rPr lang="en-US" dirty="0" smtClean="0">
                <a:hlinkClick r:id="rId2"/>
              </a:rPr>
              <a:t>www.tax.virginia.gov/content/web-upload-information</a:t>
            </a:r>
            <a:endParaRPr lang="en-US" dirty="0" smtClean="0"/>
          </a:p>
          <a:p>
            <a:pPr eaLnBrk="1" hangingPunct="1">
              <a:lnSpc>
                <a:spcPct val="90000"/>
              </a:lnSpc>
              <a:defRPr/>
            </a:pPr>
            <a:r>
              <a:rPr lang="en-US" dirty="0" smtClean="0"/>
              <a:t>QuickBooks</a:t>
            </a:r>
          </a:p>
          <a:p>
            <a:pPr lvl="1" eaLnBrk="1" hangingPunct="1">
              <a:lnSpc>
                <a:spcPct val="90000"/>
              </a:lnSpc>
              <a:defRPr/>
            </a:pPr>
            <a:r>
              <a:rPr lang="en-US" dirty="0" smtClean="0"/>
              <a:t>File transfer for QuickBooks users</a:t>
            </a:r>
          </a:p>
          <a:p>
            <a:pPr eaLnBrk="1" hangingPunct="1">
              <a:lnSpc>
                <a:spcPct val="90000"/>
              </a:lnSpc>
              <a:defRPr/>
            </a:pPr>
            <a:r>
              <a:rPr lang="en-US" dirty="0" smtClean="0"/>
              <a:t>Large payroll providers such as ADP, Ceridian and Paychex by file transfer</a:t>
            </a:r>
          </a:p>
          <a:p>
            <a:pPr eaLnBrk="1" hangingPunct="1">
              <a:lnSpc>
                <a:spcPct val="90000"/>
              </a:lnSpc>
              <a:defRPr/>
            </a:pPr>
            <a:endParaRPr lang="en-US" dirty="0" smtClean="0"/>
          </a:p>
          <a:p>
            <a:pPr lvl="1" eaLnBrk="1" hangingPunct="1">
              <a:lnSpc>
                <a:spcPct val="90000"/>
              </a:lnSpc>
              <a:defRPr/>
            </a:pPr>
            <a:r>
              <a:rPr lang="en-US" dirty="0" smtClean="0"/>
              <a:t> </a:t>
            </a:r>
          </a:p>
        </p:txBody>
      </p:sp>
      <p:sp>
        <p:nvSpPr>
          <p:cNvPr id="11266"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11267"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7F5F7D54-588F-46CD-81DF-4EB9B0F5A5F5}" type="slidenum">
              <a:rPr lang="en-US" altLang="en-US" sz="1400" smtClean="0"/>
              <a:pPr eaLnBrk="1" hangingPunct="1"/>
              <a:t>8</a:t>
            </a:fld>
            <a:endParaRPr lang="en-US" altLang="en-US" sz="1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228600"/>
            <a:ext cx="7772400" cy="533400"/>
          </a:xfrm>
        </p:spPr>
        <p:txBody>
          <a:bodyPr/>
          <a:lstStyle/>
          <a:p>
            <a:pPr eaLnBrk="1" hangingPunct="1">
              <a:defRPr/>
            </a:pPr>
            <a:r>
              <a:rPr lang="en-US" dirty="0" smtClean="0"/>
              <a:t>							Methods of filing – </a:t>
            </a:r>
            <a:r>
              <a:rPr lang="en-US" dirty="0" err="1" smtClean="0"/>
              <a:t>con’t</a:t>
            </a:r>
            <a:r>
              <a:rPr lang="en-US" dirty="0" smtClean="0"/>
              <a:t/>
            </a:r>
            <a:br>
              <a:rPr lang="en-US" dirty="0" smtClean="0"/>
            </a:br>
            <a:endParaRPr lang="en-US" dirty="0" smtClean="0"/>
          </a:p>
        </p:txBody>
      </p:sp>
      <p:sp>
        <p:nvSpPr>
          <p:cNvPr id="36867" name="Rectangle 3"/>
          <p:cNvSpPr>
            <a:spLocks noGrp="1" noChangeArrowheads="1"/>
          </p:cNvSpPr>
          <p:nvPr>
            <p:ph idx="1"/>
          </p:nvPr>
        </p:nvSpPr>
        <p:spPr/>
        <p:txBody>
          <a:bodyPr/>
          <a:lstStyle/>
          <a:p>
            <a:pPr marL="0" indent="0" eaLnBrk="1" hangingPunct="1">
              <a:lnSpc>
                <a:spcPct val="90000"/>
              </a:lnSpc>
              <a:buNone/>
              <a:defRPr/>
            </a:pPr>
            <a:endParaRPr lang="en-US" dirty="0" smtClean="0"/>
          </a:p>
          <a:p>
            <a:pPr eaLnBrk="1" hangingPunct="1">
              <a:lnSpc>
                <a:spcPct val="90000"/>
              </a:lnSpc>
              <a:defRPr/>
            </a:pPr>
            <a:r>
              <a:rPr lang="en-US" dirty="0"/>
              <a:t>iFile 			</a:t>
            </a:r>
            <a:r>
              <a:rPr lang="en-US" dirty="0">
                <a:hlinkClick r:id="rId2"/>
              </a:rPr>
              <a:t>https://www.business.tax.virginia.gov/V</a:t>
            </a:r>
            <a:r>
              <a:rPr lang="en-US" dirty="0"/>
              <a:t>	</a:t>
            </a:r>
            <a:r>
              <a:rPr lang="en-US" dirty="0">
                <a:solidFill>
                  <a:srgbClr val="FF0000"/>
                </a:solidFill>
              </a:rPr>
              <a:t>TOL/</a:t>
            </a:r>
            <a:r>
              <a:rPr lang="en-US" dirty="0" err="1">
                <a:solidFill>
                  <a:srgbClr val="FF0000"/>
                </a:solidFill>
              </a:rPr>
              <a:t>Login.seam</a:t>
            </a:r>
            <a:endParaRPr lang="en-US" dirty="0">
              <a:solidFill>
                <a:srgbClr val="FF0000"/>
              </a:solidFill>
            </a:endParaRPr>
          </a:p>
          <a:p>
            <a:pPr eaLnBrk="1" hangingPunct="1">
              <a:lnSpc>
                <a:spcPct val="90000"/>
              </a:lnSpc>
              <a:defRPr/>
            </a:pPr>
            <a:r>
              <a:rPr lang="en-US" dirty="0" smtClean="0"/>
              <a:t>Paper</a:t>
            </a:r>
            <a:endParaRPr lang="en-US" dirty="0"/>
          </a:p>
          <a:p>
            <a:pPr lvl="2" eaLnBrk="1" hangingPunct="1">
              <a:lnSpc>
                <a:spcPct val="90000"/>
              </a:lnSpc>
              <a:defRPr/>
            </a:pPr>
            <a:r>
              <a:rPr lang="en-US" dirty="0">
                <a:hlinkClick r:id="rId3"/>
              </a:rPr>
              <a:t>http://</a:t>
            </a:r>
            <a:r>
              <a:rPr lang="en-US" dirty="0" smtClean="0">
                <a:hlinkClick r:id="rId3"/>
              </a:rPr>
              <a:t>www.vec.virginia.gov/employers/tax-registration</a:t>
            </a:r>
            <a:endParaRPr lang="en-US" dirty="0" smtClean="0"/>
          </a:p>
          <a:p>
            <a:pPr lvl="2" eaLnBrk="1" hangingPunct="1">
              <a:lnSpc>
                <a:spcPct val="90000"/>
              </a:lnSpc>
              <a:defRPr/>
            </a:pPr>
            <a:endParaRPr lang="en-US" dirty="0"/>
          </a:p>
          <a:p>
            <a:pPr eaLnBrk="1" hangingPunct="1">
              <a:defRPr/>
            </a:pPr>
            <a:endParaRPr lang="en-US" dirty="0" smtClean="0"/>
          </a:p>
        </p:txBody>
      </p:sp>
      <p:sp>
        <p:nvSpPr>
          <p:cNvPr id="12290" name="Date Placeholder 3"/>
          <p:cNvSpPr>
            <a:spLocks noGrp="1"/>
          </p:cNvSpPr>
          <p:nvPr>
            <p:ph type="dt" sz="half" idx="10"/>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r>
              <a:rPr lang="en-US" altLang="en-US" sz="1400" smtClean="0"/>
              <a:t>updated 5/9/2016 </a:t>
            </a:r>
            <a:endParaRPr lang="en-US" altLang="en-US" sz="1400"/>
          </a:p>
        </p:txBody>
      </p:sp>
      <p:sp>
        <p:nvSpPr>
          <p:cNvPr id="12291" name="Slide Number Placeholder 5"/>
          <p:cNvSpPr>
            <a:spLocks noGrp="1"/>
          </p:cNvSpPr>
          <p:nvPr>
            <p:ph type="sldNum" sz="quarter" idx="12"/>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476D2761-F0AC-45E8-ADAB-93C0B75478CB}" type="slidenum">
              <a:rPr lang="en-US" altLang="en-US" sz="1400" smtClean="0"/>
              <a:pPr eaLnBrk="1" hangingPunct="1"/>
              <a:t>9</a:t>
            </a:fld>
            <a:endParaRPr lang="en-US" altLang="en-US" sz="1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 Diagonal">
  <a:themeElements>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Blue Diag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731</TotalTime>
  <Words>618</Words>
  <Application>Microsoft Office PowerPoint</Application>
  <PresentationFormat>On-screen Show (4:3)</PresentationFormat>
  <Paragraphs>119</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Blue Diagonal</vt:lpstr>
      <vt:lpstr>     Unemployment Compensation Financing and an Introduction to the New VEC Employer Self Service</vt:lpstr>
      <vt:lpstr>Agenda</vt:lpstr>
      <vt:lpstr>Overview</vt:lpstr>
      <vt:lpstr>Overview (con’t)</vt:lpstr>
      <vt:lpstr>Federal Unemployment Tax-Purpose</vt:lpstr>
      <vt:lpstr>Federal Unemployment Tax – Rate &amp; Wage Base</vt:lpstr>
      <vt:lpstr>FUTA Tax Credit &amp; Conformity</vt:lpstr>
      <vt:lpstr>Methods of filing</vt:lpstr>
      <vt:lpstr>       Methods of filing – con’t </vt:lpstr>
      <vt:lpstr>Register as a Tax Preparer</vt:lpstr>
      <vt:lpstr>What can I do in iFile?</vt:lpstr>
      <vt:lpstr>Who is iFile and iReg for?</vt:lpstr>
      <vt:lpstr>How do I begin to use iFile? </vt:lpstr>
      <vt:lpstr>Pop up Blockers</vt:lpstr>
      <vt:lpstr>Slide 15</vt:lpstr>
      <vt:lpstr>Choose the quarter and the method</vt:lpstr>
      <vt:lpstr>Add New Employees </vt:lpstr>
      <vt:lpstr>Click “Add”</vt:lpstr>
      <vt:lpstr>Enter the wages for existing employees</vt:lpstr>
      <vt:lpstr>System calculates excess wages.  Simply add employee count and continue. </vt:lpstr>
      <vt:lpstr>Check to certify, print and submit </vt:lpstr>
      <vt:lpstr>Questions &amp; Answers</vt:lpstr>
    </vt:vector>
  </TitlesOfParts>
  <Company>VEC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Unemployment Compensation Financing</dc:title>
  <dc:creator>VEC</dc:creator>
  <cp:lastModifiedBy>Laptop</cp:lastModifiedBy>
  <cp:revision>47</cp:revision>
  <cp:lastPrinted>2016-05-09T17:54:12Z</cp:lastPrinted>
  <dcterms:created xsi:type="dcterms:W3CDTF">2010-01-14T14:23:45Z</dcterms:created>
  <dcterms:modified xsi:type="dcterms:W3CDTF">2016-05-10T15:10:15Z</dcterms:modified>
</cp:coreProperties>
</file>