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1"/>
  </p:notesMasterIdLst>
  <p:sldIdLst>
    <p:sldId id="257" r:id="rId2"/>
    <p:sldId id="352" r:id="rId3"/>
    <p:sldId id="294" r:id="rId4"/>
    <p:sldId id="295" r:id="rId5"/>
    <p:sldId id="297" r:id="rId6"/>
    <p:sldId id="331" r:id="rId7"/>
    <p:sldId id="332" r:id="rId8"/>
    <p:sldId id="298" r:id="rId9"/>
    <p:sldId id="299" r:id="rId10"/>
    <p:sldId id="300" r:id="rId11"/>
    <p:sldId id="301" r:id="rId12"/>
    <p:sldId id="302" r:id="rId13"/>
    <p:sldId id="305" r:id="rId14"/>
    <p:sldId id="326" r:id="rId15"/>
    <p:sldId id="304" r:id="rId16"/>
    <p:sldId id="324" r:id="rId17"/>
    <p:sldId id="307" r:id="rId18"/>
    <p:sldId id="374" r:id="rId19"/>
    <p:sldId id="306" r:id="rId20"/>
    <p:sldId id="373" r:id="rId21"/>
    <p:sldId id="310" r:id="rId22"/>
    <p:sldId id="367" r:id="rId23"/>
    <p:sldId id="309" r:id="rId24"/>
    <p:sldId id="311" r:id="rId25"/>
    <p:sldId id="366" r:id="rId26"/>
    <p:sldId id="312" r:id="rId27"/>
    <p:sldId id="313" r:id="rId28"/>
    <p:sldId id="314" r:id="rId29"/>
    <p:sldId id="315" r:id="rId30"/>
    <p:sldId id="335" r:id="rId31"/>
    <p:sldId id="336" r:id="rId32"/>
    <p:sldId id="337" r:id="rId33"/>
    <p:sldId id="338" r:id="rId34"/>
    <p:sldId id="339" r:id="rId35"/>
    <p:sldId id="340" r:id="rId36"/>
    <p:sldId id="368" r:id="rId37"/>
    <p:sldId id="369" r:id="rId38"/>
    <p:sldId id="370" r:id="rId39"/>
    <p:sldId id="375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>
        <p:scale>
          <a:sx n="70" d="100"/>
          <a:sy n="70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3048C-B291-407F-935A-3F3BC6B1205E}" type="datetimeFigureOut">
              <a:rPr lang="en-US" smtClean="0"/>
              <a:pPr/>
              <a:t>8/4/2014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D4E21-C612-443F-B6A8-F53D829BA1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22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D4E21-C612-443F-B6A8-F53D829BA13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1402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R revise powerpoint te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9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441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50800"/>
            <a:ext cx="2057400" cy="622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50800"/>
            <a:ext cx="6019800" cy="622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050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641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78883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447800"/>
            <a:ext cx="3581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447800"/>
            <a:ext cx="3581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563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03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2387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44501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27252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33692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R revise powerpoint temp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508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447800"/>
            <a:ext cx="7315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="" val="221603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odsroger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cciio.cms.gov/resources/regulations/index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odsrogers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39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Impact of Health Care Reform</a:t>
            </a:r>
            <a:br>
              <a:rPr lang="en-US" dirty="0" smtClean="0"/>
            </a:br>
            <a:r>
              <a:rPr lang="en-US" dirty="0" smtClean="0"/>
              <a:t>On Employees &amp; Employers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4038600"/>
            <a:ext cx="64008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Presented by: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Neil V. </a:t>
            </a:r>
            <a:r>
              <a:rPr lang="en-US" sz="2000" dirty="0" err="1" smtClean="0"/>
              <a:t>Birkhoff</a:t>
            </a:r>
            <a:r>
              <a:rPr lang="en-US" sz="2000" dirty="0" smtClean="0"/>
              <a:t>, Esq.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Joshua R. Treece, Esq.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Woods Rogers PLC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540.983.7600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hlinkClick r:id="rId2"/>
              </a:rPr>
              <a:t>www.woodsrogers.com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Copyright </a:t>
            </a:r>
            <a:r>
              <a:rPr lang="en-US" sz="1400" dirty="0"/>
              <a:t>© </a:t>
            </a:r>
            <a:r>
              <a:rPr lang="en-US" sz="1400" dirty="0" smtClean="0"/>
              <a:t>2014 </a:t>
            </a:r>
            <a:r>
              <a:rPr lang="en-US" sz="1400" dirty="0"/>
              <a:t>Woods Rogers, PLC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0263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Mandate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066800"/>
            <a:ext cx="7315200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Beginning January 1, 2014</a:t>
            </a:r>
          </a:p>
          <a:p>
            <a:pPr>
              <a:lnSpc>
                <a:spcPct val="80000"/>
              </a:lnSpc>
            </a:pPr>
            <a:endParaRPr lang="en-US" sz="8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Must obtain “minimal essential coverage”</a:t>
            </a:r>
          </a:p>
          <a:p>
            <a:pPr lvl="1"/>
            <a:endParaRPr lang="en-US" sz="800" dirty="0"/>
          </a:p>
          <a:p>
            <a:pPr lvl="1"/>
            <a:r>
              <a:rPr lang="en-US" sz="1600" b="1" u="sng" dirty="0"/>
              <a:t>Employer-sponsored coverage </a:t>
            </a:r>
            <a:r>
              <a:rPr lang="en-US" sz="1600" dirty="0"/>
              <a:t>(including COBRA coverage and retiree coverage)</a:t>
            </a:r>
          </a:p>
          <a:p>
            <a:pPr lvl="1"/>
            <a:r>
              <a:rPr lang="en-US" sz="1600" dirty="0" smtClean="0"/>
              <a:t>Coverage </a:t>
            </a:r>
            <a:r>
              <a:rPr lang="en-US" sz="1600" dirty="0"/>
              <a:t>purchased in the individual market</a:t>
            </a:r>
          </a:p>
          <a:p>
            <a:pPr lvl="1"/>
            <a:r>
              <a:rPr lang="en-US" sz="1600" dirty="0" smtClean="0"/>
              <a:t>Medicare </a:t>
            </a:r>
            <a:r>
              <a:rPr lang="en-US" sz="1600" dirty="0"/>
              <a:t>coverage (including Medicare Advantage)</a:t>
            </a:r>
          </a:p>
          <a:p>
            <a:pPr lvl="1"/>
            <a:r>
              <a:rPr lang="en-US" sz="1600" dirty="0" smtClean="0"/>
              <a:t>Medicaid </a:t>
            </a:r>
            <a:r>
              <a:rPr lang="en-US" sz="1600" dirty="0"/>
              <a:t>coverage</a:t>
            </a:r>
          </a:p>
          <a:p>
            <a:pPr lvl="1"/>
            <a:r>
              <a:rPr lang="en-US" sz="1600" dirty="0" smtClean="0"/>
              <a:t>Children's </a:t>
            </a:r>
            <a:r>
              <a:rPr lang="en-US" sz="1600" dirty="0"/>
              <a:t>Health Insurance Program (CHIP) coverage</a:t>
            </a:r>
          </a:p>
          <a:p>
            <a:pPr lvl="1"/>
            <a:r>
              <a:rPr lang="en-US" sz="1600" dirty="0" smtClean="0"/>
              <a:t>Certain </a:t>
            </a:r>
            <a:r>
              <a:rPr lang="en-US" sz="1600" dirty="0"/>
              <a:t>types of Veterans health coverage</a:t>
            </a:r>
          </a:p>
          <a:p>
            <a:pPr lvl="1"/>
            <a:r>
              <a:rPr lang="en-US" sz="1600" dirty="0" smtClean="0"/>
              <a:t>TRICARE</a:t>
            </a:r>
            <a:endParaRPr lang="en-US" sz="1600" dirty="0"/>
          </a:p>
          <a:p>
            <a:pPr>
              <a:lnSpc>
                <a:spcPct val="80000"/>
              </a:lnSpc>
            </a:pPr>
            <a:endParaRPr lang="en-US" sz="9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Exceptions</a:t>
            </a:r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Religious objections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Income below threshold for filing taxes (~10K for individuals)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If premium cost is more than 8% of Income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Less than 3 mo. gap in coverage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Catch-all “hardship”</a:t>
            </a:r>
          </a:p>
          <a:p>
            <a:pPr lvl="1">
              <a:lnSpc>
                <a:spcPct val="80000"/>
              </a:lnSpc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3316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Coverage that is Not Minimum Essential Coverage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696200" cy="5181600"/>
          </a:xfrm>
        </p:spPr>
        <p:txBody>
          <a:bodyPr/>
          <a:lstStyle/>
          <a:p>
            <a:endParaRPr lang="en-US" sz="800" dirty="0" smtClean="0"/>
          </a:p>
          <a:p>
            <a:r>
              <a:rPr lang="en-US" sz="1800" dirty="0" smtClean="0"/>
              <a:t>Minimum </a:t>
            </a:r>
            <a:r>
              <a:rPr lang="en-US" sz="1800" dirty="0"/>
              <a:t>essential coverage does not </a:t>
            </a:r>
            <a:r>
              <a:rPr lang="en-US" sz="1800" dirty="0" smtClean="0"/>
              <a:t>include: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400" dirty="0" smtClean="0"/>
              <a:t>specialized </a:t>
            </a:r>
            <a:r>
              <a:rPr lang="en-US" sz="1400" dirty="0"/>
              <a:t>coverage, such as coverage </a:t>
            </a:r>
            <a:r>
              <a:rPr lang="en-US" sz="1400" b="1" u="sng" dirty="0"/>
              <a:t>only </a:t>
            </a:r>
            <a:r>
              <a:rPr lang="en-US" sz="1400" dirty="0"/>
              <a:t>for vision care or dental care, </a:t>
            </a:r>
            <a:endParaRPr lang="en-US" sz="1400" dirty="0" smtClean="0"/>
          </a:p>
          <a:p>
            <a:pPr lvl="1"/>
            <a:endParaRPr lang="en-US" sz="800" dirty="0" smtClean="0"/>
          </a:p>
          <a:p>
            <a:pPr lvl="1"/>
            <a:r>
              <a:rPr lang="en-US" sz="1400" dirty="0" smtClean="0"/>
              <a:t>workers</a:t>
            </a:r>
            <a:r>
              <a:rPr lang="en-US" sz="1400" dirty="0"/>
              <a:t>' compensation, </a:t>
            </a:r>
            <a:endParaRPr lang="en-US" sz="1400" dirty="0" smtClean="0"/>
          </a:p>
          <a:p>
            <a:pPr lvl="1"/>
            <a:endParaRPr lang="en-US" sz="800" dirty="0" smtClean="0"/>
          </a:p>
          <a:p>
            <a:pPr lvl="1"/>
            <a:r>
              <a:rPr lang="en-US" sz="1400" dirty="0" smtClean="0"/>
              <a:t>disability </a:t>
            </a:r>
            <a:r>
              <a:rPr lang="en-US" sz="1400" dirty="0"/>
              <a:t>policies, or </a:t>
            </a:r>
            <a:endParaRPr lang="en-US" sz="1400" dirty="0" smtClean="0"/>
          </a:p>
          <a:p>
            <a:pPr lvl="1"/>
            <a:endParaRPr lang="en-US" sz="800" dirty="0" smtClean="0"/>
          </a:p>
          <a:p>
            <a:pPr lvl="1"/>
            <a:r>
              <a:rPr lang="en-US" sz="1400" dirty="0" smtClean="0"/>
              <a:t>coverage </a:t>
            </a:r>
            <a:r>
              <a:rPr lang="en-US" sz="1400" b="1" u="sng" dirty="0"/>
              <a:t>only</a:t>
            </a:r>
            <a:r>
              <a:rPr lang="en-US" sz="1400" dirty="0"/>
              <a:t> for a specific disease or condition.</a:t>
            </a:r>
            <a:endParaRPr lang="en-US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78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Mandate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990600"/>
            <a:ext cx="7772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In 2014, Penalty will be the </a:t>
            </a:r>
            <a:r>
              <a:rPr lang="en-US" sz="2400" b="1" u="sng" dirty="0" smtClean="0"/>
              <a:t>greater of</a:t>
            </a:r>
            <a:r>
              <a:rPr lang="en-US" sz="2400" dirty="0" smtClean="0"/>
              <a:t>:</a:t>
            </a:r>
          </a:p>
          <a:p>
            <a:pPr lvl="2">
              <a:lnSpc>
                <a:spcPct val="80000"/>
              </a:lnSpc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Percentage of Income (phase in)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1% in 2014 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2% in 2015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2.5% in 2016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(Only the amount of income above the tax filing threshold, $10,150 for an individual, is used to calculate the penalty.)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Specific Dollar Amount (phase in)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$95 in 2014 (up to $285 per family)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$325 in 2015 (up to $975 per family)</a:t>
            </a:r>
          </a:p>
          <a:p>
            <a:pPr lvl="2">
              <a:lnSpc>
                <a:spcPct val="80000"/>
              </a:lnSpc>
            </a:pPr>
            <a:r>
              <a:rPr lang="en-US" sz="1800" dirty="0" smtClean="0"/>
              <a:t>$695 in 2016 (up to $2,085 per family)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Cannot exceed national average premium for Bronze Level Plan (where individual’s cost is 40%)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IRS will collect by offsetting refund (cannot use liens or levies)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9908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Employer Mandates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886200"/>
            <a:ext cx="7924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756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Play or Pay Mandate Delayed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14400"/>
            <a:ext cx="7696200" cy="5334000"/>
          </a:xfrm>
        </p:spPr>
        <p:txBody>
          <a:bodyPr/>
          <a:lstStyle/>
          <a:p>
            <a:endParaRPr lang="en-US" sz="1000" dirty="0" smtClean="0"/>
          </a:p>
          <a:p>
            <a:r>
              <a:rPr lang="en-US" sz="2000" dirty="0" smtClean="0"/>
              <a:t>The Play or Pay Mandate has been delayed until 2015.</a:t>
            </a:r>
          </a:p>
          <a:p>
            <a:endParaRPr lang="en-US" sz="1200" dirty="0"/>
          </a:p>
          <a:p>
            <a:r>
              <a:rPr lang="en-US" sz="2000" dirty="0" smtClean="0"/>
              <a:t>Large ERs will not be subject to “no offer” or “unaffordable” coverage penalties until 2015.</a:t>
            </a:r>
          </a:p>
          <a:p>
            <a:endParaRPr lang="en-US" sz="1600" dirty="0" smtClean="0"/>
          </a:p>
          <a:p>
            <a:r>
              <a:rPr lang="en-US" sz="2000" dirty="0" smtClean="0"/>
              <a:t>Further transition relief is available in 2015.</a:t>
            </a:r>
          </a:p>
          <a:p>
            <a:endParaRPr lang="en-US" sz="1200" dirty="0"/>
          </a:p>
          <a:p>
            <a:r>
              <a:rPr lang="en-US" sz="2000" dirty="0" smtClean="0"/>
              <a:t>Other provisions of the ACA are unaffected.  For example:</a:t>
            </a:r>
          </a:p>
          <a:p>
            <a:endParaRPr lang="en-US" sz="1200" dirty="0" smtClean="0"/>
          </a:p>
          <a:p>
            <a:pPr lvl="1"/>
            <a:r>
              <a:rPr lang="en-US" sz="1600" dirty="0" smtClean="0"/>
              <a:t>90 day waiting period limitation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1600" dirty="0" smtClean="0"/>
              <a:t>ER obligation to send Marketplace Notices to </a:t>
            </a:r>
            <a:r>
              <a:rPr lang="en-US" sz="1600" dirty="0" err="1" smtClean="0"/>
              <a:t>EEs</a:t>
            </a:r>
            <a:endParaRPr lang="en-US" sz="1600" dirty="0" smtClean="0"/>
          </a:p>
          <a:p>
            <a:pPr lvl="1"/>
            <a:endParaRPr lang="en-US" sz="1200" dirty="0"/>
          </a:p>
          <a:p>
            <a:pPr lvl="1"/>
            <a:r>
              <a:rPr lang="en-US" sz="1600" dirty="0" smtClean="0"/>
              <a:t>ER obligation to ensure that Summaries of Benefits Coverage are being sent by the insurer to </a:t>
            </a:r>
            <a:r>
              <a:rPr lang="en-US" sz="1600" dirty="0" err="1" smtClean="0"/>
              <a:t>EEs</a:t>
            </a:r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14783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Exchange Notice to Employees </a:t>
            </a:r>
            <a:endParaRPr lang="en-US" sz="4000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066800"/>
            <a:ext cx="7696200" cy="5334000"/>
          </a:xfrm>
        </p:spPr>
        <p:txBody>
          <a:bodyPr/>
          <a:lstStyle/>
          <a:p>
            <a:pPr marL="914400" lvl="2" indent="0">
              <a:lnSpc>
                <a:spcPct val="80000"/>
              </a:lnSpc>
              <a:buNone/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000" dirty="0" err="1" smtClean="0"/>
              <a:t>DOL</a:t>
            </a:r>
            <a:r>
              <a:rPr lang="en-US" sz="2000" dirty="0" smtClean="0"/>
              <a:t> has provided two model notices:</a:t>
            </a:r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One for ERs </a:t>
            </a:r>
            <a:r>
              <a:rPr lang="en-US" sz="1800" dirty="0"/>
              <a:t>who do not offer a health plan;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000" dirty="0"/>
          </a:p>
          <a:p>
            <a:pPr lvl="1">
              <a:lnSpc>
                <a:spcPct val="80000"/>
              </a:lnSpc>
            </a:pPr>
            <a:r>
              <a:rPr lang="en-US" sz="1800" dirty="0" smtClean="0"/>
              <a:t>One for ERs who </a:t>
            </a:r>
            <a:r>
              <a:rPr lang="en-US" sz="1800" dirty="0"/>
              <a:t>offer a health plan to some or all employees. </a:t>
            </a: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In 2014, new </a:t>
            </a:r>
            <a:r>
              <a:rPr lang="en-US" sz="2000" dirty="0" err="1" smtClean="0"/>
              <a:t>EEs</a:t>
            </a:r>
            <a:r>
              <a:rPr lang="en-US" sz="2000" dirty="0" smtClean="0"/>
              <a:t> must be provided with notice within 14 days of start date.</a:t>
            </a:r>
          </a:p>
          <a:p>
            <a:pPr lvl="1">
              <a:lnSpc>
                <a:spcPct val="8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8261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sz="2800" dirty="0" smtClean="0"/>
              <a:t>Summary of Benefits Coverage &amp; </a:t>
            </a:r>
            <a:br>
              <a:rPr lang="en-US" sz="2800" dirty="0" smtClean="0"/>
            </a:br>
            <a:r>
              <a:rPr lang="en-US" sz="2800" dirty="0" smtClean="0"/>
              <a:t>Uniform Glossary of Terms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848600" cy="5257800"/>
          </a:xfrm>
        </p:spPr>
        <p:txBody>
          <a:bodyPr/>
          <a:lstStyle/>
          <a:p>
            <a:r>
              <a:rPr lang="en-US" sz="1800" dirty="0" smtClean="0"/>
              <a:t>SBC is short summary of Benefits &amp; Coverage</a:t>
            </a:r>
          </a:p>
          <a:p>
            <a:endParaRPr lang="en-US" sz="900" dirty="0" smtClean="0"/>
          </a:p>
          <a:p>
            <a:pPr lvl="1"/>
            <a:r>
              <a:rPr lang="en-US" sz="1600" dirty="0" smtClean="0"/>
              <a:t>Insurance company typically prepares</a:t>
            </a:r>
          </a:p>
          <a:p>
            <a:pPr lvl="1"/>
            <a:r>
              <a:rPr lang="en-US" sz="1600" dirty="0" err="1" smtClean="0"/>
              <a:t>DOL</a:t>
            </a:r>
            <a:r>
              <a:rPr lang="en-US" sz="1600" dirty="0" smtClean="0"/>
              <a:t> has sample versions</a:t>
            </a:r>
          </a:p>
          <a:p>
            <a:pPr lvl="1"/>
            <a:r>
              <a:rPr lang="en-US" sz="1600" dirty="0" smtClean="0"/>
              <a:t>2014 version includes:</a:t>
            </a:r>
          </a:p>
          <a:p>
            <a:pPr marL="457200" lvl="1" indent="0">
              <a:buNone/>
            </a:pPr>
            <a:endParaRPr lang="en-US" sz="900" dirty="0" smtClean="0"/>
          </a:p>
          <a:p>
            <a:pPr lvl="2"/>
            <a:r>
              <a:rPr lang="en-US" sz="1400" dirty="0" smtClean="0"/>
              <a:t>Minimum Essential Coverage and </a:t>
            </a:r>
          </a:p>
          <a:p>
            <a:pPr lvl="2"/>
            <a:r>
              <a:rPr lang="en-US" sz="1400" u="sng" dirty="0" smtClean="0"/>
              <a:t>Minimum Value representations</a:t>
            </a:r>
          </a:p>
          <a:p>
            <a:endParaRPr lang="en-US" sz="900" dirty="0" smtClean="0"/>
          </a:p>
          <a:p>
            <a:r>
              <a:rPr lang="en-US" sz="1800" dirty="0" smtClean="0"/>
              <a:t>ER is charged with ensuring that all employees receive</a:t>
            </a:r>
          </a:p>
          <a:p>
            <a:endParaRPr lang="en-US" sz="900" dirty="0" smtClean="0"/>
          </a:p>
          <a:p>
            <a:r>
              <a:rPr lang="en-US" sz="1800" dirty="0" smtClean="0"/>
              <a:t>ERs must provide:</a:t>
            </a:r>
          </a:p>
          <a:p>
            <a:endParaRPr lang="en-US" sz="900" dirty="0" smtClean="0"/>
          </a:p>
          <a:p>
            <a:pPr lvl="1"/>
            <a:r>
              <a:rPr lang="en-US" sz="1600" dirty="0" smtClean="0"/>
              <a:t>With written application materials for enrollment</a:t>
            </a:r>
          </a:p>
          <a:p>
            <a:pPr lvl="1"/>
            <a:r>
              <a:rPr lang="en-US" sz="1600" dirty="0" smtClean="0"/>
              <a:t>At open enrollment/renewal</a:t>
            </a:r>
          </a:p>
          <a:p>
            <a:pPr lvl="1"/>
            <a:r>
              <a:rPr lang="en-US" sz="1600" dirty="0" smtClean="0"/>
              <a:t>After request for special enrollment</a:t>
            </a:r>
          </a:p>
          <a:p>
            <a:pPr lvl="1"/>
            <a:r>
              <a:rPr lang="en-US" sz="1600" dirty="0" smtClean="0"/>
              <a:t>mid-year if a plan change affects SBC</a:t>
            </a:r>
          </a:p>
          <a:p>
            <a:pPr lvl="1"/>
            <a:r>
              <a:rPr lang="en-US" sz="1600" dirty="0" smtClean="0"/>
              <a:t>Upon EE request</a:t>
            </a:r>
          </a:p>
          <a:p>
            <a:pPr lvl="1"/>
            <a:endParaRPr lang="en-US" sz="900" dirty="0" smtClean="0"/>
          </a:p>
          <a:p>
            <a:r>
              <a:rPr lang="en-US" sz="1800" dirty="0" smtClean="0"/>
              <a:t>Willful failure to provide can result in $1,000.00 fine </a:t>
            </a:r>
            <a:r>
              <a:rPr lang="en-US" sz="1800" i="1" dirty="0" smtClean="0"/>
              <a:t>per failure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04826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Large Employer Penalties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76962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Who is </a:t>
            </a:r>
            <a:r>
              <a:rPr lang="en-US" sz="2400" dirty="0"/>
              <a:t>a Large Employer? </a:t>
            </a: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endParaRPr lang="en-US" sz="1000" dirty="0"/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Average of </a:t>
            </a:r>
            <a:r>
              <a:rPr lang="en-US" sz="1800" u="sng" dirty="0"/>
              <a:t>50 FTEs </a:t>
            </a:r>
            <a:r>
              <a:rPr lang="en-US" sz="1800" dirty="0" smtClean="0"/>
              <a:t> during the prior </a:t>
            </a:r>
            <a:r>
              <a:rPr lang="en-US" sz="1800" dirty="0"/>
              <a:t>calendar yr.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Full-time :  Average of </a:t>
            </a:r>
            <a:r>
              <a:rPr lang="en-US" sz="1800" u="sng" dirty="0" smtClean="0"/>
              <a:t>30 </a:t>
            </a:r>
            <a:r>
              <a:rPr lang="en-US" sz="1800" u="sng" dirty="0" err="1"/>
              <a:t>hrs</a:t>
            </a:r>
            <a:r>
              <a:rPr lang="en-US" sz="1800" u="sng" dirty="0"/>
              <a:t>/ </a:t>
            </a:r>
            <a:r>
              <a:rPr lang="en-US" sz="1800" u="sng" dirty="0" err="1"/>
              <a:t>wk</a:t>
            </a:r>
            <a:endParaRPr lang="en-US" sz="1800" u="sng" dirty="0"/>
          </a:p>
          <a:p>
            <a:pPr lvl="2" eaLnBrk="1" hangingPunct="1">
              <a:lnSpc>
                <a:spcPct val="80000"/>
              </a:lnSpc>
            </a:pPr>
            <a:endParaRPr lang="en-US" sz="9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FTEs:  </a:t>
            </a:r>
            <a:r>
              <a:rPr lang="en-US" sz="1800" dirty="0"/>
              <a:t>total monthly </a:t>
            </a:r>
            <a:r>
              <a:rPr lang="en-US" sz="1800" dirty="0" err="1" smtClean="0"/>
              <a:t>hrs</a:t>
            </a:r>
            <a:r>
              <a:rPr lang="en-US" sz="1800" dirty="0" smtClean="0"/>
              <a:t> for all PT EEs  / 120 </a:t>
            </a:r>
            <a:r>
              <a:rPr lang="en-US" sz="1800" dirty="0" err="1" smtClean="0"/>
              <a:t>hrs</a:t>
            </a:r>
            <a:endParaRPr lang="en-US" sz="1800" dirty="0" smtClean="0"/>
          </a:p>
          <a:p>
            <a:pPr lvl="1"/>
            <a:endParaRPr lang="en-US" sz="900" dirty="0" smtClean="0"/>
          </a:p>
          <a:p>
            <a:pPr lvl="1"/>
            <a:r>
              <a:rPr lang="en-US" sz="1600" dirty="0" smtClean="0"/>
              <a:t>FTEs Example:</a:t>
            </a:r>
            <a:endParaRPr lang="en-US" sz="1600" dirty="0"/>
          </a:p>
          <a:p>
            <a:pPr lvl="1"/>
            <a:endParaRPr lang="en-US" sz="1000" dirty="0"/>
          </a:p>
          <a:p>
            <a:pPr lvl="2"/>
            <a:r>
              <a:rPr lang="en-US" sz="1600" dirty="0" smtClean="0"/>
              <a:t>20 </a:t>
            </a:r>
            <a:r>
              <a:rPr lang="en-US" sz="1600" dirty="0"/>
              <a:t>PT EEs each with </a:t>
            </a:r>
            <a:r>
              <a:rPr lang="en-US" sz="1600" dirty="0" smtClean="0"/>
              <a:t>96 </a:t>
            </a:r>
            <a:r>
              <a:rPr lang="en-US" sz="1600" dirty="0" err="1"/>
              <a:t>hrs</a:t>
            </a:r>
            <a:r>
              <a:rPr lang="en-US" sz="1600" dirty="0"/>
              <a:t> per mo. (approx. </a:t>
            </a:r>
            <a:r>
              <a:rPr lang="en-US" sz="1600" dirty="0" smtClean="0"/>
              <a:t>24 </a:t>
            </a:r>
            <a:r>
              <a:rPr lang="en-US" sz="1600" dirty="0" err="1"/>
              <a:t>hrs</a:t>
            </a:r>
            <a:r>
              <a:rPr lang="en-US" sz="1600" dirty="0"/>
              <a:t> per week) + </a:t>
            </a:r>
            <a:r>
              <a:rPr lang="en-US" sz="1600" dirty="0" smtClean="0"/>
              <a:t>35 </a:t>
            </a:r>
            <a:r>
              <a:rPr lang="en-US" sz="1600" dirty="0"/>
              <a:t>Full-Time= </a:t>
            </a:r>
            <a:r>
              <a:rPr lang="en-US" sz="1600" dirty="0" smtClean="0"/>
              <a:t>51 </a:t>
            </a:r>
            <a:endParaRPr lang="en-US" sz="1600" dirty="0"/>
          </a:p>
          <a:p>
            <a:pPr lvl="3"/>
            <a:endParaRPr lang="en-US" sz="900" dirty="0"/>
          </a:p>
          <a:p>
            <a:pPr lvl="3"/>
            <a:r>
              <a:rPr lang="en-US" sz="1600" dirty="0" smtClean="0"/>
              <a:t>(20*96 </a:t>
            </a:r>
            <a:r>
              <a:rPr lang="en-US" sz="1600" dirty="0"/>
              <a:t>= </a:t>
            </a:r>
            <a:r>
              <a:rPr lang="en-US" sz="1600" dirty="0" smtClean="0"/>
              <a:t>1920;   1920/120 = 16;   16+35=51)</a:t>
            </a:r>
          </a:p>
          <a:p>
            <a:pPr lvl="3"/>
            <a:endParaRPr lang="en-US" sz="900" dirty="0" smtClean="0"/>
          </a:p>
          <a:p>
            <a:pPr lvl="2"/>
            <a:r>
              <a:rPr lang="en-US" sz="1600" dirty="0"/>
              <a:t>May round Monthly FTE to nearest one hundredth.  </a:t>
            </a:r>
          </a:p>
          <a:p>
            <a:pPr lvl="3"/>
            <a:endParaRPr lang="en-US" sz="600" dirty="0" smtClean="0"/>
          </a:p>
          <a:p>
            <a:pPr lvl="3"/>
            <a:endParaRPr lang="en-US" sz="900" dirty="0"/>
          </a:p>
          <a:p>
            <a:pPr eaLnBrk="1" hangingPunct="1">
              <a:lnSpc>
                <a:spcPct val="80000"/>
              </a:lnSpc>
            </a:pPr>
            <a:r>
              <a:rPr lang="en-US" sz="1800" dirty="0" smtClean="0"/>
              <a:t>Related companies:  </a:t>
            </a:r>
          </a:p>
          <a:p>
            <a:pPr lvl="1" eaLnBrk="1" hangingPunct="1">
              <a:lnSpc>
                <a:spcPct val="80000"/>
              </a:lnSpc>
            </a:pPr>
            <a:endParaRPr lang="en-US" sz="105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Treated as single ER if they satisfy the IRS “Control Group” Test </a:t>
            </a:r>
          </a:p>
          <a:p>
            <a:pPr lvl="2" eaLnBrk="1" hangingPunct="1">
              <a:lnSpc>
                <a:spcPct val="80000"/>
              </a:lnSpc>
            </a:pPr>
            <a:endParaRPr lang="en-US" sz="2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(IRC § 414(b), (c), (m) or (o) ):</a:t>
            </a:r>
          </a:p>
          <a:p>
            <a:pPr lvl="2" eaLnBrk="1" hangingPunct="1">
              <a:lnSpc>
                <a:spcPct val="80000"/>
              </a:lnSpc>
            </a:pPr>
            <a:endParaRPr lang="en-US" sz="105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Ex. Parent-Subsidiary or Brother-Sister</a:t>
            </a:r>
          </a:p>
          <a:p>
            <a:pPr lvl="2" eaLnBrk="1" hangingPunct="1">
              <a:lnSpc>
                <a:spcPct val="80000"/>
              </a:lnSpc>
            </a:pPr>
            <a:endParaRPr lang="en-US" sz="1050" dirty="0" smtClean="0"/>
          </a:p>
          <a:p>
            <a:pPr lvl="3" eaLnBrk="1" hangingPunct="1">
              <a:lnSpc>
                <a:spcPct val="80000"/>
              </a:lnSpc>
            </a:pP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830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Calculating Status As Large Employer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848600" cy="5486400"/>
          </a:xfrm>
        </p:spPr>
        <p:txBody>
          <a:bodyPr/>
          <a:lstStyle/>
          <a:p>
            <a:r>
              <a:rPr lang="en-US" sz="2000" dirty="0" smtClean="0"/>
              <a:t>Seasonal Workers For Less than 120 days Cannot Create Large ER:</a:t>
            </a:r>
          </a:p>
          <a:p>
            <a:pPr lvl="2"/>
            <a:r>
              <a:rPr lang="en-US" sz="1600" dirty="0" smtClean="0"/>
              <a:t>If the ER workforce exceeds 50 FTE for 120 days (or 4 calendar months) or less in preceding calendar year due to </a:t>
            </a:r>
            <a:r>
              <a:rPr lang="en-US" sz="1600" dirty="0"/>
              <a:t>s</a:t>
            </a:r>
            <a:r>
              <a:rPr lang="en-US" sz="1600" dirty="0" smtClean="0"/>
              <a:t>easonal workers.</a:t>
            </a:r>
          </a:p>
          <a:p>
            <a:pPr marL="914400" lvl="2" indent="0">
              <a:buNone/>
            </a:pPr>
            <a:endParaRPr lang="en-US" sz="1000" dirty="0" smtClean="0"/>
          </a:p>
          <a:p>
            <a:pPr lvl="2"/>
            <a:r>
              <a:rPr lang="en-US" sz="1600" dirty="0"/>
              <a:t>ER will not be considered a large </a:t>
            </a:r>
            <a:r>
              <a:rPr lang="en-US" sz="1600" dirty="0" smtClean="0"/>
              <a:t>ER.</a:t>
            </a:r>
          </a:p>
          <a:p>
            <a:endParaRPr lang="en-US" sz="800" dirty="0"/>
          </a:p>
          <a:p>
            <a:r>
              <a:rPr lang="en-US" sz="2000" dirty="0" smtClean="0"/>
              <a:t>Hours of Service</a:t>
            </a:r>
          </a:p>
          <a:p>
            <a:endParaRPr lang="en-US" sz="900" dirty="0" smtClean="0"/>
          </a:p>
          <a:p>
            <a:pPr lvl="1"/>
            <a:r>
              <a:rPr lang="en-US" sz="1800" dirty="0" smtClean="0"/>
              <a:t>Hourly EEs (no equivalency method)</a:t>
            </a:r>
          </a:p>
          <a:p>
            <a:pPr lvl="2"/>
            <a:endParaRPr lang="en-US" sz="1000" dirty="0" smtClean="0"/>
          </a:p>
          <a:p>
            <a:pPr lvl="2"/>
            <a:r>
              <a:rPr lang="en-US" sz="1400" dirty="0" smtClean="0"/>
              <a:t>Must use </a:t>
            </a:r>
            <a:r>
              <a:rPr lang="en-US" sz="1400" u="sng" dirty="0" smtClean="0"/>
              <a:t>actual hours worked + hours credited for pay</a:t>
            </a:r>
            <a:r>
              <a:rPr lang="en-US" sz="1400" b="1" dirty="0" smtClean="0"/>
              <a:t> </a:t>
            </a:r>
            <a:r>
              <a:rPr lang="en-US" sz="1400" dirty="0" smtClean="0"/>
              <a:t>(ex. paid leave)</a:t>
            </a:r>
          </a:p>
          <a:p>
            <a:pPr lvl="2"/>
            <a:endParaRPr lang="en-US" sz="1000" b="1" dirty="0" smtClean="0"/>
          </a:p>
          <a:p>
            <a:pPr lvl="1"/>
            <a:r>
              <a:rPr lang="en-US" sz="1800" dirty="0" smtClean="0"/>
              <a:t>Non-Hourly/Salary (three methods)</a:t>
            </a:r>
          </a:p>
          <a:p>
            <a:pPr lvl="1"/>
            <a:endParaRPr lang="en-US" sz="1000" dirty="0" smtClean="0"/>
          </a:p>
          <a:p>
            <a:pPr lvl="2"/>
            <a:r>
              <a:rPr lang="en-US" sz="1400" dirty="0"/>
              <a:t>Actual hours/hours credited for pay</a:t>
            </a:r>
          </a:p>
          <a:p>
            <a:pPr lvl="2"/>
            <a:endParaRPr lang="en-US" sz="800" dirty="0" smtClean="0"/>
          </a:p>
          <a:p>
            <a:pPr lvl="2"/>
            <a:r>
              <a:rPr lang="en-US" sz="1400" dirty="0" smtClean="0"/>
              <a:t>(Optional</a:t>
            </a:r>
            <a:r>
              <a:rPr lang="en-US" sz="1400" dirty="0"/>
              <a:t>) Days Worked equivalency (8 </a:t>
            </a:r>
            <a:r>
              <a:rPr lang="en-US" sz="1400" dirty="0" err="1"/>
              <a:t>hrs</a:t>
            </a:r>
            <a:r>
              <a:rPr lang="en-US" sz="1400" dirty="0"/>
              <a:t> per day) if </a:t>
            </a:r>
            <a:r>
              <a:rPr lang="en-US" sz="1400" dirty="0" smtClean="0"/>
              <a:t>EE would </a:t>
            </a:r>
            <a:r>
              <a:rPr lang="en-US" sz="1400" dirty="0"/>
              <a:t>be credited with at least </a:t>
            </a:r>
            <a:r>
              <a:rPr lang="en-US" sz="1400" dirty="0" smtClean="0"/>
              <a:t>1 hour </a:t>
            </a:r>
            <a:r>
              <a:rPr lang="en-US" sz="1400" dirty="0"/>
              <a:t>of </a:t>
            </a:r>
            <a:r>
              <a:rPr lang="en-US" sz="1400" dirty="0" smtClean="0"/>
              <a:t>service that day (need </a:t>
            </a:r>
            <a:r>
              <a:rPr lang="en-US" sz="1400" dirty="0"/>
              <a:t>not be worked ex. paid leave</a:t>
            </a:r>
            <a:r>
              <a:rPr lang="en-US" sz="1400" dirty="0" smtClean="0"/>
              <a:t>)</a:t>
            </a:r>
          </a:p>
          <a:p>
            <a:pPr lvl="2"/>
            <a:endParaRPr lang="en-US" sz="800" dirty="0"/>
          </a:p>
          <a:p>
            <a:pPr lvl="2"/>
            <a:r>
              <a:rPr lang="en-US" sz="1400" dirty="0"/>
              <a:t>(Optional) Weeks-worked equivalency (40 </a:t>
            </a:r>
            <a:r>
              <a:rPr lang="en-US" sz="1400" dirty="0" err="1"/>
              <a:t>hrs</a:t>
            </a:r>
            <a:r>
              <a:rPr lang="en-US" sz="1400" dirty="0"/>
              <a:t> per week) if credited with 1 hour in a week (need not be worked ex. paid leave).</a:t>
            </a:r>
          </a:p>
          <a:p>
            <a:pPr lvl="2"/>
            <a:endParaRPr lang="en-US" sz="14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02352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Employer</a:t>
            </a:r>
            <a:r>
              <a:rPr lang="en-US" sz="3600" dirty="0" smtClean="0"/>
              <a:t> </a:t>
            </a:r>
            <a:r>
              <a:rPr lang="en-US" dirty="0" smtClean="0"/>
              <a:t>Mandate</a:t>
            </a:r>
            <a:endParaRPr lang="en-US" sz="36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8229600" cy="5257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400" dirty="0" smtClean="0"/>
              <a:t>    Large Employers subject to penalty if they:</a:t>
            </a:r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(1)  Fail to </a:t>
            </a:r>
            <a:r>
              <a:rPr lang="en-US" sz="1600" i="1" u="sng" dirty="0" smtClean="0"/>
              <a:t>offer</a:t>
            </a:r>
            <a:r>
              <a:rPr lang="en-US" sz="1600" dirty="0" smtClean="0"/>
              <a:t> </a:t>
            </a:r>
            <a:r>
              <a:rPr lang="en-US" sz="1600" u="sng" dirty="0" smtClean="0"/>
              <a:t>coverage</a:t>
            </a:r>
            <a:r>
              <a:rPr lang="en-US" sz="1600" dirty="0" smtClean="0"/>
              <a:t> for any month to Full Time EE &amp; Dependents* (no offer)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(2)  Fail to </a:t>
            </a:r>
            <a:r>
              <a:rPr lang="en-US" sz="1600" u="sng" dirty="0" smtClean="0"/>
              <a:t>cover 60% of cost of EE’s benefits</a:t>
            </a:r>
            <a:r>
              <a:rPr lang="en-US" sz="1600" dirty="0" smtClean="0"/>
              <a:t>*  (not minimum value)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000" b="1" u="sng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1600" b="1" u="sng" dirty="0" smtClean="0"/>
              <a:t>OR</a:t>
            </a:r>
            <a:endParaRPr lang="en-US" sz="1600" u="sng" dirty="0"/>
          </a:p>
          <a:p>
            <a:pPr lvl="1" eaLnBrk="1" hangingPunct="1">
              <a:lnSpc>
                <a:spcPct val="80000"/>
              </a:lnSpc>
            </a:pPr>
            <a:endParaRPr lang="en-US" sz="1600" dirty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(3) EE’s share of </a:t>
            </a:r>
            <a:r>
              <a:rPr lang="en-US" sz="1600" u="sng" dirty="0" smtClean="0"/>
              <a:t>premium exceeds 9.5% of EEs income*</a:t>
            </a:r>
            <a:r>
              <a:rPr lang="en-US" sz="1600" dirty="0" smtClean="0"/>
              <a:t> (unaffordable)</a:t>
            </a:r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600" b="1" u="sng" dirty="0" smtClean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1600" b="1" u="sng" dirty="0" smtClean="0"/>
              <a:t>AND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lvl="1" eaLnBrk="1" hangingPunct="1">
              <a:lnSpc>
                <a:spcPct val="80000"/>
              </a:lnSpc>
            </a:pPr>
            <a:endParaRPr lang="en-US" sz="1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One </a:t>
            </a:r>
            <a:r>
              <a:rPr lang="en-US" sz="1600" dirty="0"/>
              <a:t>or more Full-Time </a:t>
            </a:r>
            <a:r>
              <a:rPr lang="en-US" sz="1600" dirty="0" smtClean="0"/>
              <a:t>EE </a:t>
            </a:r>
            <a:r>
              <a:rPr lang="en-US" sz="1600" dirty="0"/>
              <a:t>obtains subsidy or tax credit  through </a:t>
            </a:r>
            <a:r>
              <a:rPr lang="en-US" sz="1600" dirty="0" smtClean="0"/>
              <a:t>Marketplace</a:t>
            </a:r>
            <a:endParaRPr lang="en-US" sz="1600" dirty="0"/>
          </a:p>
          <a:p>
            <a:pPr lvl="3" eaLnBrk="1" hangingPunct="1">
              <a:lnSpc>
                <a:spcPct val="80000"/>
              </a:lnSpc>
            </a:pPr>
            <a:endParaRPr lang="en-US" sz="14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B/T 100% and 400% of poverty level </a:t>
            </a:r>
          </a:p>
          <a:p>
            <a:pPr lvl="3" eaLnBrk="1" hangingPunct="1">
              <a:lnSpc>
                <a:spcPct val="80000"/>
              </a:lnSpc>
            </a:pPr>
            <a:endParaRPr lang="en-US" sz="1050" dirty="0"/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400% FPL:  Individual = $45,960;  Family of 4= $94,200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100-138% eligible for Medicaid if VA agrees to expand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400" dirty="0"/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sz="1400" dirty="0" smtClean="0"/>
              <a:t>*See safe harbor methods</a:t>
            </a:r>
          </a:p>
        </p:txBody>
      </p:sp>
    </p:spTree>
    <p:extLst>
      <p:ext uri="{BB962C8B-B14F-4D97-AF65-F5344CB8AC3E}">
        <p14:creationId xmlns:p14="http://schemas.microsoft.com/office/powerpoint/2010/main" xmlns="" val="10414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Health Care Marketplace </a:t>
            </a:r>
            <a:br>
              <a:rPr lang="en-US" dirty="0" smtClean="0"/>
            </a:br>
            <a:r>
              <a:rPr lang="en-US" dirty="0" smtClean="0"/>
              <a:t>&amp;</a:t>
            </a:r>
            <a:br>
              <a:rPr lang="en-US" dirty="0" smtClean="0"/>
            </a:br>
            <a:r>
              <a:rPr lang="en-US" dirty="0" smtClean="0"/>
              <a:t>Individual Mandates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292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New Large Employer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066800"/>
            <a:ext cx="7696200" cy="5334000"/>
          </a:xfrm>
        </p:spPr>
        <p:txBody>
          <a:bodyPr/>
          <a:lstStyle/>
          <a:p>
            <a:pPr lvl="0"/>
            <a:r>
              <a:rPr lang="en-US" sz="2400" dirty="0"/>
              <a:t>New LG </a:t>
            </a:r>
            <a:r>
              <a:rPr lang="en-US" sz="2400" dirty="0" smtClean="0"/>
              <a:t>ER is Given Leeway to Adjust:</a:t>
            </a:r>
            <a:endParaRPr lang="en-US" sz="2400" dirty="0"/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sz="2000" dirty="0" smtClean="0"/>
              <a:t>ER </a:t>
            </a:r>
            <a:r>
              <a:rPr lang="en-US" sz="2000" dirty="0"/>
              <a:t>that </a:t>
            </a: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becomes </a:t>
            </a:r>
            <a:r>
              <a:rPr lang="en-US" sz="2000" dirty="0"/>
              <a:t>a LG ERs based on data at end of preceding calendar is not subject to penalty if it offers MV coverage to </a:t>
            </a:r>
            <a:r>
              <a:rPr lang="en-US" sz="2000" dirty="0" smtClean="0"/>
              <a:t>Full-Time EEs  (and dependents) </a:t>
            </a:r>
            <a:r>
              <a:rPr lang="en-US" sz="2000" b="1" u="sng" dirty="0" smtClean="0"/>
              <a:t>by </a:t>
            </a:r>
            <a:r>
              <a:rPr lang="en-US" sz="2000" b="1" u="sng" dirty="0"/>
              <a:t>April </a:t>
            </a:r>
            <a:r>
              <a:rPr lang="en-US" sz="2000" b="1" u="sng" dirty="0" smtClean="0"/>
              <a:t>1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sz="2000" dirty="0"/>
              <a:t>If </a:t>
            </a:r>
            <a:r>
              <a:rPr lang="en-US" sz="2000" dirty="0" smtClean="0"/>
              <a:t>MV coverage is not offered, then New LG ER is </a:t>
            </a:r>
            <a:r>
              <a:rPr lang="en-US" sz="2000" dirty="0"/>
              <a:t>subject to penalty for preceding months </a:t>
            </a:r>
            <a:r>
              <a:rPr lang="en-US" sz="2000" dirty="0" smtClean="0"/>
              <a:t> (Jan. – March).  </a:t>
            </a:r>
            <a:endParaRPr lang="en-US" sz="2000" dirty="0"/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sz="2000" dirty="0" smtClean="0"/>
              <a:t>Only applies when first qualifying as a LG ER (not </a:t>
            </a:r>
            <a:r>
              <a:rPr lang="en-US" sz="2000" dirty="0"/>
              <a:t>if an ER goes from large to small to large)</a:t>
            </a:r>
          </a:p>
        </p:txBody>
      </p:sp>
    </p:spTree>
    <p:extLst>
      <p:ext uri="{BB962C8B-B14F-4D97-AF65-F5344CB8AC3E}">
        <p14:creationId xmlns:p14="http://schemas.microsoft.com/office/powerpoint/2010/main" xmlns="" val="3693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FFFFFF"/>
                </a:solidFill>
              </a:rPr>
              <a:t>Offer of Dependent Coverage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43000"/>
            <a:ext cx="7315200" cy="5257800"/>
          </a:xfrm>
        </p:spPr>
        <p:txBody>
          <a:bodyPr/>
          <a:lstStyle/>
          <a:p>
            <a:r>
              <a:rPr lang="en-US" sz="2400" u="sng" dirty="0" smtClean="0"/>
              <a:t>Dependent Defined:</a:t>
            </a:r>
          </a:p>
          <a:p>
            <a:pPr lvl="4"/>
            <a:endParaRPr lang="en-US" sz="500" dirty="0" smtClean="0"/>
          </a:p>
          <a:p>
            <a:pPr lvl="1"/>
            <a:r>
              <a:rPr lang="en-US" sz="2200" dirty="0" smtClean="0"/>
              <a:t>Child under 26 is a dependent</a:t>
            </a:r>
          </a:p>
          <a:p>
            <a:pPr lvl="3"/>
            <a:endParaRPr lang="en-US" sz="1100" i="1" dirty="0" smtClean="0"/>
          </a:p>
          <a:p>
            <a:pPr lvl="2"/>
            <a:r>
              <a:rPr lang="en-US" sz="1800" u="sng" dirty="0" smtClean="0"/>
              <a:t>Transition relief is provided for ERs that do not currently provide coverage for dependent children, but take steps to do so in 2014</a:t>
            </a:r>
          </a:p>
          <a:p>
            <a:pPr lvl="2"/>
            <a:endParaRPr lang="en-US" sz="1200" dirty="0" smtClean="0"/>
          </a:p>
          <a:p>
            <a:pPr lvl="2"/>
            <a:r>
              <a:rPr lang="en-US" sz="1800" dirty="0" smtClean="0"/>
              <a:t>No penalty will be assessed if based solely on failure to cover child</a:t>
            </a:r>
          </a:p>
          <a:p>
            <a:pPr lvl="2"/>
            <a:endParaRPr lang="en-US" sz="1200" dirty="0" smtClean="0"/>
          </a:p>
          <a:p>
            <a:pPr lvl="2"/>
            <a:r>
              <a:rPr lang="en-US" sz="1600" dirty="0" smtClean="0"/>
              <a:t>Child is a dependent for the entire month in which they turn 26</a:t>
            </a:r>
            <a:endParaRPr lang="en-US" sz="1600" dirty="0"/>
          </a:p>
          <a:p>
            <a:pPr lvl="2"/>
            <a:endParaRPr lang="en-US" sz="500" dirty="0" smtClean="0"/>
          </a:p>
          <a:p>
            <a:pPr lvl="1"/>
            <a:r>
              <a:rPr lang="en-US" sz="2200" i="1" dirty="0" smtClean="0"/>
              <a:t>Spouses ARE NOT dependents</a:t>
            </a:r>
          </a:p>
          <a:p>
            <a:pPr lvl="3"/>
            <a:endParaRPr lang="en-US" sz="1050" dirty="0" smtClean="0"/>
          </a:p>
          <a:p>
            <a:pPr lvl="2"/>
            <a:r>
              <a:rPr lang="en-US" sz="1800" u="sng" dirty="0" smtClean="0"/>
              <a:t>Spousal coverage is not required </a:t>
            </a:r>
            <a:r>
              <a:rPr lang="en-US" sz="1800" b="1" i="1" u="sng" dirty="0" smtClean="0"/>
              <a:t>and</a:t>
            </a:r>
            <a:r>
              <a:rPr lang="en-US" sz="1800" u="sng" dirty="0" smtClean="0"/>
              <a:t> need not be affordable</a:t>
            </a:r>
          </a:p>
          <a:p>
            <a:pPr lvl="2"/>
            <a:endParaRPr lang="en-US" sz="1800" u="sng" dirty="0"/>
          </a:p>
        </p:txBody>
      </p:sp>
    </p:spTree>
    <p:extLst>
      <p:ext uri="{BB962C8B-B14F-4D97-AF65-F5344CB8AC3E}">
        <p14:creationId xmlns:p14="http://schemas.microsoft.com/office/powerpoint/2010/main" xmlns="" val="13637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2015 “NO OFFER PENALTY”</a:t>
            </a:r>
            <a:br>
              <a:rPr lang="en-US" sz="2400" dirty="0" smtClean="0"/>
            </a:br>
            <a:r>
              <a:rPr lang="en-US" sz="2400" dirty="0" smtClean="0"/>
              <a:t>(Transition Relief Formula)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066800"/>
            <a:ext cx="7315200" cy="5105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If </a:t>
            </a:r>
            <a:r>
              <a:rPr lang="en-US" sz="2000" dirty="0"/>
              <a:t>L</a:t>
            </a:r>
            <a:r>
              <a:rPr lang="en-US" sz="2000" dirty="0" smtClean="0"/>
              <a:t>arge Employer </a:t>
            </a:r>
            <a:r>
              <a:rPr lang="en-US" sz="2000" u="sng" dirty="0" smtClean="0"/>
              <a:t>Does Not Offer Coverage</a:t>
            </a:r>
            <a:r>
              <a:rPr lang="en-US" sz="2000" dirty="0" smtClean="0"/>
              <a:t> to </a:t>
            </a:r>
            <a:r>
              <a:rPr lang="en-US" sz="2000" b="1" u="sng" dirty="0" smtClean="0"/>
              <a:t>70%</a:t>
            </a:r>
            <a:r>
              <a:rPr lang="en-US" sz="2000" dirty="0" smtClean="0"/>
              <a:t> of its Full-time </a:t>
            </a:r>
            <a:r>
              <a:rPr lang="en-US" sz="2000" dirty="0" err="1" smtClean="0"/>
              <a:t>EEs</a:t>
            </a:r>
            <a:r>
              <a:rPr lang="en-US" sz="2000" dirty="0" smtClean="0"/>
              <a:t> &amp; Dependents:</a:t>
            </a:r>
          </a:p>
          <a:p>
            <a:pPr eaLnBrk="1" hangingPunct="1"/>
            <a:endParaRPr lang="en-US" sz="1600" dirty="0" smtClean="0"/>
          </a:p>
          <a:p>
            <a:pPr lvl="1" eaLnBrk="1" hangingPunct="1"/>
            <a:r>
              <a:rPr lang="en-US" sz="2000" dirty="0" smtClean="0"/>
              <a:t>Penalty</a:t>
            </a:r>
            <a:endParaRPr lang="en-US" sz="2400" dirty="0" smtClean="0"/>
          </a:p>
          <a:p>
            <a:pPr lvl="2" eaLnBrk="1" hangingPunct="1"/>
            <a:endParaRPr lang="en-US" sz="1400" dirty="0" smtClean="0"/>
          </a:p>
          <a:p>
            <a:pPr lvl="2" eaLnBrk="1" hangingPunct="1"/>
            <a:r>
              <a:rPr lang="en-US" sz="2000" dirty="0"/>
              <a:t>$2,000 (per yr.) x # of </a:t>
            </a:r>
            <a:r>
              <a:rPr lang="en-US" sz="2000" i="1" u="sng" dirty="0"/>
              <a:t>Full-Time </a:t>
            </a:r>
            <a:r>
              <a:rPr lang="en-US" sz="2000" i="1" u="sng" dirty="0" err="1"/>
              <a:t>EEs</a:t>
            </a:r>
            <a:r>
              <a:rPr lang="en-US" sz="2000" u="sng" dirty="0"/>
              <a:t> in excess of </a:t>
            </a:r>
            <a:r>
              <a:rPr lang="en-US" sz="2000" b="1" u="sng" dirty="0" smtClean="0"/>
              <a:t>80</a:t>
            </a:r>
            <a:r>
              <a:rPr lang="en-US" sz="2000" u="sng" dirty="0" smtClean="0"/>
              <a:t> </a:t>
            </a:r>
            <a:r>
              <a:rPr lang="en-US" sz="1600" dirty="0" smtClean="0"/>
              <a:t>(including those actually offered coverage)</a:t>
            </a:r>
          </a:p>
          <a:p>
            <a:pPr lvl="3" eaLnBrk="1" hangingPunct="1"/>
            <a:endParaRPr lang="en-US" sz="1050" dirty="0" smtClean="0"/>
          </a:p>
          <a:p>
            <a:pPr lvl="2" eaLnBrk="1" hangingPunct="1"/>
            <a:r>
              <a:rPr lang="en-US" sz="2000" dirty="0" smtClean="0"/>
              <a:t>$166.67 per mo. x (# </a:t>
            </a:r>
            <a:r>
              <a:rPr lang="en-US" sz="2000" i="1" dirty="0" smtClean="0"/>
              <a:t>Full-Time </a:t>
            </a:r>
            <a:r>
              <a:rPr lang="en-US" sz="2000" dirty="0" err="1" smtClean="0"/>
              <a:t>EEs</a:t>
            </a:r>
            <a:r>
              <a:rPr lang="en-US" sz="2000" dirty="0" smtClean="0"/>
              <a:t> </a:t>
            </a:r>
            <a:r>
              <a:rPr lang="en-US" sz="2000" b="1" u="sng" dirty="0" smtClean="0"/>
              <a:t>– 80</a:t>
            </a:r>
            <a:r>
              <a:rPr lang="en-US" sz="2000" dirty="0" smtClean="0"/>
              <a:t>)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000" dirty="0" smtClean="0"/>
              <a:t>Assessed until no EE receives subsidy or ER offers qualifying plan to at least 70% 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2000" dirty="0" smtClean="0"/>
              <a:t>For FY plans, the transition relief continues until end of 2015 FY plan in 2016.</a:t>
            </a:r>
          </a:p>
          <a:p>
            <a:pPr marL="0" indent="0" eaLnBrk="1" hangingPunct="1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1225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“NO OFFER PENALTY”</a:t>
            </a:r>
            <a:br>
              <a:rPr lang="en-US" sz="2800" dirty="0" smtClean="0"/>
            </a:br>
            <a:r>
              <a:rPr lang="en-US" sz="2800" dirty="0" smtClean="0"/>
              <a:t>2016 Plan Years Forward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066800"/>
            <a:ext cx="7315200" cy="51054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If </a:t>
            </a:r>
            <a:r>
              <a:rPr lang="en-US" sz="2000" dirty="0"/>
              <a:t>L</a:t>
            </a:r>
            <a:r>
              <a:rPr lang="en-US" sz="2000" dirty="0" smtClean="0"/>
              <a:t>arge Employer </a:t>
            </a:r>
            <a:r>
              <a:rPr lang="en-US" sz="2000" u="sng" dirty="0" smtClean="0"/>
              <a:t>Does Not Offer Coverage</a:t>
            </a:r>
            <a:r>
              <a:rPr lang="en-US" sz="2000" dirty="0" smtClean="0"/>
              <a:t> to </a:t>
            </a:r>
            <a:r>
              <a:rPr lang="en-US" sz="2000" b="1" u="sng" dirty="0" smtClean="0"/>
              <a:t>95%</a:t>
            </a:r>
            <a:r>
              <a:rPr lang="en-US" sz="2000" dirty="0" smtClean="0"/>
              <a:t> of its Full-time </a:t>
            </a:r>
            <a:r>
              <a:rPr lang="en-US" sz="2000" dirty="0" err="1" smtClean="0"/>
              <a:t>EEs</a:t>
            </a:r>
            <a:r>
              <a:rPr lang="en-US" sz="2000" dirty="0" smtClean="0"/>
              <a:t> &amp; Dependents:</a:t>
            </a:r>
          </a:p>
          <a:p>
            <a:pPr eaLnBrk="1" hangingPunct="1"/>
            <a:endParaRPr lang="en-US" sz="1600" dirty="0" smtClean="0"/>
          </a:p>
          <a:p>
            <a:pPr lvl="1" eaLnBrk="1" hangingPunct="1"/>
            <a:r>
              <a:rPr lang="en-US" sz="2000" dirty="0" smtClean="0"/>
              <a:t>Penalty</a:t>
            </a:r>
            <a:endParaRPr lang="en-US" sz="2400" dirty="0" smtClean="0"/>
          </a:p>
          <a:p>
            <a:pPr lvl="2" eaLnBrk="1" hangingPunct="1"/>
            <a:endParaRPr lang="en-US" sz="1400" dirty="0" smtClean="0"/>
          </a:p>
          <a:p>
            <a:pPr lvl="2" eaLnBrk="1" hangingPunct="1"/>
            <a:r>
              <a:rPr lang="en-US" sz="2000" dirty="0"/>
              <a:t>$2,000 (per yr.) x # of </a:t>
            </a:r>
            <a:r>
              <a:rPr lang="en-US" sz="2000" i="1" u="sng" dirty="0"/>
              <a:t>Full-Time </a:t>
            </a:r>
            <a:r>
              <a:rPr lang="en-US" sz="2000" i="1" u="sng" dirty="0" err="1"/>
              <a:t>EEs</a:t>
            </a:r>
            <a:r>
              <a:rPr lang="en-US" sz="2000" u="sng" dirty="0"/>
              <a:t> in excess of </a:t>
            </a:r>
            <a:r>
              <a:rPr lang="en-US" sz="2000" b="1" u="sng" dirty="0" smtClean="0"/>
              <a:t>30</a:t>
            </a:r>
            <a:r>
              <a:rPr lang="en-US" sz="2000" u="sng" dirty="0" smtClean="0"/>
              <a:t> </a:t>
            </a:r>
            <a:r>
              <a:rPr lang="en-US" sz="1600" dirty="0" smtClean="0"/>
              <a:t>(including those actually offered coverage)</a:t>
            </a:r>
          </a:p>
          <a:p>
            <a:pPr lvl="3" eaLnBrk="1" hangingPunct="1"/>
            <a:endParaRPr lang="en-US" sz="1100" dirty="0" smtClean="0"/>
          </a:p>
          <a:p>
            <a:pPr lvl="2" eaLnBrk="1" hangingPunct="1"/>
            <a:r>
              <a:rPr lang="en-US" sz="2000" dirty="0" smtClean="0"/>
              <a:t>$166.67 per mo. x (# </a:t>
            </a:r>
            <a:r>
              <a:rPr lang="en-US" sz="2000" i="1" dirty="0" smtClean="0"/>
              <a:t>Full-Time </a:t>
            </a:r>
            <a:r>
              <a:rPr lang="en-US" sz="2000" dirty="0" err="1" smtClean="0"/>
              <a:t>EEs</a:t>
            </a:r>
            <a:r>
              <a:rPr lang="en-US" sz="2000" dirty="0" smtClean="0"/>
              <a:t> </a:t>
            </a:r>
            <a:r>
              <a:rPr lang="en-US" sz="2000" b="1" u="sng" dirty="0" smtClean="0"/>
              <a:t>– 30</a:t>
            </a:r>
            <a:r>
              <a:rPr lang="en-US" sz="2000" dirty="0" smtClean="0"/>
              <a:t>)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2000" dirty="0" smtClean="0"/>
              <a:t>Assessed until no EE receives subsidy or ER offers qualifying plan to at least 95%.</a:t>
            </a:r>
          </a:p>
          <a:p>
            <a:pPr marL="0" indent="0" eaLnBrk="1" hangingPunct="1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271046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FFFF"/>
                </a:solidFill>
              </a:rPr>
              <a:t>“UNAFFORDABLE COVERAGE PENALTY”</a:t>
            </a:r>
            <a:endParaRPr lang="en-US" sz="3200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990600"/>
            <a:ext cx="7772400" cy="5257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/>
              <a:t>Even if Coverage is Offered to Full-Time </a:t>
            </a:r>
            <a:r>
              <a:rPr lang="en-US" sz="2400" dirty="0" err="1" smtClean="0"/>
              <a:t>EEs</a:t>
            </a:r>
            <a:r>
              <a:rPr lang="en-US" sz="2400" dirty="0" smtClean="0"/>
              <a:t> :</a:t>
            </a:r>
          </a:p>
          <a:p>
            <a:pPr lvl="1" eaLnBrk="1" hangingPunct="1">
              <a:lnSpc>
                <a:spcPct val="90000"/>
              </a:lnSpc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Subject to penalty if coverage is </a:t>
            </a:r>
            <a:r>
              <a:rPr lang="en-US" sz="2000" u="sng" dirty="0" smtClean="0"/>
              <a:t>unaffordable</a:t>
            </a:r>
            <a:r>
              <a:rPr lang="en-US" sz="2000" dirty="0" smtClean="0"/>
              <a:t> or </a:t>
            </a:r>
            <a:r>
              <a:rPr lang="en-US" sz="2000" u="sng" dirty="0" smtClean="0"/>
              <a:t>fails to provide minimum value</a:t>
            </a:r>
            <a:r>
              <a:rPr lang="en-US" sz="2000" dirty="0" smtClean="0"/>
              <a:t>:</a:t>
            </a:r>
          </a:p>
          <a:p>
            <a:pPr lvl="1" eaLnBrk="1" hangingPunct="1">
              <a:lnSpc>
                <a:spcPct val="90000"/>
              </a:lnSpc>
            </a:pPr>
            <a:endParaRPr lang="en-US" sz="11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(1) Premium is exceeds 9.5%  of EE’s household income (unaffordable)</a:t>
            </a:r>
          </a:p>
          <a:p>
            <a:pPr lvl="2" eaLnBrk="1" hangingPunct="1">
              <a:lnSpc>
                <a:spcPct val="90000"/>
              </a:lnSpc>
            </a:pPr>
            <a:endParaRPr lang="en-US" sz="800" b="1" u="sng" dirty="0"/>
          </a:p>
          <a:p>
            <a:pPr marL="914400" lvl="2" indent="0" eaLnBrk="1" hangingPunct="1">
              <a:lnSpc>
                <a:spcPct val="90000"/>
              </a:lnSpc>
              <a:buNone/>
            </a:pPr>
            <a:r>
              <a:rPr lang="en-US" sz="1600" b="1" u="sng" dirty="0" smtClean="0"/>
              <a:t>or</a:t>
            </a:r>
            <a:endParaRPr lang="en-US" sz="1600" dirty="0" smtClean="0"/>
          </a:p>
          <a:p>
            <a:pPr lvl="2" eaLnBrk="1" hangingPunct="1">
              <a:lnSpc>
                <a:spcPct val="90000"/>
              </a:lnSpc>
            </a:pPr>
            <a:endParaRPr lang="en-US" sz="1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(2) Employer is not covering 60% of costs (fails to offer minimum value)</a:t>
            </a:r>
            <a:endParaRPr lang="en-US" sz="16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sz="1400" dirty="0"/>
              <a:t>	</a:t>
            </a: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Penalty</a:t>
            </a:r>
          </a:p>
          <a:p>
            <a:pPr lvl="1" eaLnBrk="1" hangingPunct="1">
              <a:lnSpc>
                <a:spcPct val="90000"/>
              </a:lnSpc>
            </a:pPr>
            <a:endParaRPr lang="en-US" sz="12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$3,000 </a:t>
            </a:r>
            <a:r>
              <a:rPr lang="en-US" sz="1600" dirty="0"/>
              <a:t>(per yr.) x # </a:t>
            </a:r>
            <a:r>
              <a:rPr lang="en-US" sz="1600" dirty="0" smtClean="0"/>
              <a:t>of Full-Time </a:t>
            </a:r>
            <a:r>
              <a:rPr lang="en-US" sz="1600" dirty="0" err="1" smtClean="0"/>
              <a:t>EEs</a:t>
            </a:r>
            <a:r>
              <a:rPr lang="en-US" sz="1600" dirty="0" smtClean="0"/>
              <a:t> </a:t>
            </a:r>
            <a:r>
              <a:rPr lang="en-US" sz="1600" u="sng" dirty="0" smtClean="0"/>
              <a:t>receiving subsidy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$250 per mo., per Full-Time EE 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Cannot exceed penalty for no coverage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/>
          </a:p>
          <a:p>
            <a:pPr lvl="2" eaLnBrk="1" hangingPunct="1"/>
            <a:r>
              <a:rPr lang="en-US" sz="1600" b="1" u="sng" dirty="0" smtClean="0"/>
              <a:t>For 2015, the cap is lower</a:t>
            </a:r>
            <a:r>
              <a:rPr lang="en-US" sz="1600" dirty="0" smtClean="0"/>
              <a:t> ($</a:t>
            </a:r>
            <a:r>
              <a:rPr lang="en-US" sz="1600" dirty="0"/>
              <a:t>166.67 per mo. x (# </a:t>
            </a:r>
            <a:r>
              <a:rPr lang="en-US" sz="1600" i="1" dirty="0"/>
              <a:t>Full-Time </a:t>
            </a:r>
            <a:r>
              <a:rPr lang="en-US" sz="1600" dirty="0" err="1"/>
              <a:t>EEs</a:t>
            </a:r>
            <a:r>
              <a:rPr lang="en-US" sz="1600" dirty="0"/>
              <a:t> </a:t>
            </a:r>
            <a:r>
              <a:rPr lang="en-US" sz="1600" b="1" u="sng" dirty="0"/>
              <a:t>– 80</a:t>
            </a:r>
            <a:r>
              <a:rPr lang="en-US" sz="1600" dirty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8241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2015 Transition Relief </a:t>
            </a:r>
            <a:br>
              <a:rPr lang="en-US" sz="2800" dirty="0" smtClean="0"/>
            </a:br>
            <a:r>
              <a:rPr lang="en-US" sz="2800" dirty="0" smtClean="0"/>
              <a:t>ERs With Less than 100 FTEs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848600" cy="5334000"/>
          </a:xfrm>
        </p:spPr>
        <p:txBody>
          <a:bodyPr/>
          <a:lstStyle/>
          <a:p>
            <a:r>
              <a:rPr lang="en-US" sz="2400" dirty="0" smtClean="0"/>
              <a:t>ERs with </a:t>
            </a:r>
            <a:r>
              <a:rPr lang="en-US" sz="2400" b="1" i="1" dirty="0" smtClean="0"/>
              <a:t>Less than 100 FTEs in 2014</a:t>
            </a:r>
            <a:r>
              <a:rPr lang="en-US" sz="2400" dirty="0" smtClean="0"/>
              <a:t> are </a:t>
            </a:r>
            <a:r>
              <a:rPr lang="en-US" sz="2400" b="1" dirty="0" smtClean="0"/>
              <a:t>Not Subject to Penalties in 2015</a:t>
            </a:r>
            <a:r>
              <a:rPr lang="en-US" sz="2400" dirty="0" smtClean="0"/>
              <a:t> If ER Certifies:</a:t>
            </a:r>
          </a:p>
          <a:p>
            <a:pPr lvl="1"/>
            <a:endParaRPr lang="en-US" sz="800" dirty="0" smtClean="0"/>
          </a:p>
          <a:p>
            <a:pPr lvl="1"/>
            <a:r>
              <a:rPr lang="en-US" sz="2000" u="sng" dirty="0" smtClean="0"/>
              <a:t>(1) Limited Workforce Size:  50-99 FTEs in 2014</a:t>
            </a:r>
          </a:p>
          <a:p>
            <a:pPr lvl="2"/>
            <a:endParaRPr lang="en-US" sz="800" dirty="0" smtClean="0"/>
          </a:p>
          <a:p>
            <a:pPr lvl="2"/>
            <a:r>
              <a:rPr lang="en-US" sz="1600" dirty="0" smtClean="0"/>
              <a:t>ERs can look to any consecutive 6 mo. period in 2014</a:t>
            </a:r>
          </a:p>
          <a:p>
            <a:pPr lvl="1"/>
            <a:endParaRPr lang="en-US" sz="800" dirty="0" smtClean="0"/>
          </a:p>
          <a:p>
            <a:pPr lvl="1"/>
            <a:r>
              <a:rPr lang="en-US" sz="2000" u="sng" dirty="0" smtClean="0"/>
              <a:t>(2) Maintained Workforce Size &amp; Aggregate Hours of Service</a:t>
            </a:r>
          </a:p>
          <a:p>
            <a:pPr lvl="2"/>
            <a:endParaRPr lang="en-US" sz="800" dirty="0" smtClean="0"/>
          </a:p>
          <a:p>
            <a:pPr lvl="2"/>
            <a:r>
              <a:rPr lang="en-US" sz="1600" dirty="0" smtClean="0"/>
              <a:t>B/t Feb</a:t>
            </a:r>
            <a:r>
              <a:rPr lang="en-US" sz="1600" dirty="0"/>
              <a:t>. 9, 2014 and </a:t>
            </a:r>
            <a:r>
              <a:rPr lang="en-US" sz="1600" dirty="0" smtClean="0"/>
              <a:t>Dec</a:t>
            </a:r>
            <a:r>
              <a:rPr lang="en-US" sz="1600" dirty="0"/>
              <a:t>. 31, </a:t>
            </a:r>
            <a:r>
              <a:rPr lang="en-US" sz="1600" dirty="0" smtClean="0"/>
              <a:t>2014 (or last day of FY Plan in 2015)</a:t>
            </a:r>
          </a:p>
          <a:p>
            <a:pPr lvl="2"/>
            <a:endParaRPr lang="en-US" sz="800" dirty="0"/>
          </a:p>
          <a:p>
            <a:pPr lvl="2"/>
            <a:r>
              <a:rPr lang="en-US" sz="1600" dirty="0" smtClean="0"/>
              <a:t>ER cannot reduce workforce </a:t>
            </a:r>
            <a:r>
              <a:rPr lang="en-US" sz="1600" dirty="0"/>
              <a:t>or </a:t>
            </a:r>
            <a:r>
              <a:rPr lang="en-US" sz="1600" dirty="0" smtClean="0"/>
              <a:t>EE hours </a:t>
            </a:r>
            <a:r>
              <a:rPr lang="en-US" sz="1600" dirty="0"/>
              <a:t>of service </a:t>
            </a:r>
            <a:r>
              <a:rPr lang="en-US" sz="1600" dirty="0" smtClean="0"/>
              <a:t>to </a:t>
            </a:r>
            <a:r>
              <a:rPr lang="en-US" sz="1600" dirty="0"/>
              <a:t>qualify for </a:t>
            </a:r>
            <a:r>
              <a:rPr lang="en-US" sz="1600" dirty="0" smtClean="0"/>
              <a:t>relief</a:t>
            </a:r>
          </a:p>
          <a:p>
            <a:pPr lvl="2"/>
            <a:endParaRPr lang="en-US" sz="800" dirty="0"/>
          </a:p>
          <a:p>
            <a:pPr lvl="2"/>
            <a:r>
              <a:rPr lang="en-US" sz="1600" dirty="0" smtClean="0"/>
              <a:t>ER </a:t>
            </a:r>
            <a:r>
              <a:rPr lang="en-US" sz="1600" u="sng" dirty="0" smtClean="0"/>
              <a:t>may</a:t>
            </a:r>
            <a:r>
              <a:rPr lang="en-US" sz="1600" dirty="0" smtClean="0"/>
              <a:t> reduce </a:t>
            </a:r>
            <a:r>
              <a:rPr lang="en-US" sz="1600" dirty="0"/>
              <a:t>workforce </a:t>
            </a:r>
            <a:r>
              <a:rPr lang="en-US" sz="1600" dirty="0" smtClean="0"/>
              <a:t>or EE </a:t>
            </a:r>
            <a:r>
              <a:rPr lang="en-US" sz="1600" dirty="0"/>
              <a:t>hours of service for </a:t>
            </a:r>
            <a:r>
              <a:rPr lang="en-US" sz="1600" u="sng" dirty="0"/>
              <a:t>bona </a:t>
            </a:r>
            <a:r>
              <a:rPr lang="en-US" sz="1600" u="sng" dirty="0" smtClean="0"/>
              <a:t>fide business reasons</a:t>
            </a:r>
          </a:p>
          <a:p>
            <a:pPr lvl="2"/>
            <a:endParaRPr lang="en-US" sz="800" dirty="0" smtClean="0"/>
          </a:p>
          <a:p>
            <a:pPr lvl="1"/>
            <a:r>
              <a:rPr lang="en-US" sz="2000" u="sng" dirty="0" smtClean="0"/>
              <a:t>(3) Maintained Previously Offered Health Coverage</a:t>
            </a:r>
          </a:p>
          <a:p>
            <a:pPr lvl="2"/>
            <a:endParaRPr lang="en-US" sz="800" dirty="0" smtClean="0"/>
          </a:p>
          <a:p>
            <a:pPr lvl="2"/>
            <a:r>
              <a:rPr lang="en-US" sz="1600" dirty="0"/>
              <a:t>B/t Feb. 9, 2014 and Dec. 31, 2014 (or last day of FY Plan in 2015</a:t>
            </a:r>
            <a:r>
              <a:rPr lang="en-US" sz="1600" dirty="0" smtClean="0"/>
              <a:t>)</a:t>
            </a:r>
          </a:p>
          <a:p>
            <a:pPr lvl="2"/>
            <a:endParaRPr lang="en-US" sz="800" dirty="0" smtClean="0"/>
          </a:p>
          <a:p>
            <a:pPr lvl="2"/>
            <a:r>
              <a:rPr lang="en-US" sz="1600" dirty="0" smtClean="0"/>
              <a:t>Cannot eliminate or materially reduce coverage after Feb 9, 2014</a:t>
            </a:r>
            <a:endParaRPr lang="en-US" sz="12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2272913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FFFF"/>
                </a:solidFill>
              </a:rPr>
              <a:t>Offer of Coverage Safe Harbor</a:t>
            </a:r>
            <a:r>
              <a:rPr lang="en-US" sz="2800" dirty="0">
                <a:solidFill>
                  <a:srgbClr val="FFFFFF"/>
                </a:solidFill>
              </a:rPr>
              <a:t/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Play-or-Pay Proposed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848600" cy="5257800"/>
          </a:xfrm>
        </p:spPr>
        <p:txBody>
          <a:bodyPr/>
          <a:lstStyle/>
          <a:p>
            <a:r>
              <a:rPr lang="en-US" sz="2400" u="sng" dirty="0" smtClean="0"/>
              <a:t>Offer of Coverage Safe Harbor:</a:t>
            </a:r>
          </a:p>
          <a:p>
            <a:pPr lvl="2"/>
            <a:endParaRPr lang="en-US" sz="1600" dirty="0" smtClean="0"/>
          </a:p>
          <a:p>
            <a:pPr lvl="1"/>
            <a:r>
              <a:rPr lang="en-US" sz="1800" dirty="0" smtClean="0"/>
              <a:t>ER deemed to Offer Coverage to Full-Time </a:t>
            </a:r>
            <a:r>
              <a:rPr lang="en-US" sz="1800" dirty="0" err="1" smtClean="0"/>
              <a:t>EEs</a:t>
            </a:r>
            <a:r>
              <a:rPr lang="en-US" sz="1800" dirty="0" smtClean="0"/>
              <a:t> in any month where:</a:t>
            </a:r>
          </a:p>
          <a:p>
            <a:pPr lvl="3"/>
            <a:endParaRPr lang="en-US" sz="1200" dirty="0" smtClean="0"/>
          </a:p>
          <a:p>
            <a:pPr lvl="2"/>
            <a:r>
              <a:rPr lang="en-US" sz="1600" dirty="0" smtClean="0"/>
              <a:t>In 2015, it </a:t>
            </a:r>
            <a:r>
              <a:rPr lang="en-US" sz="1600" dirty="0"/>
              <a:t>offers coverage to all but </a:t>
            </a:r>
            <a:r>
              <a:rPr lang="en-US" sz="1600" dirty="0" smtClean="0"/>
              <a:t>30% of </a:t>
            </a:r>
            <a:r>
              <a:rPr lang="en-US" sz="1600" dirty="0"/>
              <a:t>its full-time </a:t>
            </a:r>
            <a:r>
              <a:rPr lang="en-US" sz="1600" dirty="0" err="1"/>
              <a:t>EEs</a:t>
            </a:r>
            <a:r>
              <a:rPr lang="en-US" sz="1600" dirty="0"/>
              <a:t> and their dependent children</a:t>
            </a:r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2016 forward:  It offers coverage to all but 5% (or, if greater, 5 </a:t>
            </a:r>
            <a:r>
              <a:rPr lang="en-US" sz="1600" dirty="0" err="1" smtClean="0"/>
              <a:t>EEs</a:t>
            </a:r>
            <a:r>
              <a:rPr lang="en-US" sz="1600" dirty="0" smtClean="0"/>
              <a:t>) of its full-time </a:t>
            </a:r>
            <a:r>
              <a:rPr lang="en-US" sz="1600" dirty="0" err="1" smtClean="0"/>
              <a:t>EEs</a:t>
            </a:r>
            <a:r>
              <a:rPr lang="en-US" sz="1600" dirty="0" smtClean="0"/>
              <a:t> and their dependent children</a:t>
            </a:r>
          </a:p>
          <a:p>
            <a:pPr lvl="2"/>
            <a:endParaRPr lang="en-US" sz="1400" dirty="0" smtClean="0"/>
          </a:p>
          <a:p>
            <a:pPr lvl="1"/>
            <a:r>
              <a:rPr lang="en-US" sz="1800" dirty="0" err="1" smtClean="0"/>
              <a:t>EEs</a:t>
            </a:r>
            <a:r>
              <a:rPr lang="en-US" sz="1800" dirty="0" smtClean="0"/>
              <a:t> failure to enroll will not count against ER</a:t>
            </a:r>
          </a:p>
          <a:p>
            <a:pPr lvl="2"/>
            <a:endParaRPr lang="en-US" sz="1400" dirty="0" smtClean="0"/>
          </a:p>
          <a:p>
            <a:pPr lvl="1"/>
            <a:r>
              <a:rPr lang="en-US" sz="1800" dirty="0" smtClean="0"/>
              <a:t>Loss of coverage from EE failure to pay required contribution will not count against ER</a:t>
            </a:r>
          </a:p>
          <a:p>
            <a:pPr lvl="2"/>
            <a:endParaRPr lang="en-US" sz="1400" dirty="0"/>
          </a:p>
          <a:p>
            <a:pPr lvl="1"/>
            <a:r>
              <a:rPr lang="en-US" sz="1800" dirty="0" smtClean="0"/>
              <a:t>ER must offer opportunity to enroll (or decline) at least once per year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405553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FFFF"/>
                </a:solidFill>
              </a:rPr>
              <a:t>Affordability Safe </a:t>
            </a:r>
            <a:r>
              <a:rPr lang="en-US" sz="2800" dirty="0">
                <a:solidFill>
                  <a:srgbClr val="FFFFFF"/>
                </a:solidFill>
              </a:rPr>
              <a:t>Harbor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Play-or-Pay Proposed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305800" cy="5334000"/>
          </a:xfrm>
        </p:spPr>
        <p:txBody>
          <a:bodyPr/>
          <a:lstStyle/>
          <a:p>
            <a:pPr lvl="1"/>
            <a:r>
              <a:rPr lang="en-US" sz="1600" dirty="0" smtClean="0"/>
              <a:t>W-2 Wages (current year, box 1—prior year will give you an idea)</a:t>
            </a:r>
          </a:p>
          <a:p>
            <a:pPr lvl="3"/>
            <a:endParaRPr lang="en-US" sz="800" dirty="0"/>
          </a:p>
          <a:p>
            <a:pPr lvl="2"/>
            <a:r>
              <a:rPr lang="en-US" sz="1400" dirty="0" smtClean="0"/>
              <a:t>ER’s lowest-cost, self-only coverage does not exceed 9.5% </a:t>
            </a:r>
            <a:r>
              <a:rPr lang="en-US" sz="1400" u="sng" dirty="0" smtClean="0"/>
              <a:t>of </a:t>
            </a:r>
            <a:r>
              <a:rPr lang="en-US" sz="1400" u="sng" dirty="0" err="1" smtClean="0"/>
              <a:t>EEs</a:t>
            </a:r>
            <a:r>
              <a:rPr lang="en-US" sz="1400" u="sng" dirty="0" smtClean="0"/>
              <a:t> W-2 wages</a:t>
            </a:r>
          </a:p>
          <a:p>
            <a:pPr lvl="3"/>
            <a:endParaRPr lang="en-US" sz="800" dirty="0" smtClean="0"/>
          </a:p>
          <a:p>
            <a:pPr lvl="2"/>
            <a:r>
              <a:rPr lang="en-US" sz="1400" dirty="0" smtClean="0"/>
              <a:t>Safe harbor is lost if contribution rates or percentage are adjusted mid-year.</a:t>
            </a:r>
          </a:p>
          <a:p>
            <a:pPr lvl="2"/>
            <a:endParaRPr lang="en-US" sz="800" dirty="0" smtClean="0"/>
          </a:p>
          <a:p>
            <a:pPr lvl="2"/>
            <a:r>
              <a:rPr lang="en-US" sz="1400" dirty="0" smtClean="0"/>
              <a:t>Can require periodic contribution % </a:t>
            </a:r>
            <a:r>
              <a:rPr lang="en-US" sz="1400" dirty="0"/>
              <a:t>of all Form W-2 wages </a:t>
            </a:r>
            <a:r>
              <a:rPr lang="en-US" sz="1400" dirty="0" smtClean="0"/>
              <a:t>&amp; subject </a:t>
            </a:r>
            <a:r>
              <a:rPr lang="en-US" sz="1400" dirty="0"/>
              <a:t>to a dollar </a:t>
            </a:r>
            <a:r>
              <a:rPr lang="en-US" sz="1400" dirty="0" smtClean="0"/>
              <a:t>limit</a:t>
            </a:r>
          </a:p>
          <a:p>
            <a:pPr lvl="2"/>
            <a:endParaRPr lang="en-US" sz="800" dirty="0"/>
          </a:p>
          <a:p>
            <a:pPr lvl="1"/>
            <a:r>
              <a:rPr lang="en-US" sz="1600" dirty="0" smtClean="0"/>
              <a:t>“Rate of Pay” (cannot be used for tipped </a:t>
            </a:r>
            <a:r>
              <a:rPr lang="en-US" sz="1600" dirty="0" err="1" smtClean="0"/>
              <a:t>EEs</a:t>
            </a:r>
            <a:r>
              <a:rPr lang="en-US" sz="1600" dirty="0" smtClean="0"/>
              <a:t> or those paid on commission)</a:t>
            </a:r>
          </a:p>
          <a:p>
            <a:pPr lvl="3"/>
            <a:endParaRPr lang="en-US" sz="800" dirty="0"/>
          </a:p>
          <a:p>
            <a:pPr lvl="2"/>
            <a:r>
              <a:rPr lang="en-US" sz="1400" dirty="0" smtClean="0"/>
              <a:t>ER’s lowest-cost, self-only coverage does not exceed 9.5% of </a:t>
            </a:r>
            <a:r>
              <a:rPr lang="en-US" sz="1400" u="sng" dirty="0" smtClean="0"/>
              <a:t>approximate monthly earnings</a:t>
            </a:r>
            <a:r>
              <a:rPr lang="en-US" sz="1400" dirty="0" smtClean="0"/>
              <a:t> </a:t>
            </a:r>
          </a:p>
          <a:p>
            <a:pPr lvl="2"/>
            <a:endParaRPr lang="en-US" sz="800" dirty="0" smtClean="0"/>
          </a:p>
          <a:p>
            <a:pPr lvl="3"/>
            <a:r>
              <a:rPr lang="en-US" sz="1400" dirty="0" smtClean="0"/>
              <a:t>If hourly EE =  Lowest Hourly Rate for Month X 130 hours</a:t>
            </a:r>
          </a:p>
          <a:p>
            <a:pPr lvl="3"/>
            <a:r>
              <a:rPr lang="en-US" sz="1400" dirty="0" smtClean="0"/>
              <a:t>If Salary EE = Monthly Salary</a:t>
            </a:r>
            <a:endParaRPr lang="en-US" sz="1000" dirty="0" smtClean="0"/>
          </a:p>
          <a:p>
            <a:pPr lvl="4"/>
            <a:r>
              <a:rPr lang="en-US" sz="1400" dirty="0" smtClean="0"/>
              <a:t>Cannot use for Salary </a:t>
            </a:r>
            <a:r>
              <a:rPr lang="en-US" sz="1400" dirty="0" err="1" smtClean="0"/>
              <a:t>EEs</a:t>
            </a:r>
            <a:r>
              <a:rPr lang="en-US" sz="1400" dirty="0" smtClean="0"/>
              <a:t> if salary is reduced (including by reduction in hours)</a:t>
            </a:r>
          </a:p>
          <a:p>
            <a:pPr marL="1371600" lvl="3" indent="0">
              <a:buNone/>
            </a:pPr>
            <a:r>
              <a:rPr lang="en-US" sz="1000" dirty="0" smtClean="0"/>
              <a:t>		</a:t>
            </a:r>
          </a:p>
          <a:p>
            <a:pPr lvl="1"/>
            <a:r>
              <a:rPr lang="en-US" sz="1600" dirty="0" smtClean="0"/>
              <a:t>“Federal Poverty Line”</a:t>
            </a:r>
          </a:p>
          <a:p>
            <a:pPr lvl="3"/>
            <a:endParaRPr lang="en-US" sz="800" dirty="0"/>
          </a:p>
          <a:p>
            <a:pPr lvl="2"/>
            <a:r>
              <a:rPr lang="en-US" sz="1400" dirty="0" smtClean="0"/>
              <a:t>ER’s lowest-cost, self-only coverage does not exceed 9.5% of </a:t>
            </a:r>
            <a:r>
              <a:rPr lang="en-US" sz="1400" u="sng" dirty="0" smtClean="0"/>
              <a:t>monthly federal poverty line for individuals</a:t>
            </a:r>
            <a:r>
              <a:rPr lang="en-US" sz="1400" dirty="0" smtClean="0"/>
              <a:t>  (use published guidelines in effect 6 </a:t>
            </a:r>
            <a:r>
              <a:rPr lang="en-US" sz="1400" dirty="0" err="1" smtClean="0"/>
              <a:t>mo</a:t>
            </a:r>
            <a:r>
              <a:rPr lang="en-US" sz="1400" dirty="0" smtClean="0"/>
              <a:t> prior to plan start date)</a:t>
            </a:r>
          </a:p>
          <a:p>
            <a:pPr lvl="2"/>
            <a:endParaRPr lang="en-US" sz="700" dirty="0" smtClean="0"/>
          </a:p>
          <a:p>
            <a:pPr lvl="2"/>
            <a:r>
              <a:rPr lang="en-US" sz="1400" dirty="0" smtClean="0"/>
              <a:t>2013 </a:t>
            </a:r>
            <a:r>
              <a:rPr lang="en-US" sz="1400" dirty="0" err="1" smtClean="0"/>
              <a:t>FLP</a:t>
            </a:r>
            <a:r>
              <a:rPr lang="en-US" sz="1400" dirty="0" smtClean="0"/>
              <a:t> for individuals = $11,490 x 9.5% / 12 mo. = $90.96 monthly premium</a:t>
            </a:r>
            <a:endParaRPr lang="en-US" sz="1400" u="sng" dirty="0" smtClean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86296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FFFF"/>
                </a:solidFill>
              </a:rPr>
              <a:t>Minimum Value Safe </a:t>
            </a:r>
            <a:r>
              <a:rPr lang="en-US" sz="2800" dirty="0">
                <a:solidFill>
                  <a:srgbClr val="FFFFFF"/>
                </a:solidFill>
              </a:rPr>
              <a:t>Harbor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Play-or-Pay Proposed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14400"/>
            <a:ext cx="7696200" cy="5257800"/>
          </a:xfrm>
        </p:spPr>
        <p:txBody>
          <a:bodyPr/>
          <a:lstStyle/>
          <a:p>
            <a:r>
              <a:rPr lang="en-US" sz="2000" dirty="0" smtClean="0"/>
              <a:t>Anticipated Minimum Value Safe Harbors (set plans that are deemed to meet 60% actuarial costs):</a:t>
            </a:r>
          </a:p>
          <a:p>
            <a:pPr lvl="1"/>
            <a:endParaRPr lang="en-US" sz="800" dirty="0"/>
          </a:p>
          <a:p>
            <a:pPr lvl="1"/>
            <a:r>
              <a:rPr lang="en-US" sz="1600" dirty="0" smtClean="0"/>
              <a:t>Plan 1</a:t>
            </a:r>
          </a:p>
          <a:p>
            <a:pPr lvl="2"/>
            <a:r>
              <a:rPr lang="en-US" sz="1200" dirty="0" smtClean="0"/>
              <a:t>$3,500 integrated medical and drug deductible</a:t>
            </a:r>
          </a:p>
          <a:p>
            <a:pPr lvl="2"/>
            <a:r>
              <a:rPr lang="en-US" sz="1200" dirty="0" smtClean="0"/>
              <a:t>80% plan cost sharing</a:t>
            </a:r>
          </a:p>
          <a:p>
            <a:pPr lvl="2"/>
            <a:r>
              <a:rPr lang="en-US" sz="1200" dirty="0" smtClean="0"/>
              <a:t>$6,000 max out of pocket limit for EE cost sharing</a:t>
            </a:r>
          </a:p>
          <a:p>
            <a:pPr lvl="2"/>
            <a:endParaRPr lang="en-US" sz="800" dirty="0" smtClean="0"/>
          </a:p>
          <a:p>
            <a:pPr lvl="1"/>
            <a:r>
              <a:rPr lang="en-US" sz="1600" dirty="0" smtClean="0"/>
              <a:t>Plan 2</a:t>
            </a:r>
          </a:p>
          <a:p>
            <a:pPr lvl="2"/>
            <a:r>
              <a:rPr lang="en-US" sz="1200" dirty="0" smtClean="0"/>
              <a:t>$4,500 </a:t>
            </a:r>
            <a:r>
              <a:rPr lang="en-US" sz="1200" dirty="0"/>
              <a:t>integrated medical and drug deductible</a:t>
            </a:r>
          </a:p>
          <a:p>
            <a:pPr lvl="2"/>
            <a:r>
              <a:rPr lang="en-US" sz="1200" dirty="0" smtClean="0"/>
              <a:t>70% </a:t>
            </a:r>
            <a:r>
              <a:rPr lang="en-US" sz="1200" dirty="0"/>
              <a:t>plan cost sharing</a:t>
            </a:r>
          </a:p>
          <a:p>
            <a:pPr lvl="2"/>
            <a:r>
              <a:rPr lang="en-US" sz="1200" dirty="0"/>
              <a:t>$</a:t>
            </a:r>
            <a:r>
              <a:rPr lang="en-US" sz="1200" dirty="0" smtClean="0"/>
              <a:t>6,400 </a:t>
            </a:r>
            <a:r>
              <a:rPr lang="en-US" sz="1200" dirty="0"/>
              <a:t>max out of pocket limit for EE cost </a:t>
            </a:r>
            <a:r>
              <a:rPr lang="en-US" sz="1200" dirty="0" smtClean="0"/>
              <a:t>sharing</a:t>
            </a:r>
          </a:p>
          <a:p>
            <a:pPr lvl="2"/>
            <a:r>
              <a:rPr lang="en-US" sz="1200" dirty="0" smtClean="0"/>
              <a:t>and</a:t>
            </a:r>
          </a:p>
          <a:p>
            <a:pPr lvl="2"/>
            <a:r>
              <a:rPr lang="en-US" sz="1200" dirty="0" smtClean="0"/>
              <a:t>$500.00 </a:t>
            </a:r>
            <a:r>
              <a:rPr lang="en-US" sz="1200" dirty="0" err="1" smtClean="0"/>
              <a:t>HSA</a:t>
            </a:r>
            <a:r>
              <a:rPr lang="en-US" sz="1200" dirty="0" smtClean="0"/>
              <a:t> ER contribution</a:t>
            </a:r>
          </a:p>
          <a:p>
            <a:pPr lvl="2"/>
            <a:endParaRPr lang="en-US" sz="800" dirty="0" smtClean="0"/>
          </a:p>
          <a:p>
            <a:pPr lvl="1"/>
            <a:r>
              <a:rPr lang="en-US" sz="1600" dirty="0" smtClean="0"/>
              <a:t>Plan 3</a:t>
            </a:r>
          </a:p>
          <a:p>
            <a:pPr lvl="2"/>
            <a:r>
              <a:rPr lang="en-US" sz="1200" dirty="0" smtClean="0"/>
              <a:t>$3,500 medical deductible</a:t>
            </a:r>
          </a:p>
          <a:p>
            <a:pPr lvl="2"/>
            <a:r>
              <a:rPr lang="en-US" sz="1200" dirty="0" smtClean="0"/>
              <a:t>No drug deductible</a:t>
            </a:r>
            <a:endParaRPr lang="en-US" sz="1200" dirty="0"/>
          </a:p>
          <a:p>
            <a:pPr lvl="2"/>
            <a:r>
              <a:rPr lang="en-US" sz="1200" dirty="0" smtClean="0"/>
              <a:t>60</a:t>
            </a:r>
            <a:r>
              <a:rPr lang="en-US" sz="1200" dirty="0"/>
              <a:t>% </a:t>
            </a:r>
            <a:r>
              <a:rPr lang="en-US" sz="1200" dirty="0" smtClean="0"/>
              <a:t>medical cost </a:t>
            </a:r>
            <a:r>
              <a:rPr lang="en-US" sz="1200" dirty="0"/>
              <a:t>sharing</a:t>
            </a:r>
          </a:p>
          <a:p>
            <a:pPr lvl="2"/>
            <a:r>
              <a:rPr lang="en-US" sz="1200" dirty="0"/>
              <a:t>$6,400 max out of pocket limit for EE cost sharing</a:t>
            </a:r>
          </a:p>
          <a:p>
            <a:pPr lvl="2"/>
            <a:r>
              <a:rPr lang="en-US" sz="1200" dirty="0" smtClean="0"/>
              <a:t>75% drug cost sharing</a:t>
            </a:r>
          </a:p>
          <a:p>
            <a:pPr lvl="2"/>
            <a:r>
              <a:rPr lang="en-US" sz="1200" dirty="0" smtClean="0"/>
              <a:t>Drug co-pays of $10/$20/$50 for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,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, and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prescription drug tiers</a:t>
            </a:r>
          </a:p>
          <a:p>
            <a:pPr lvl="2"/>
            <a:r>
              <a:rPr lang="en-US" sz="1200" dirty="0" smtClean="0"/>
              <a:t>75% co-insurance for specialty drugs</a:t>
            </a:r>
            <a:endParaRPr lang="en-US" sz="1200" dirty="0"/>
          </a:p>
          <a:p>
            <a:pPr marL="914400" lvl="2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69297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FF"/>
                </a:solidFill>
              </a:rPr>
              <a:t>Minimum Value Safe Harbor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Play-or-Pay Proposed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620000" cy="5257800"/>
          </a:xfrm>
        </p:spPr>
        <p:txBody>
          <a:bodyPr/>
          <a:lstStyle/>
          <a:p>
            <a:r>
              <a:rPr lang="en-US" sz="1800" dirty="0" smtClean="0"/>
              <a:t>Set Plans Must Offer Benefits Used in the MV Calculator (see </a:t>
            </a: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</a:t>
            </a:r>
            <a:r>
              <a:rPr lang="en-US" sz="1800" dirty="0" smtClean="0">
                <a:hlinkClick r:id="rId2"/>
              </a:rPr>
              <a:t>cciio.cms.gov/resources/regulations/index.html</a:t>
            </a:r>
            <a:r>
              <a:rPr lang="en-US" sz="1800" dirty="0" smtClean="0"/>
              <a:t>):</a:t>
            </a:r>
          </a:p>
          <a:p>
            <a:endParaRPr lang="en-US" sz="600" dirty="0" smtClean="0"/>
          </a:p>
          <a:p>
            <a:pPr lvl="1"/>
            <a:r>
              <a:rPr lang="en-US" sz="1600" dirty="0" smtClean="0"/>
              <a:t>Medical</a:t>
            </a:r>
          </a:p>
          <a:p>
            <a:pPr lvl="2"/>
            <a:r>
              <a:rPr lang="en-US" sz="1200" dirty="0"/>
              <a:t>Emergency Room Services</a:t>
            </a:r>
          </a:p>
          <a:p>
            <a:pPr lvl="2"/>
            <a:r>
              <a:rPr lang="en-US" sz="1200" dirty="0"/>
              <a:t>All Inpatient Hospital Services </a:t>
            </a:r>
            <a:endParaRPr lang="en-US" sz="1200" dirty="0" smtClean="0"/>
          </a:p>
          <a:p>
            <a:pPr lvl="2"/>
            <a:r>
              <a:rPr lang="en-US" sz="1200" dirty="0" smtClean="0"/>
              <a:t>Primary Care Visit to Treat an Injury or Illness (exc. Well Baby, Preventive, and X-rays)</a:t>
            </a:r>
          </a:p>
          <a:p>
            <a:pPr lvl="2"/>
            <a:r>
              <a:rPr lang="en-US" sz="1200" dirty="0" smtClean="0"/>
              <a:t>Specialist </a:t>
            </a:r>
            <a:r>
              <a:rPr lang="en-US" sz="1200" dirty="0"/>
              <a:t>Visit</a:t>
            </a:r>
          </a:p>
          <a:p>
            <a:pPr lvl="2"/>
            <a:r>
              <a:rPr lang="en-US" sz="1200" dirty="0"/>
              <a:t>Mental/Behavioral Health and Substance Abuse Disorder Outpatient Services</a:t>
            </a:r>
          </a:p>
          <a:p>
            <a:pPr lvl="2"/>
            <a:r>
              <a:rPr lang="en-US" sz="1200" dirty="0"/>
              <a:t>Imaging (CT/PET Scans, MRIs)</a:t>
            </a:r>
          </a:p>
          <a:p>
            <a:pPr lvl="2"/>
            <a:r>
              <a:rPr lang="en-US" sz="1200" dirty="0"/>
              <a:t>Rehabilitative Speech Therapy</a:t>
            </a:r>
          </a:p>
          <a:p>
            <a:pPr lvl="2"/>
            <a:r>
              <a:rPr lang="en-US" sz="1200" dirty="0"/>
              <a:t>Rehabilitative Occupational and Rehabilitative Physical Therapy</a:t>
            </a:r>
          </a:p>
          <a:p>
            <a:pPr lvl="2"/>
            <a:r>
              <a:rPr lang="en-US" sz="1200" dirty="0"/>
              <a:t>Preventive Care/Screening/Immunization</a:t>
            </a:r>
          </a:p>
          <a:p>
            <a:pPr lvl="2"/>
            <a:r>
              <a:rPr lang="en-US" sz="1200" dirty="0"/>
              <a:t>Laboratory Outpatient and Professional Services</a:t>
            </a:r>
          </a:p>
          <a:p>
            <a:pPr lvl="2"/>
            <a:r>
              <a:rPr lang="en-US" sz="1200" dirty="0"/>
              <a:t>X-rays and Diagnostic Imaging</a:t>
            </a:r>
          </a:p>
          <a:p>
            <a:pPr lvl="2"/>
            <a:r>
              <a:rPr lang="en-US" sz="1200" dirty="0"/>
              <a:t>Skilled Nursing Facility</a:t>
            </a:r>
          </a:p>
          <a:p>
            <a:pPr lvl="2"/>
            <a:r>
              <a:rPr lang="en-US" sz="1200" dirty="0"/>
              <a:t>Outpatient Facility Fee (e.g.,  Ambulatory Surgery Center)</a:t>
            </a:r>
          </a:p>
          <a:p>
            <a:pPr lvl="2"/>
            <a:r>
              <a:rPr lang="en-US" sz="1200" dirty="0"/>
              <a:t>Outpatient Surgery Physician/Surgical Services</a:t>
            </a:r>
          </a:p>
          <a:p>
            <a:pPr lvl="1"/>
            <a:r>
              <a:rPr lang="en-US" sz="1600" dirty="0" smtClean="0"/>
              <a:t>Drug</a:t>
            </a:r>
            <a:endParaRPr lang="en-US" sz="1600" dirty="0"/>
          </a:p>
          <a:p>
            <a:pPr lvl="2"/>
            <a:r>
              <a:rPr lang="en-US" sz="1200" dirty="0"/>
              <a:t>Generics</a:t>
            </a:r>
          </a:p>
          <a:p>
            <a:pPr lvl="2"/>
            <a:r>
              <a:rPr lang="en-US" sz="1200" dirty="0"/>
              <a:t>Preferred Brand Drugs</a:t>
            </a:r>
          </a:p>
          <a:p>
            <a:pPr lvl="2"/>
            <a:r>
              <a:rPr lang="en-US" sz="1200" dirty="0"/>
              <a:t>Non-Preferred Brand Drugs</a:t>
            </a:r>
          </a:p>
          <a:p>
            <a:pPr lvl="2"/>
            <a:r>
              <a:rPr lang="en-US" sz="1200" dirty="0"/>
              <a:t>Specialty High-Cost Drugs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37554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Health Care Exchanges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80010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Individual and Small Business Health Option (“SHOP”) Exchanges (aka “Marketplace”)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Open enrollment October 1, 2013 – March 31, 2014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Annual enrollment Nov.15, 2014 – February 15, 2015 (et seq.)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ERs with 50 or fewer FTEs can </a:t>
            </a:r>
            <a:r>
              <a:rPr lang="en-US" sz="2000" dirty="0" smtClean="0"/>
              <a:t>enroll in SHOP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January 1, 2016, Virginia will allow ERs with 100 or fewer </a:t>
            </a:r>
            <a:r>
              <a:rPr lang="en-US" sz="2000" dirty="0" err="1" smtClean="0"/>
              <a:t>EEs</a:t>
            </a:r>
            <a:r>
              <a:rPr lang="en-US" sz="2000" dirty="0" smtClean="0"/>
              <a:t> to enroll in SHOP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24226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FFFF"/>
                </a:solidFill>
              </a:rPr>
              <a:t>Determining Full Time Employee</a:t>
            </a:r>
            <a:r>
              <a:rPr lang="en-US" sz="2800" dirty="0">
                <a:solidFill>
                  <a:srgbClr val="FFFFFF"/>
                </a:solidFill>
              </a:rPr>
              <a:t/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Play-or-Pay Proposed Regulations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696200" cy="5181600"/>
          </a:xfrm>
        </p:spPr>
        <p:txBody>
          <a:bodyPr/>
          <a:lstStyle/>
          <a:p>
            <a:endParaRPr lang="en-US" sz="900" dirty="0" smtClean="0"/>
          </a:p>
          <a:p>
            <a:r>
              <a:rPr lang="en-US" sz="2000" dirty="0" smtClean="0"/>
              <a:t>No offer penalties </a:t>
            </a:r>
            <a:r>
              <a:rPr lang="en-US" sz="2000" dirty="0"/>
              <a:t>are based on # of Full-Time </a:t>
            </a:r>
            <a:r>
              <a:rPr lang="en-US" sz="2000" dirty="0" err="1" smtClean="0"/>
              <a:t>EEs</a:t>
            </a:r>
            <a:endParaRPr lang="en-US" sz="2000" dirty="0" smtClean="0"/>
          </a:p>
          <a:p>
            <a:endParaRPr lang="en-US" sz="900" dirty="0" smtClean="0"/>
          </a:p>
          <a:p>
            <a:endParaRPr lang="en-US" sz="900" dirty="0"/>
          </a:p>
          <a:p>
            <a:r>
              <a:rPr lang="en-US" sz="2000" dirty="0" smtClean="0"/>
              <a:t>Proposed Regulations provide </a:t>
            </a:r>
            <a:r>
              <a:rPr lang="en-US" sz="2000" u="sng" dirty="0" smtClean="0"/>
              <a:t>Safe Harbor Method for Calculating Full Time </a:t>
            </a:r>
            <a:r>
              <a:rPr lang="en-US" sz="2000" u="sng" dirty="0" err="1" smtClean="0"/>
              <a:t>EEs</a:t>
            </a:r>
            <a:endParaRPr lang="en-US" sz="2000" u="sng" dirty="0" smtClean="0"/>
          </a:p>
          <a:p>
            <a:endParaRPr lang="en-US" sz="900" dirty="0" smtClean="0"/>
          </a:p>
          <a:p>
            <a:endParaRPr lang="en-US" sz="900" dirty="0" smtClean="0"/>
          </a:p>
          <a:p>
            <a:endParaRPr lang="en-US" sz="900" dirty="0"/>
          </a:p>
          <a:p>
            <a:r>
              <a:rPr lang="en-US" sz="2000" dirty="0" smtClean="0"/>
              <a:t>3 Groups of Employees for Determining Full-Time Status:</a:t>
            </a:r>
            <a:endParaRPr lang="en-US" sz="1600" dirty="0" smtClean="0"/>
          </a:p>
          <a:p>
            <a:pPr lvl="1"/>
            <a:endParaRPr lang="en-US" sz="1000" dirty="0" smtClean="0"/>
          </a:p>
          <a:p>
            <a:pPr lvl="1"/>
            <a:r>
              <a:rPr lang="en-US" sz="1600" dirty="0" smtClean="0"/>
              <a:t>(1) New Employees Expected to work Full-Time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600" dirty="0" smtClean="0"/>
              <a:t>(2) On-going Employees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600" dirty="0" smtClean="0"/>
              <a:t>(3) New Variable, Seasonal &amp; Part-Time Employees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7206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New Employee Expected to Work Full-Time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7315200" cy="4724400"/>
          </a:xfrm>
        </p:spPr>
        <p:txBody>
          <a:bodyPr/>
          <a:lstStyle/>
          <a:p>
            <a:r>
              <a:rPr lang="en-US" sz="2800" dirty="0" smtClean="0"/>
              <a:t>New Employees Expected to Work Full-Time: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400" dirty="0" smtClean="0"/>
              <a:t>Must be offered coverage by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day of the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calendar month of employment </a:t>
            </a:r>
            <a:endParaRPr lang="en-US" sz="2000" dirty="0" smtClean="0"/>
          </a:p>
          <a:p>
            <a:pPr lvl="2"/>
            <a:endParaRPr lang="en-US" sz="1600" dirty="0" smtClean="0"/>
          </a:p>
          <a:p>
            <a:pPr lvl="2"/>
            <a:r>
              <a:rPr lang="en-US" sz="2000" dirty="0" smtClean="0"/>
              <a:t>No penalty for EE’s first three (3) calendar months of employment</a:t>
            </a:r>
            <a:endParaRPr lang="en-US" dirty="0" smtClean="0"/>
          </a:p>
          <a:p>
            <a:pPr lvl="2"/>
            <a:endParaRPr lang="en-US" sz="1600" dirty="0" smtClean="0"/>
          </a:p>
          <a:p>
            <a:pPr lvl="2"/>
            <a:r>
              <a:rPr lang="en-US" sz="2000" dirty="0" smtClean="0"/>
              <a:t>Included as full-time EE for penalty if coverage not offered after 3 full calendar months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0949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u="sng" dirty="0" smtClean="0"/>
              <a:t>Ongoing Employees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Time Frame for Determining Full-Time Status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315200" cy="5257800"/>
          </a:xfrm>
        </p:spPr>
        <p:txBody>
          <a:bodyPr/>
          <a:lstStyle/>
          <a:p>
            <a:r>
              <a:rPr lang="en-US" sz="2000" dirty="0" smtClean="0"/>
              <a:t>Safe Harbor for Determining Full-Time Status for </a:t>
            </a:r>
            <a:r>
              <a:rPr lang="en-US" sz="2000" b="1" u="sng" dirty="0" smtClean="0"/>
              <a:t>Ongoing </a:t>
            </a:r>
            <a:r>
              <a:rPr lang="en-US" sz="2000" b="1" u="sng" dirty="0" err="1" smtClean="0"/>
              <a:t>EEs</a:t>
            </a:r>
            <a:r>
              <a:rPr lang="en-US" sz="2000" dirty="0" smtClean="0"/>
              <a:t>?</a:t>
            </a:r>
          </a:p>
          <a:p>
            <a:endParaRPr lang="en-US" sz="1000" dirty="0" smtClean="0"/>
          </a:p>
          <a:p>
            <a:pPr lvl="1"/>
            <a:r>
              <a:rPr lang="en-US" sz="1800" u="sng" dirty="0" smtClean="0"/>
              <a:t>Standard Measurement/Look-Back Period</a:t>
            </a:r>
            <a:r>
              <a:rPr lang="en-US" sz="1800" dirty="0"/>
              <a:t>:  </a:t>
            </a:r>
            <a:r>
              <a:rPr lang="en-US" sz="1800" dirty="0" smtClean="0"/>
              <a:t>Select </a:t>
            </a:r>
            <a:r>
              <a:rPr lang="en-US" sz="1800" dirty="0"/>
              <a:t>b/t 3-12 mos</a:t>
            </a:r>
            <a:r>
              <a:rPr lang="en-US" sz="1800" dirty="0" smtClean="0"/>
              <a:t>.</a:t>
            </a:r>
          </a:p>
          <a:p>
            <a:pPr lvl="2"/>
            <a:endParaRPr lang="en-US" sz="1000" dirty="0" smtClean="0"/>
          </a:p>
          <a:p>
            <a:pPr lvl="2"/>
            <a:r>
              <a:rPr lang="en-US" sz="1600" dirty="0" smtClean="0"/>
              <a:t>Assess average # of Hours during SM Period</a:t>
            </a:r>
          </a:p>
          <a:p>
            <a:pPr marL="914400" lvl="2" indent="0">
              <a:buNone/>
            </a:pPr>
            <a:endParaRPr lang="en-US" sz="1000" dirty="0"/>
          </a:p>
          <a:p>
            <a:pPr lvl="1"/>
            <a:r>
              <a:rPr lang="en-US" sz="1800" u="sng" dirty="0" smtClean="0"/>
              <a:t>Optional Admin. Period </a:t>
            </a:r>
            <a:r>
              <a:rPr lang="en-US" sz="1800" dirty="0"/>
              <a:t>(time period to enroll):  Up to 90 days</a:t>
            </a:r>
          </a:p>
          <a:p>
            <a:pPr lvl="2"/>
            <a:endParaRPr lang="en-US" sz="1050" dirty="0"/>
          </a:p>
          <a:p>
            <a:pPr lvl="2"/>
            <a:endParaRPr lang="en-US" sz="1000" i="1" dirty="0"/>
          </a:p>
          <a:p>
            <a:pPr lvl="1"/>
            <a:r>
              <a:rPr lang="en-US" sz="1800" u="sng" dirty="0"/>
              <a:t>Stability Period:</a:t>
            </a:r>
            <a:r>
              <a:rPr lang="en-US" sz="1800" dirty="0"/>
              <a:t>  No shorter than </a:t>
            </a:r>
            <a:r>
              <a:rPr lang="en-US" sz="1800" dirty="0" smtClean="0"/>
              <a:t>SM Period; at least 6 mo. (6-12 </a:t>
            </a:r>
            <a:r>
              <a:rPr lang="en-US" sz="1800" dirty="0"/>
              <a:t>mo.)</a:t>
            </a:r>
          </a:p>
          <a:p>
            <a:pPr lvl="2"/>
            <a:endParaRPr lang="en-US" sz="1050" dirty="0"/>
          </a:p>
          <a:p>
            <a:pPr lvl="2"/>
            <a:r>
              <a:rPr lang="en-US" sz="1600" dirty="0"/>
              <a:t>Subject to Penalty if Full-Time (&amp; Penalty is Triggered)</a:t>
            </a:r>
            <a:endParaRPr lang="en-US" sz="1600" u="sng" dirty="0"/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EE treated as Full-Time during Stability Period </a:t>
            </a:r>
            <a:r>
              <a:rPr lang="en-US" sz="1600" i="1" dirty="0" smtClean="0"/>
              <a:t>Regardless of Actual Hours</a:t>
            </a:r>
            <a:r>
              <a:rPr lang="en-US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94241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Variable Hour &amp; Seasonal And Part-Time Employees Defined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848600" cy="5181600"/>
          </a:xfrm>
        </p:spPr>
        <p:txBody>
          <a:bodyPr/>
          <a:lstStyle/>
          <a:p>
            <a:r>
              <a:rPr lang="en-US" sz="2000" u="sng" dirty="0"/>
              <a:t>Variable Hour </a:t>
            </a:r>
            <a:r>
              <a:rPr lang="en-US" sz="2000" u="sng" dirty="0" smtClean="0"/>
              <a:t>EE Defined</a:t>
            </a:r>
            <a:r>
              <a:rPr lang="en-US" sz="2000" dirty="0" smtClean="0"/>
              <a:t>:</a:t>
            </a:r>
          </a:p>
          <a:p>
            <a:pPr lvl="1"/>
            <a:endParaRPr lang="en-US" sz="800" dirty="0"/>
          </a:p>
          <a:p>
            <a:pPr lvl="1"/>
            <a:r>
              <a:rPr lang="en-US" sz="1800" dirty="0" smtClean="0"/>
              <a:t>At </a:t>
            </a:r>
            <a:r>
              <a:rPr lang="en-US" sz="1800" dirty="0"/>
              <a:t>start </a:t>
            </a:r>
            <a:r>
              <a:rPr lang="en-US" sz="1800" dirty="0" smtClean="0"/>
              <a:t>date: </a:t>
            </a:r>
          </a:p>
          <a:p>
            <a:pPr lvl="2"/>
            <a:endParaRPr lang="en-US" sz="800" dirty="0"/>
          </a:p>
          <a:p>
            <a:pPr lvl="2"/>
            <a:r>
              <a:rPr lang="en-US" sz="1800" u="sng" dirty="0" smtClean="0"/>
              <a:t>not</a:t>
            </a:r>
            <a:r>
              <a:rPr lang="en-US" sz="1800" dirty="0" smtClean="0"/>
              <a:t> reasonably expected </a:t>
            </a:r>
            <a:r>
              <a:rPr lang="en-US" sz="1800" dirty="0"/>
              <a:t>to work at least 30 </a:t>
            </a:r>
            <a:r>
              <a:rPr lang="en-US" sz="1800" dirty="0" err="1"/>
              <a:t>hrs</a:t>
            </a:r>
            <a:r>
              <a:rPr lang="en-US" sz="1800" dirty="0"/>
              <a:t> per week </a:t>
            </a:r>
            <a:endParaRPr lang="en-US" sz="1800" dirty="0" smtClean="0"/>
          </a:p>
          <a:p>
            <a:pPr marL="914400" lvl="2" indent="0">
              <a:buNone/>
            </a:pPr>
            <a:endParaRPr lang="en-US" sz="800" dirty="0" smtClean="0"/>
          </a:p>
          <a:p>
            <a:pPr marL="914400" lvl="2" indent="0">
              <a:buNone/>
            </a:pPr>
            <a:r>
              <a:rPr lang="en-US" sz="1800" dirty="0" smtClean="0"/>
              <a:t>or </a:t>
            </a:r>
          </a:p>
          <a:p>
            <a:pPr lvl="2"/>
            <a:endParaRPr lang="en-US" sz="800" dirty="0" smtClean="0"/>
          </a:p>
          <a:p>
            <a:pPr lvl="2"/>
            <a:r>
              <a:rPr lang="en-US" sz="1800" dirty="0" smtClean="0"/>
              <a:t>Initial 30 </a:t>
            </a:r>
            <a:r>
              <a:rPr lang="en-US" sz="1800" dirty="0"/>
              <a:t>hrs. </a:t>
            </a:r>
            <a:r>
              <a:rPr lang="en-US" sz="1800" dirty="0" smtClean="0"/>
              <a:t> per/</a:t>
            </a:r>
            <a:r>
              <a:rPr lang="en-US" sz="1800" dirty="0" err="1" smtClean="0"/>
              <a:t>wk</a:t>
            </a:r>
            <a:r>
              <a:rPr lang="en-US" sz="1800" dirty="0" smtClean="0"/>
              <a:t> is </a:t>
            </a:r>
            <a:r>
              <a:rPr lang="en-US" sz="1800" dirty="0"/>
              <a:t>expected for </a:t>
            </a:r>
            <a:r>
              <a:rPr lang="en-US" sz="1800" dirty="0" smtClean="0"/>
              <a:t>limited duration</a:t>
            </a:r>
          </a:p>
          <a:p>
            <a:endParaRPr lang="en-US" sz="1000" dirty="0" smtClean="0"/>
          </a:p>
          <a:p>
            <a:r>
              <a:rPr lang="en-US" sz="2000" u="sng" dirty="0" smtClean="0"/>
              <a:t>Seasonal EE Defined (For Penalty Purposes)</a:t>
            </a:r>
            <a:r>
              <a:rPr lang="en-US" sz="2000" dirty="0" smtClean="0"/>
              <a:t>: </a:t>
            </a:r>
          </a:p>
          <a:p>
            <a:pPr lvl="1"/>
            <a:endParaRPr lang="en-US" sz="1000" dirty="0"/>
          </a:p>
          <a:p>
            <a:pPr lvl="1"/>
            <a:r>
              <a:rPr lang="en-US" sz="1800" dirty="0" smtClean="0"/>
              <a:t>Seasonal EE </a:t>
            </a:r>
            <a:r>
              <a:rPr lang="en-US" sz="1800" dirty="0"/>
              <a:t>means an </a:t>
            </a:r>
            <a:r>
              <a:rPr lang="en-US" sz="1800" dirty="0" smtClean="0"/>
              <a:t>EE </a:t>
            </a:r>
            <a:r>
              <a:rPr lang="en-US" sz="1800" dirty="0"/>
              <a:t>in a position for which the </a:t>
            </a:r>
            <a:r>
              <a:rPr lang="en-US" sz="1800" b="1" u="sng" dirty="0" smtClean="0"/>
              <a:t>customary </a:t>
            </a:r>
            <a:r>
              <a:rPr lang="en-US" sz="1800" b="1" u="sng" dirty="0"/>
              <a:t>annual employment is </a:t>
            </a:r>
            <a:r>
              <a:rPr lang="en-US" sz="1800" b="1" u="sng" dirty="0" smtClean="0"/>
              <a:t>(six) </a:t>
            </a:r>
            <a:r>
              <a:rPr lang="en-US" sz="1800" b="1" u="sng" dirty="0"/>
              <a:t>months or less</a:t>
            </a:r>
            <a:r>
              <a:rPr lang="en-US" sz="1800" dirty="0" smtClean="0"/>
              <a:t>. </a:t>
            </a:r>
          </a:p>
          <a:p>
            <a:pPr lvl="1"/>
            <a:endParaRPr lang="en-US" sz="800" dirty="0"/>
          </a:p>
          <a:p>
            <a:pPr lvl="1"/>
            <a:r>
              <a:rPr lang="en-US" sz="1800" dirty="0" smtClean="0"/>
              <a:t>Must be approximately same time each yr. (ex. summer or winter)</a:t>
            </a:r>
          </a:p>
          <a:p>
            <a:pPr lvl="2"/>
            <a:endParaRPr lang="en-US" sz="1000" dirty="0"/>
          </a:p>
          <a:p>
            <a:r>
              <a:rPr lang="en-US" sz="2000" u="sng" dirty="0" smtClean="0"/>
              <a:t>Part-Time EE Defined</a:t>
            </a:r>
            <a:r>
              <a:rPr lang="en-US" sz="2000" dirty="0" smtClean="0"/>
              <a:t>: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800" dirty="0" smtClean="0"/>
              <a:t>Expected to be employed less than 30 hours per week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5534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Variable Hour, Seasonal &amp; Part-Time Employees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5257800"/>
          </a:xfrm>
        </p:spPr>
        <p:txBody>
          <a:bodyPr/>
          <a:lstStyle/>
          <a:p>
            <a:r>
              <a:rPr lang="en-US" sz="2000" dirty="0" smtClean="0"/>
              <a:t>Safe Harbor for Determining </a:t>
            </a:r>
            <a:r>
              <a:rPr lang="en-US" sz="2000" dirty="0"/>
              <a:t>Full Time </a:t>
            </a:r>
            <a:r>
              <a:rPr lang="en-US" sz="2000" dirty="0" smtClean="0"/>
              <a:t>Status:</a:t>
            </a:r>
            <a:endParaRPr lang="en-US" sz="2000" dirty="0"/>
          </a:p>
          <a:p>
            <a:endParaRPr lang="en-US" sz="1000" dirty="0"/>
          </a:p>
          <a:p>
            <a:pPr lvl="1"/>
            <a:r>
              <a:rPr lang="en-US" sz="1600" u="sng" dirty="0"/>
              <a:t>Initial Measurement (IM) Period</a:t>
            </a:r>
            <a:r>
              <a:rPr lang="en-US" sz="1600" dirty="0"/>
              <a:t>:  Can Select b/t 3-12 mos.</a:t>
            </a:r>
          </a:p>
          <a:p>
            <a:pPr lvl="1"/>
            <a:endParaRPr lang="en-US" sz="1000" dirty="0"/>
          </a:p>
          <a:p>
            <a:pPr lvl="1"/>
            <a:r>
              <a:rPr lang="en-US" sz="1600" u="sng" dirty="0" smtClean="0"/>
              <a:t>Administrative </a:t>
            </a:r>
            <a:r>
              <a:rPr lang="en-US" sz="1600" u="sng" dirty="0"/>
              <a:t>Period </a:t>
            </a:r>
            <a:r>
              <a:rPr lang="en-US" sz="1600" dirty="0"/>
              <a:t>(time period to enroll):  Up to 90 days</a:t>
            </a:r>
          </a:p>
          <a:p>
            <a:pPr lvl="2"/>
            <a:endParaRPr lang="en-US" sz="1000" dirty="0"/>
          </a:p>
          <a:p>
            <a:pPr lvl="2"/>
            <a:r>
              <a:rPr lang="en-US" sz="1600" dirty="0"/>
              <a:t>But:  IM </a:t>
            </a:r>
            <a:r>
              <a:rPr lang="en-US" sz="1600" dirty="0" smtClean="0"/>
              <a:t>+ </a:t>
            </a:r>
            <a:r>
              <a:rPr lang="en-US" sz="1600" dirty="0"/>
              <a:t>Admin </a:t>
            </a:r>
            <a:r>
              <a:rPr lang="en-US" sz="1600" dirty="0" smtClean="0"/>
              <a:t>periods </a:t>
            </a:r>
            <a:r>
              <a:rPr lang="en-US" sz="1600" i="1" dirty="0"/>
              <a:t>cannot </a:t>
            </a:r>
            <a:r>
              <a:rPr lang="en-US" sz="1600" i="1" dirty="0" smtClean="0"/>
              <a:t> extend “</a:t>
            </a:r>
            <a:r>
              <a:rPr lang="en-US" sz="1600" i="1" u="sng" dirty="0" smtClean="0"/>
              <a:t>beyond the last day of the 1</a:t>
            </a:r>
            <a:r>
              <a:rPr lang="en-US" sz="1600" i="1" u="sng" baseline="30000" dirty="0" smtClean="0"/>
              <a:t>st</a:t>
            </a:r>
            <a:r>
              <a:rPr lang="en-US" sz="1600" i="1" u="sng" dirty="0" smtClean="0"/>
              <a:t> calendar month beginning on or after an EE’s anniversary date</a:t>
            </a:r>
            <a:r>
              <a:rPr lang="en-US" sz="1600" i="1" dirty="0" smtClean="0"/>
              <a:t>”</a:t>
            </a:r>
          </a:p>
          <a:p>
            <a:pPr lvl="2"/>
            <a:endParaRPr lang="en-US" sz="800" i="1" dirty="0" smtClean="0"/>
          </a:p>
          <a:p>
            <a:pPr lvl="2"/>
            <a:r>
              <a:rPr lang="en-US" sz="1600" i="1" dirty="0" smtClean="0"/>
              <a:t>As a general rule, cannot exceed </a:t>
            </a:r>
            <a:r>
              <a:rPr lang="en-US" sz="1600" i="1" dirty="0"/>
              <a:t>13 mos</a:t>
            </a:r>
            <a:r>
              <a:rPr lang="en-US" sz="1600" i="1" dirty="0" smtClean="0"/>
              <a:t>. + any partial month</a:t>
            </a:r>
            <a:endParaRPr lang="en-US" sz="1600" dirty="0"/>
          </a:p>
          <a:p>
            <a:pPr lvl="2"/>
            <a:endParaRPr lang="en-US" sz="800" dirty="0"/>
          </a:p>
          <a:p>
            <a:pPr lvl="2"/>
            <a:r>
              <a:rPr lang="en-US" sz="1600" dirty="0"/>
              <a:t>Must </a:t>
            </a:r>
            <a:r>
              <a:rPr lang="en-US" sz="1600" dirty="0" smtClean="0"/>
              <a:t>offer to enroll as Full-Time </a:t>
            </a:r>
            <a:r>
              <a:rPr lang="en-US" sz="1600" dirty="0"/>
              <a:t>in plan within 13 mos. </a:t>
            </a:r>
          </a:p>
          <a:p>
            <a:pPr lvl="3"/>
            <a:endParaRPr lang="en-US" sz="1000" dirty="0"/>
          </a:p>
          <a:p>
            <a:pPr lvl="3"/>
            <a:r>
              <a:rPr lang="en-US" sz="1400" dirty="0"/>
              <a:t>Ex. 12 Mo. IM Period = 1 </a:t>
            </a:r>
            <a:r>
              <a:rPr lang="en-US" sz="1400" dirty="0" smtClean="0"/>
              <a:t>mo. + any partial month</a:t>
            </a:r>
          </a:p>
          <a:p>
            <a:pPr lvl="3"/>
            <a:r>
              <a:rPr lang="en-US" sz="1400" dirty="0" smtClean="0"/>
              <a:t>Ex</a:t>
            </a:r>
            <a:r>
              <a:rPr lang="en-US" sz="1400" dirty="0"/>
              <a:t>. 10 Mo. IM Period = up to 90 days to </a:t>
            </a:r>
            <a:r>
              <a:rPr lang="en-US" sz="1400" dirty="0" smtClean="0"/>
              <a:t>offer enrollment</a:t>
            </a:r>
            <a:endParaRPr lang="en-US" sz="1400" dirty="0"/>
          </a:p>
          <a:p>
            <a:pPr lvl="2"/>
            <a:endParaRPr lang="en-US" sz="1050" dirty="0"/>
          </a:p>
          <a:p>
            <a:pPr lvl="2"/>
            <a:r>
              <a:rPr lang="en-US" sz="1600" b="1" i="1" u="sng" dirty="0"/>
              <a:t>NO PENALTY DURING 13 Mo. IM / ADMIN PERIODS</a:t>
            </a:r>
          </a:p>
          <a:p>
            <a:pPr lvl="2"/>
            <a:endParaRPr lang="en-US" sz="1000" i="1" dirty="0"/>
          </a:p>
          <a:p>
            <a:pPr lvl="1"/>
            <a:r>
              <a:rPr lang="en-US" sz="1600" u="sng" dirty="0" smtClean="0"/>
              <a:t>Stability Period:</a:t>
            </a:r>
            <a:r>
              <a:rPr lang="en-US" sz="1600" dirty="0" smtClean="0"/>
              <a:t>  No shorter than IM Period (3-12 mo.)</a:t>
            </a:r>
          </a:p>
          <a:p>
            <a:pPr lvl="2"/>
            <a:endParaRPr lang="en-US" sz="1050" dirty="0"/>
          </a:p>
          <a:p>
            <a:pPr lvl="2"/>
            <a:r>
              <a:rPr lang="en-US" sz="1600" dirty="0" smtClean="0"/>
              <a:t>Subject to Penalty if Full-Time (&amp; Penalty is Triggered)</a:t>
            </a:r>
            <a:endParaRPr lang="en-US" sz="1600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331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Safe Harbor for Determining Full Time Employees</a:t>
            </a:r>
            <a:br>
              <a:rPr lang="en-US" sz="2800" dirty="0" smtClean="0"/>
            </a:br>
            <a:r>
              <a:rPr lang="en-US" sz="2000" dirty="0" smtClean="0"/>
              <a:t>Source:  Congressional Research Service</a:t>
            </a:r>
            <a:endParaRPr lang="en-US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14400"/>
            <a:ext cx="7696200" cy="5320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1320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Pre-2015 Transition Relief </a:t>
            </a:r>
            <a:br>
              <a:rPr lang="en-US" sz="2800" dirty="0" smtClean="0"/>
            </a:br>
            <a:r>
              <a:rPr lang="en-US" sz="2800" dirty="0" smtClean="0"/>
              <a:t>Non-Calendar Year Plans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8001000" cy="5181600"/>
          </a:xfrm>
        </p:spPr>
        <p:txBody>
          <a:bodyPr/>
          <a:lstStyle/>
          <a:p>
            <a:r>
              <a:rPr lang="en-US" sz="2000" b="1" dirty="0" smtClean="0"/>
              <a:t>For FY Plans that begin in 2014 and continue into 2015 there are 3 pieces of transition relief:</a:t>
            </a:r>
          </a:p>
          <a:p>
            <a:endParaRPr lang="en-US" sz="2000" b="1" dirty="0" smtClean="0"/>
          </a:p>
          <a:p>
            <a:pPr lvl="1"/>
            <a:r>
              <a:rPr lang="en-US" sz="1600" b="1" dirty="0" smtClean="0"/>
              <a:t>(</a:t>
            </a:r>
            <a:r>
              <a:rPr lang="en-US" sz="1600" b="1" dirty="0"/>
              <a:t>1) Pre-2015 eligibility transition </a:t>
            </a:r>
            <a:r>
              <a:rPr lang="en-US" sz="1600" b="1" dirty="0" smtClean="0"/>
              <a:t>relief</a:t>
            </a:r>
            <a:endParaRPr lang="en-US" sz="1600" b="1" dirty="0"/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smtClean="0"/>
              <a:t>(</a:t>
            </a:r>
            <a:r>
              <a:rPr lang="en-US" sz="1600" b="1" dirty="0"/>
              <a:t>2) Significant percentage transition </a:t>
            </a:r>
            <a:r>
              <a:rPr lang="en-US" sz="1600" b="1" dirty="0" smtClean="0"/>
              <a:t>relief (all </a:t>
            </a:r>
            <a:r>
              <a:rPr lang="en-US" sz="1600" b="1" dirty="0"/>
              <a:t>employees)</a:t>
            </a:r>
          </a:p>
          <a:p>
            <a:pPr lvl="1"/>
            <a:endParaRPr lang="en-US" sz="1600" b="1" dirty="0" smtClean="0"/>
          </a:p>
          <a:p>
            <a:pPr lvl="1"/>
            <a:r>
              <a:rPr lang="en-US" sz="1600" b="1" dirty="0" smtClean="0"/>
              <a:t>(</a:t>
            </a:r>
            <a:r>
              <a:rPr lang="en-US" sz="1600" b="1" dirty="0"/>
              <a:t>3) Significant percentage transition </a:t>
            </a:r>
            <a:r>
              <a:rPr lang="en-US" sz="1600" b="1" dirty="0" smtClean="0"/>
              <a:t>relief (full-time </a:t>
            </a:r>
            <a:r>
              <a:rPr lang="en-US" sz="1600" b="1" dirty="0"/>
              <a:t>employees</a:t>
            </a:r>
            <a:r>
              <a:rPr lang="en-US" sz="1600" b="1" dirty="0" smtClean="0"/>
              <a:t>)</a:t>
            </a:r>
          </a:p>
          <a:p>
            <a:pPr lvl="1"/>
            <a:endParaRPr lang="en-US" sz="1600" b="1" dirty="0"/>
          </a:p>
          <a:p>
            <a:r>
              <a:rPr lang="en-US" sz="2000" b="1" dirty="0" smtClean="0"/>
              <a:t>For each, the ER Must:</a:t>
            </a:r>
          </a:p>
          <a:p>
            <a:endParaRPr lang="en-US" sz="2000" b="1" dirty="0" smtClean="0"/>
          </a:p>
          <a:p>
            <a:pPr lvl="1"/>
            <a:r>
              <a:rPr lang="en-US" sz="1600" b="1" dirty="0" smtClean="0"/>
              <a:t>(a)  Have had a non-calendar year plan as of Dec. 27, 2012</a:t>
            </a:r>
          </a:p>
          <a:p>
            <a:pPr lvl="1"/>
            <a:endParaRPr lang="en-US" sz="1600" b="1" dirty="0"/>
          </a:p>
          <a:p>
            <a:pPr lvl="1"/>
            <a:r>
              <a:rPr lang="en-US" sz="1600" b="1" dirty="0" smtClean="0"/>
              <a:t>(b)  Not have changed  plan to </a:t>
            </a:r>
            <a:r>
              <a:rPr lang="en-US" sz="1600" b="1" u="sng" dirty="0" smtClean="0"/>
              <a:t>begin at a later calendar date</a:t>
            </a:r>
            <a:endParaRPr lang="en-US" sz="1600" b="1" u="sng" dirty="0"/>
          </a:p>
          <a:p>
            <a:pPr lvl="1"/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0823232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Pre-2015 Transition Relief </a:t>
            </a:r>
            <a:br>
              <a:rPr lang="en-US" sz="2800" dirty="0" smtClean="0"/>
            </a:br>
            <a:r>
              <a:rPr lang="en-US" sz="2800" dirty="0" smtClean="0"/>
              <a:t>Non-Calendar Year Plans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90600"/>
            <a:ext cx="8001000" cy="5181600"/>
          </a:xfrm>
        </p:spPr>
        <p:txBody>
          <a:bodyPr/>
          <a:lstStyle/>
          <a:p>
            <a:r>
              <a:rPr lang="en-US" sz="1800" b="1" dirty="0" smtClean="0"/>
              <a:t>(</a:t>
            </a:r>
            <a:r>
              <a:rPr lang="en-US" sz="1800" b="1" dirty="0"/>
              <a:t>1) Pre-2015 eligibility transition </a:t>
            </a:r>
            <a:r>
              <a:rPr lang="en-US" sz="1800" b="1" dirty="0" smtClean="0"/>
              <a:t>relief</a:t>
            </a:r>
          </a:p>
          <a:p>
            <a:pPr lvl="1"/>
            <a:endParaRPr lang="en-US" sz="800" b="1" dirty="0" smtClean="0"/>
          </a:p>
          <a:p>
            <a:pPr lvl="1"/>
            <a:r>
              <a:rPr lang="en-US" sz="1400" dirty="0" err="1" smtClean="0"/>
              <a:t>EEs</a:t>
            </a:r>
            <a:r>
              <a:rPr lang="en-US" sz="1400" dirty="0" smtClean="0"/>
              <a:t> (whenever </a:t>
            </a:r>
            <a:r>
              <a:rPr lang="en-US" sz="1400" dirty="0"/>
              <a:t>hired) who </a:t>
            </a:r>
            <a:r>
              <a:rPr lang="en-US" sz="1400" b="1" u="sng" dirty="0"/>
              <a:t>are eligible for coverage on the </a:t>
            </a:r>
            <a:r>
              <a:rPr lang="en-US" sz="1400" b="1" u="sng" dirty="0" smtClean="0"/>
              <a:t>1st day </a:t>
            </a:r>
            <a:r>
              <a:rPr lang="en-US" sz="1400" b="1" u="sng" dirty="0"/>
              <a:t>of the 2015 plan </a:t>
            </a:r>
            <a:r>
              <a:rPr lang="en-US" sz="1400" b="1" u="sng" dirty="0" smtClean="0"/>
              <a:t>year  (under terms of plan existing on </a:t>
            </a:r>
            <a:r>
              <a:rPr lang="en-US" sz="1400" b="1" u="sng" dirty="0"/>
              <a:t>Feb. 9, </a:t>
            </a:r>
            <a:r>
              <a:rPr lang="en-US" sz="1400" b="1" u="sng" dirty="0" smtClean="0"/>
              <a:t>2014</a:t>
            </a:r>
            <a:r>
              <a:rPr lang="en-US" sz="1400" b="1" u="sng" dirty="0"/>
              <a:t>)</a:t>
            </a:r>
            <a:endParaRPr lang="en-US" sz="1400" b="1" u="sng" dirty="0" smtClean="0"/>
          </a:p>
          <a:p>
            <a:pPr lvl="1"/>
            <a:endParaRPr lang="en-US" sz="800" dirty="0" smtClean="0"/>
          </a:p>
          <a:p>
            <a:pPr lvl="1"/>
            <a:r>
              <a:rPr lang="en-US" sz="1400" dirty="0" smtClean="0"/>
              <a:t>Who </a:t>
            </a:r>
            <a:r>
              <a:rPr lang="en-US" sz="1400" dirty="0"/>
              <a:t>are offered </a:t>
            </a:r>
            <a:r>
              <a:rPr lang="en-US" sz="1400" dirty="0" smtClean="0"/>
              <a:t>qualifying coverage on 1</a:t>
            </a:r>
            <a:r>
              <a:rPr lang="en-US" sz="1400" baseline="30000" dirty="0" smtClean="0"/>
              <a:t>st</a:t>
            </a:r>
            <a:r>
              <a:rPr lang="en-US" sz="1400" dirty="0" smtClean="0"/>
              <a:t> day of 2015 plan year </a:t>
            </a:r>
          </a:p>
          <a:p>
            <a:pPr lvl="1"/>
            <a:endParaRPr lang="en-US" sz="800" dirty="0" smtClean="0"/>
          </a:p>
          <a:p>
            <a:pPr lvl="1"/>
            <a:r>
              <a:rPr lang="en-US" sz="1400" b="1" dirty="0" smtClean="0"/>
              <a:t>Will not subject ER to penalty for those </a:t>
            </a:r>
            <a:r>
              <a:rPr lang="en-US" sz="1400" b="1" dirty="0" err="1" smtClean="0"/>
              <a:t>EEs</a:t>
            </a:r>
            <a:endParaRPr lang="en-US" sz="1400" b="1" dirty="0"/>
          </a:p>
          <a:p>
            <a:endParaRPr lang="en-US" sz="800" b="1" dirty="0" smtClean="0"/>
          </a:p>
          <a:p>
            <a:r>
              <a:rPr lang="en-US" sz="1800" b="1" dirty="0"/>
              <a:t>(2) Significant percentage transition relief (all </a:t>
            </a:r>
            <a:r>
              <a:rPr lang="en-US" sz="1800" b="1" dirty="0" err="1"/>
              <a:t>EEs</a:t>
            </a:r>
            <a:r>
              <a:rPr lang="en-US" sz="1800" b="1" dirty="0"/>
              <a:t>)</a:t>
            </a:r>
          </a:p>
          <a:p>
            <a:pPr lvl="1"/>
            <a:endParaRPr lang="en-US" sz="800" dirty="0"/>
          </a:p>
          <a:p>
            <a:pPr lvl="1"/>
            <a:r>
              <a:rPr lang="en-US" sz="1400" dirty="0"/>
              <a:t>(</a:t>
            </a:r>
            <a:r>
              <a:rPr lang="en-US" sz="1400" dirty="0" smtClean="0"/>
              <a:t>1) If </a:t>
            </a:r>
            <a:r>
              <a:rPr lang="en-US" sz="1400" dirty="0"/>
              <a:t>ER </a:t>
            </a:r>
            <a:r>
              <a:rPr lang="en-US" sz="1400" b="1" u="sng" dirty="0"/>
              <a:t>covered</a:t>
            </a:r>
            <a:r>
              <a:rPr lang="en-US" sz="1400" dirty="0"/>
              <a:t> at least </a:t>
            </a:r>
            <a:r>
              <a:rPr lang="en-US" sz="1400" b="1" i="1" u="sng" dirty="0"/>
              <a:t>1/4  of all </a:t>
            </a:r>
            <a:r>
              <a:rPr lang="en-US" sz="1400" b="1" i="1" u="sng" dirty="0" err="1"/>
              <a:t>EEs</a:t>
            </a:r>
            <a:r>
              <a:rPr lang="en-US" sz="1400" b="1" i="1" dirty="0"/>
              <a:t> </a:t>
            </a:r>
            <a:r>
              <a:rPr lang="en-US" sz="1400" dirty="0"/>
              <a:t>on </a:t>
            </a:r>
            <a:r>
              <a:rPr lang="en-US" sz="1400" b="1" u="sng" dirty="0"/>
              <a:t>any day</a:t>
            </a:r>
            <a:r>
              <a:rPr lang="en-US" sz="1400" dirty="0"/>
              <a:t> b/t 2/10/13 and 2/9/14</a:t>
            </a:r>
          </a:p>
          <a:p>
            <a:pPr marL="457200" lvl="1" indent="0">
              <a:buNone/>
            </a:pPr>
            <a:r>
              <a:rPr lang="en-US" sz="700" b="1" dirty="0"/>
              <a:t>	</a:t>
            </a:r>
          </a:p>
          <a:p>
            <a:pPr marL="457200" lvl="1" indent="0">
              <a:buNone/>
            </a:pPr>
            <a:r>
              <a:rPr lang="en-US" sz="1400" b="1" u="sng" dirty="0"/>
              <a:t>or </a:t>
            </a:r>
          </a:p>
          <a:p>
            <a:pPr lvl="1"/>
            <a:endParaRPr lang="en-US" sz="700" dirty="0"/>
          </a:p>
          <a:p>
            <a:pPr lvl="1"/>
            <a:r>
              <a:rPr lang="en-US" sz="1400" dirty="0"/>
              <a:t>(2) </a:t>
            </a:r>
            <a:r>
              <a:rPr lang="en-US" sz="1400" dirty="0" smtClean="0"/>
              <a:t>If ER </a:t>
            </a:r>
            <a:r>
              <a:rPr lang="en-US" sz="1400" b="1" u="sng" dirty="0"/>
              <a:t>offered</a:t>
            </a:r>
            <a:r>
              <a:rPr lang="en-US" sz="1400" dirty="0"/>
              <a:t> coverage to at least</a:t>
            </a:r>
            <a:r>
              <a:rPr lang="en-US" sz="1400" b="1" i="1" u="sng" dirty="0"/>
              <a:t> 1/3 of all </a:t>
            </a:r>
            <a:r>
              <a:rPr lang="en-US" sz="1400" b="1" i="1" u="sng" dirty="0" err="1"/>
              <a:t>EEs</a:t>
            </a:r>
            <a:r>
              <a:rPr lang="en-US" sz="1400" b="1" i="1" u="sng" dirty="0"/>
              <a:t> </a:t>
            </a:r>
            <a:r>
              <a:rPr lang="en-US" sz="1400" b="1" u="sng" dirty="0" smtClean="0"/>
              <a:t>during </a:t>
            </a:r>
            <a:r>
              <a:rPr lang="en-US" sz="1400" b="1" u="sng" dirty="0"/>
              <a:t>last open enrollment before 2/9/14</a:t>
            </a:r>
          </a:p>
          <a:p>
            <a:pPr lvl="1"/>
            <a:endParaRPr lang="en-US" sz="700" b="1" u="sng" dirty="0"/>
          </a:p>
          <a:p>
            <a:pPr marL="457200" lvl="1" indent="0">
              <a:buNone/>
            </a:pPr>
            <a:r>
              <a:rPr lang="en-US" sz="1400" b="1" u="sng" dirty="0"/>
              <a:t>and</a:t>
            </a:r>
          </a:p>
          <a:p>
            <a:pPr lvl="1"/>
            <a:endParaRPr lang="en-US" sz="700" dirty="0"/>
          </a:p>
          <a:p>
            <a:pPr lvl="1"/>
            <a:r>
              <a:rPr lang="en-US" sz="1400" dirty="0" smtClean="0"/>
              <a:t>ER offered </a:t>
            </a:r>
            <a:r>
              <a:rPr lang="en-US" sz="1400" dirty="0"/>
              <a:t>qualifying coverage on 1</a:t>
            </a:r>
            <a:r>
              <a:rPr lang="en-US" sz="1400" baseline="30000" dirty="0"/>
              <a:t>st</a:t>
            </a:r>
            <a:r>
              <a:rPr lang="en-US" sz="1400" dirty="0"/>
              <a:t> day of 2015 plan </a:t>
            </a:r>
            <a:r>
              <a:rPr lang="en-US" sz="1400" dirty="0" smtClean="0"/>
              <a:t>year</a:t>
            </a:r>
          </a:p>
          <a:p>
            <a:pPr lvl="1"/>
            <a:endParaRPr lang="en-US" sz="800" dirty="0"/>
          </a:p>
          <a:p>
            <a:pPr lvl="1"/>
            <a:r>
              <a:rPr lang="en-US" sz="1400" b="1" u="sng" dirty="0"/>
              <a:t>No penalty for workforce prior to 2015 plan </a:t>
            </a:r>
            <a:r>
              <a:rPr lang="en-US" sz="1400" b="1" u="sng" dirty="0" smtClean="0"/>
              <a:t>year</a:t>
            </a:r>
          </a:p>
          <a:p>
            <a:pPr lvl="1"/>
            <a:endParaRPr lang="en-US" sz="800" b="1" u="sng" dirty="0" smtClean="0"/>
          </a:p>
          <a:p>
            <a:pPr lvl="1"/>
            <a:r>
              <a:rPr lang="en-US" sz="1400" b="1" u="sng" dirty="0" smtClean="0"/>
              <a:t>ER will not qualify it if has a large # of part-time or seasonal employees</a:t>
            </a:r>
            <a:endParaRPr lang="en-US" sz="1400" b="1" u="sng" dirty="0"/>
          </a:p>
          <a:p>
            <a:endParaRPr lang="en-US" sz="8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9352379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FFFF"/>
                </a:solidFill>
              </a:rPr>
              <a:t>Pre-2015 Transition Relief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Non-Calendar Year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90600"/>
            <a:ext cx="7924800" cy="5181600"/>
          </a:xfrm>
        </p:spPr>
        <p:txBody>
          <a:bodyPr/>
          <a:lstStyle/>
          <a:p>
            <a:endParaRPr lang="en-US" sz="800" b="1" dirty="0"/>
          </a:p>
          <a:p>
            <a:r>
              <a:rPr lang="en-US" sz="1800" b="1" dirty="0"/>
              <a:t>(3) Significant percentage transition relief (full-time </a:t>
            </a:r>
            <a:r>
              <a:rPr lang="en-US" sz="1800" b="1" dirty="0" err="1" smtClean="0"/>
              <a:t>EEs</a:t>
            </a:r>
            <a:r>
              <a:rPr lang="en-US" sz="1800" b="1" dirty="0" smtClean="0"/>
              <a:t>)</a:t>
            </a:r>
          </a:p>
          <a:p>
            <a:endParaRPr lang="en-US" sz="800" b="1" dirty="0"/>
          </a:p>
          <a:p>
            <a:pPr lvl="1"/>
            <a:r>
              <a:rPr lang="en-US" sz="1400" dirty="0"/>
              <a:t>(1) If ER </a:t>
            </a:r>
            <a:r>
              <a:rPr lang="en-US" sz="1400" b="1" u="sng" dirty="0"/>
              <a:t>covered</a:t>
            </a:r>
            <a:r>
              <a:rPr lang="en-US" sz="1400" dirty="0"/>
              <a:t> at least </a:t>
            </a:r>
            <a:r>
              <a:rPr lang="en-US" sz="1400" b="1" i="1" u="sng" dirty="0" smtClean="0"/>
              <a:t>1/3</a:t>
            </a:r>
            <a:r>
              <a:rPr lang="en-US" sz="1400" i="1" dirty="0" smtClean="0"/>
              <a:t> of </a:t>
            </a:r>
            <a:r>
              <a:rPr lang="en-US" sz="1400" i="1" dirty="0"/>
              <a:t>all</a:t>
            </a:r>
            <a:r>
              <a:rPr lang="en-US" sz="1400" b="1" i="1" u="sng" dirty="0"/>
              <a:t> </a:t>
            </a:r>
            <a:r>
              <a:rPr lang="en-US" sz="1400" b="1" i="1" u="sng" dirty="0" smtClean="0"/>
              <a:t>Full-Time </a:t>
            </a:r>
            <a:r>
              <a:rPr lang="en-US" sz="1400" b="1" i="1" u="sng" dirty="0" err="1" smtClean="0"/>
              <a:t>EEs</a:t>
            </a:r>
            <a:r>
              <a:rPr lang="en-US" sz="1400" b="1" i="1" dirty="0" smtClean="0"/>
              <a:t> </a:t>
            </a:r>
            <a:r>
              <a:rPr lang="en-US" sz="1400" dirty="0"/>
              <a:t>on </a:t>
            </a:r>
            <a:r>
              <a:rPr lang="en-US" sz="1400" b="1" u="sng" dirty="0"/>
              <a:t>any day</a:t>
            </a:r>
            <a:r>
              <a:rPr lang="en-US" sz="1400" dirty="0"/>
              <a:t> b/t 2/10/13 and 2/9/14</a:t>
            </a:r>
          </a:p>
          <a:p>
            <a:pPr marL="457200" lvl="1" indent="0">
              <a:buNone/>
            </a:pPr>
            <a:r>
              <a:rPr lang="en-US" sz="700" b="1" dirty="0"/>
              <a:t>	</a:t>
            </a:r>
          </a:p>
          <a:p>
            <a:pPr marL="457200" lvl="1" indent="0">
              <a:buNone/>
            </a:pPr>
            <a:r>
              <a:rPr lang="en-US" sz="1400" b="1" u="sng" dirty="0"/>
              <a:t>or </a:t>
            </a:r>
          </a:p>
          <a:p>
            <a:pPr lvl="1"/>
            <a:endParaRPr lang="en-US" sz="700" dirty="0"/>
          </a:p>
          <a:p>
            <a:pPr lvl="1"/>
            <a:r>
              <a:rPr lang="en-US" sz="1400" dirty="0"/>
              <a:t>(2) If ER </a:t>
            </a:r>
            <a:r>
              <a:rPr lang="en-US" sz="1400" b="1" u="sng" dirty="0"/>
              <a:t>offered</a:t>
            </a:r>
            <a:r>
              <a:rPr lang="en-US" sz="1400" dirty="0"/>
              <a:t> coverage to at least</a:t>
            </a:r>
            <a:r>
              <a:rPr lang="en-US" sz="1400" b="1" i="1" u="sng" dirty="0"/>
              <a:t> </a:t>
            </a:r>
            <a:r>
              <a:rPr lang="en-US" sz="1400" b="1" i="1" u="sng" dirty="0" smtClean="0"/>
              <a:t>1/2</a:t>
            </a:r>
            <a:r>
              <a:rPr lang="en-US" sz="1400" i="1" dirty="0" smtClean="0"/>
              <a:t> </a:t>
            </a:r>
            <a:r>
              <a:rPr lang="en-US" sz="1400" i="1" dirty="0"/>
              <a:t>of all </a:t>
            </a:r>
            <a:r>
              <a:rPr lang="en-US" sz="1400" b="1" i="1" u="sng" dirty="0" smtClean="0"/>
              <a:t>Full-Time </a:t>
            </a:r>
            <a:r>
              <a:rPr lang="en-US" sz="1400" b="1" i="1" u="sng" dirty="0" err="1" smtClean="0"/>
              <a:t>EEs</a:t>
            </a:r>
            <a:r>
              <a:rPr lang="en-US" sz="1400" b="1" i="1" u="sng" dirty="0" smtClean="0"/>
              <a:t> </a:t>
            </a:r>
            <a:r>
              <a:rPr lang="en-US" sz="1400" b="1" u="sng" dirty="0"/>
              <a:t>during last open enrollment before 2/9/14</a:t>
            </a:r>
          </a:p>
          <a:p>
            <a:pPr lvl="1"/>
            <a:endParaRPr lang="en-US" sz="700" b="1" u="sng" dirty="0"/>
          </a:p>
          <a:p>
            <a:pPr marL="457200" lvl="1" indent="0">
              <a:buNone/>
            </a:pPr>
            <a:r>
              <a:rPr lang="en-US" sz="1400" b="1" u="sng" dirty="0"/>
              <a:t>and</a:t>
            </a:r>
          </a:p>
          <a:p>
            <a:pPr lvl="1"/>
            <a:endParaRPr lang="en-US" sz="700" dirty="0"/>
          </a:p>
          <a:p>
            <a:pPr lvl="1"/>
            <a:r>
              <a:rPr lang="en-US" sz="1400" dirty="0"/>
              <a:t>ER offered qualifying coverage on 1</a:t>
            </a:r>
            <a:r>
              <a:rPr lang="en-US" sz="1400" baseline="30000" dirty="0"/>
              <a:t>st</a:t>
            </a:r>
            <a:r>
              <a:rPr lang="en-US" sz="1400" dirty="0"/>
              <a:t> day of 2015 plan year</a:t>
            </a:r>
          </a:p>
          <a:p>
            <a:pPr lvl="1"/>
            <a:endParaRPr lang="en-US" sz="800" dirty="0"/>
          </a:p>
          <a:p>
            <a:pPr lvl="1"/>
            <a:r>
              <a:rPr lang="en-US" sz="1400" b="1" u="sng" dirty="0"/>
              <a:t>No penalty for workforce prior to 2015 plan year</a:t>
            </a:r>
          </a:p>
          <a:p>
            <a:pPr lvl="1"/>
            <a:endParaRPr lang="en-US" sz="1600" b="1" dirty="0" smtClean="0"/>
          </a:p>
          <a:p>
            <a:pPr lvl="1"/>
            <a:endParaRPr lang="en-US" sz="1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10184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3900" y="6858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Impact of Health Care Reform</a:t>
            </a:r>
            <a:br>
              <a:rPr lang="en-US" dirty="0" smtClean="0"/>
            </a:br>
            <a:r>
              <a:rPr lang="en-US" dirty="0" smtClean="0"/>
              <a:t>On Employees &amp; Employers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4038600"/>
            <a:ext cx="64008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Prepared by: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Joshua R. Treece, Esq.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Woods Rogers PLC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540.983.7600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hlinkClick r:id="rId2"/>
              </a:rPr>
              <a:t>www.woodsrogers.com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Copyright </a:t>
            </a:r>
            <a:r>
              <a:rPr lang="en-US" sz="1400" dirty="0"/>
              <a:t>© </a:t>
            </a:r>
            <a:r>
              <a:rPr lang="en-US" sz="1400" dirty="0" smtClean="0"/>
              <a:t>2014 </a:t>
            </a:r>
            <a:r>
              <a:rPr lang="en-US" sz="1400" dirty="0"/>
              <a:t>Woods Rogers, PLC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409838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SHOP EXCHANGES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315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SHOP exchanges: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Allow small employers to offer plans from multiple insurers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receive single bill and write single check.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Small employers may be eligible for a tax credit of up to 50% of ER’s premiums</a:t>
            </a:r>
          </a:p>
          <a:p>
            <a:pPr lvl="1" eaLnBrk="1" hangingPunct="1">
              <a:lnSpc>
                <a:spcPct val="90000"/>
              </a:lnSpc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Full Implementation Delayed:  </a:t>
            </a:r>
          </a:p>
          <a:p>
            <a:pPr lvl="1" eaLnBrk="1" hangingPunct="1">
              <a:lnSpc>
                <a:spcPct val="90000"/>
              </a:lnSpc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Single SHOP plan in 2014-ERs only allowed to select 1 plan to offer their </a:t>
            </a:r>
            <a:r>
              <a:rPr lang="en-US" sz="1800" dirty="0" err="1" smtClean="0"/>
              <a:t>EEs</a:t>
            </a:r>
            <a:endParaRPr lang="en-US" sz="1800" dirty="0" smtClean="0"/>
          </a:p>
          <a:p>
            <a:pPr lvl="2" eaLnBrk="1" hangingPunct="1">
              <a:lnSpc>
                <a:spcPct val="90000"/>
              </a:lnSpc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/>
              <a:t>In 2015, ERs will be allowed to select multiple plans for </a:t>
            </a:r>
            <a:r>
              <a:rPr lang="en-US" sz="1800" dirty="0" err="1" smtClean="0"/>
              <a:t>EEs</a:t>
            </a:r>
            <a:r>
              <a:rPr lang="en-US" sz="1800" dirty="0" smtClean="0"/>
              <a:t> to choose from.</a:t>
            </a:r>
          </a:p>
          <a:p>
            <a:pPr eaLnBrk="1" hangingPunct="1">
              <a:lnSpc>
                <a:spcPct val="90000"/>
              </a:lnSpc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Minimum Participation Exception (Between Nov</a:t>
            </a:r>
            <a:r>
              <a:rPr lang="en-US" sz="2200" dirty="0"/>
              <a:t>. 15 – Dec. </a:t>
            </a:r>
            <a:r>
              <a:rPr lang="en-US" sz="2200" dirty="0" smtClean="0"/>
              <a:t>15 each year)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257633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Insurance Offered Through Exchange Must</a:t>
            </a:r>
            <a:endParaRPr lang="en-US" sz="2400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990600"/>
            <a:ext cx="7772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Must Provide “Essential Health Benefits” including:</a:t>
            </a:r>
          </a:p>
          <a:p>
            <a:pPr lvl="2" eaLnBrk="1" hangingPunct="1">
              <a:lnSpc>
                <a:spcPct val="80000"/>
              </a:lnSpc>
            </a:pP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Ambulatory/outpatient services</a:t>
            </a:r>
          </a:p>
          <a:p>
            <a:pPr lvl="2" eaLnBrk="1" hangingPunct="1">
              <a:lnSpc>
                <a:spcPct val="80000"/>
              </a:lnSpc>
            </a:pPr>
            <a:endParaRPr lang="en-US" sz="5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Emergency services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Hospitalization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Maternity and newborn care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Mental health and substance abuse services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Prescription drugs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Rehabilitative and </a:t>
            </a:r>
            <a:r>
              <a:rPr lang="en-US" sz="1600" dirty="0" err="1" smtClean="0"/>
              <a:t>habilitative</a:t>
            </a:r>
            <a:r>
              <a:rPr lang="en-US" sz="1600" dirty="0" smtClean="0"/>
              <a:t> services and devices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Laboratory services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Preventive and wellness services and chronic disease management</a:t>
            </a:r>
          </a:p>
          <a:p>
            <a:pPr lvl="2" eaLnBrk="1" hangingPunct="1">
              <a:lnSpc>
                <a:spcPct val="80000"/>
              </a:lnSpc>
            </a:pPr>
            <a:endParaRPr lang="en-US" sz="8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Pediatric services, including oral and vision care</a:t>
            </a:r>
          </a:p>
          <a:p>
            <a:pPr lvl="2" eaLnBrk="1" hangingPunct="1">
              <a:lnSpc>
                <a:spcPct val="80000"/>
              </a:lnSpc>
            </a:pPr>
            <a:endParaRPr lang="en-US" sz="11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Must match other benefits provided by the state’s designated “benchmark plan”</a:t>
            </a:r>
          </a:p>
          <a:p>
            <a:pPr marL="342900" lvl="2" indent="-342900" eaLnBrk="1" hangingPunct="1">
              <a:lnSpc>
                <a:spcPct val="80000"/>
              </a:lnSpc>
            </a:pPr>
            <a:endParaRPr lang="en-US" sz="500" dirty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ER Plans need not offer all of the </a:t>
            </a:r>
            <a:r>
              <a:rPr lang="en-US" sz="2000" dirty="0" err="1" smtClean="0"/>
              <a:t>EHBs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20296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Bill of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620000" cy="51816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No Preexisting Condition Exclusions (2014)</a:t>
            </a:r>
          </a:p>
          <a:p>
            <a:pPr eaLnBrk="1" hangingPunct="1"/>
            <a:endParaRPr lang="en-US" sz="1600" dirty="0" smtClean="0"/>
          </a:p>
          <a:p>
            <a:pPr lvl="1" eaLnBrk="1" hangingPunct="1"/>
            <a:r>
              <a:rPr lang="en-US" sz="1600" dirty="0" smtClean="0"/>
              <a:t>Previously applied only for children up to age 19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2000" dirty="0" smtClean="0"/>
              <a:t>No </a:t>
            </a:r>
            <a:r>
              <a:rPr lang="en-US" sz="2000" dirty="0"/>
              <a:t>Annual Limits for </a:t>
            </a:r>
            <a:r>
              <a:rPr lang="en-US" sz="2000" dirty="0" err="1" smtClean="0"/>
              <a:t>EHBs</a:t>
            </a:r>
            <a:r>
              <a:rPr lang="en-US" sz="2000" dirty="0" smtClean="0"/>
              <a:t> (2014)</a:t>
            </a:r>
          </a:p>
          <a:p>
            <a:pPr eaLnBrk="1" hangingPunct="1"/>
            <a:endParaRPr lang="en-US" sz="1600" dirty="0" smtClean="0"/>
          </a:p>
          <a:p>
            <a:pPr lvl="1" eaLnBrk="1" hangingPunct="1"/>
            <a:r>
              <a:rPr lang="en-US" sz="1600" dirty="0" smtClean="0"/>
              <a:t>Per beneficiary limits allowed for non-</a:t>
            </a:r>
            <a:r>
              <a:rPr lang="en-US" sz="1600" dirty="0" err="1" smtClean="0"/>
              <a:t>EHBs</a:t>
            </a:r>
            <a:endParaRPr lang="en-US" sz="1600" dirty="0" smtClean="0"/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2000" dirty="0" smtClean="0"/>
              <a:t>90 Waiting Period Limitation (2014)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2000" dirty="0" smtClean="0"/>
              <a:t>Dependent Coverage to Age 26</a:t>
            </a:r>
          </a:p>
          <a:p>
            <a:pPr lvl="1" eaLnBrk="1" hangingPunct="1"/>
            <a:endParaRPr lang="en-US" sz="1600" dirty="0"/>
          </a:p>
          <a:p>
            <a:pPr lvl="1" eaLnBrk="1" hangingPunct="1"/>
            <a:r>
              <a:rPr lang="en-US" sz="1600" dirty="0" smtClean="0"/>
              <a:t>Even if child is eligible for own or spouse’s ER sponsored plan (2014)</a:t>
            </a:r>
          </a:p>
          <a:p>
            <a:pPr eaLnBrk="1" hangingPunct="1"/>
            <a:endParaRPr lang="en-US" sz="2000" dirty="0"/>
          </a:p>
          <a:p>
            <a:pPr lvl="1">
              <a:lnSpc>
                <a:spcPct val="80000"/>
              </a:lnSpc>
            </a:pPr>
            <a:endParaRPr lang="en-US" sz="900" dirty="0"/>
          </a:p>
          <a:p>
            <a:pPr lvl="0"/>
            <a:endParaRPr lang="en-US" sz="9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2935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Bill of Rights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6800"/>
            <a:ext cx="7620000" cy="5105400"/>
          </a:xfrm>
        </p:spPr>
        <p:txBody>
          <a:bodyPr/>
          <a:lstStyle/>
          <a:p>
            <a:pPr lvl="0"/>
            <a:endParaRPr lang="en-US" sz="900" dirty="0" smtClean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/>
              <a:t>Deductible Limit (2014) (</a:t>
            </a:r>
            <a:r>
              <a:rPr lang="en-US" sz="2000" i="1" dirty="0"/>
              <a:t>doesn’t apply in large group market</a:t>
            </a:r>
            <a:r>
              <a:rPr lang="en-US" sz="2000" dirty="0"/>
              <a:t>)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800" dirty="0"/>
          </a:p>
          <a:p>
            <a:pPr lvl="2">
              <a:lnSpc>
                <a:spcPct val="80000"/>
              </a:lnSpc>
            </a:pPr>
            <a:r>
              <a:rPr lang="en-US" sz="1600" dirty="0"/>
              <a:t>$2,000 individual</a:t>
            </a:r>
          </a:p>
          <a:p>
            <a:pPr lvl="2">
              <a:lnSpc>
                <a:spcPct val="80000"/>
              </a:lnSpc>
            </a:pPr>
            <a:endParaRPr lang="en-US" sz="900" dirty="0"/>
          </a:p>
          <a:p>
            <a:pPr lvl="2">
              <a:lnSpc>
                <a:spcPct val="80000"/>
              </a:lnSpc>
            </a:pPr>
            <a:r>
              <a:rPr lang="en-US" sz="1600" dirty="0"/>
              <a:t>$4,000 family</a:t>
            </a:r>
          </a:p>
          <a:p>
            <a:pPr>
              <a:lnSpc>
                <a:spcPct val="80000"/>
              </a:lnSpc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Out </a:t>
            </a:r>
            <a:r>
              <a:rPr lang="en-US" sz="2000" dirty="0"/>
              <a:t>of Pocket </a:t>
            </a:r>
            <a:r>
              <a:rPr lang="en-US" sz="2000" dirty="0" smtClean="0"/>
              <a:t>Maximum (2014) (</a:t>
            </a:r>
            <a:r>
              <a:rPr lang="en-US" sz="2000" i="1" dirty="0" err="1" smtClean="0"/>
              <a:t>Lrg</a:t>
            </a:r>
            <a:r>
              <a:rPr lang="en-US" sz="2000" i="1" dirty="0"/>
              <a:t>. and Sm. Market</a:t>
            </a:r>
            <a:r>
              <a:rPr lang="en-US" sz="2000" dirty="0"/>
              <a:t>)</a:t>
            </a:r>
          </a:p>
          <a:p>
            <a:pPr lvl="1">
              <a:lnSpc>
                <a:spcPct val="80000"/>
              </a:lnSpc>
            </a:pPr>
            <a:endParaRPr lang="en-US" sz="1000" dirty="0"/>
          </a:p>
          <a:p>
            <a:pPr lvl="2">
              <a:lnSpc>
                <a:spcPct val="80000"/>
              </a:lnSpc>
            </a:pPr>
            <a:r>
              <a:rPr lang="en-US" sz="1600" dirty="0" smtClean="0"/>
              <a:t>$6,350 </a:t>
            </a:r>
            <a:r>
              <a:rPr lang="en-US" sz="1600" dirty="0"/>
              <a:t>individual</a:t>
            </a:r>
          </a:p>
          <a:p>
            <a:pPr lvl="2">
              <a:lnSpc>
                <a:spcPct val="80000"/>
              </a:lnSpc>
            </a:pPr>
            <a:endParaRPr lang="en-US" sz="1600" dirty="0" smtClean="0"/>
          </a:p>
          <a:p>
            <a:pPr lvl="2">
              <a:lnSpc>
                <a:spcPct val="80000"/>
              </a:lnSpc>
            </a:pPr>
            <a:r>
              <a:rPr lang="en-US" sz="1600" dirty="0" smtClean="0"/>
              <a:t>$12,700 family</a:t>
            </a:r>
          </a:p>
          <a:p>
            <a:pPr lvl="2">
              <a:lnSpc>
                <a:spcPct val="80000"/>
              </a:lnSpc>
            </a:pPr>
            <a:endParaRPr lang="en-US" sz="1600" dirty="0" smtClean="0"/>
          </a:p>
          <a:p>
            <a:pPr lvl="2">
              <a:lnSpc>
                <a:spcPct val="80000"/>
              </a:lnSpc>
            </a:pPr>
            <a:r>
              <a:rPr lang="en-US" sz="1600" i="1" dirty="0"/>
              <a:t>Excludes </a:t>
            </a:r>
            <a:r>
              <a:rPr lang="en-US" sz="1600" i="1" dirty="0" smtClean="0"/>
              <a:t>Premium</a:t>
            </a:r>
            <a:endParaRPr lang="en-US" sz="1600" i="1" dirty="0"/>
          </a:p>
          <a:p>
            <a:pPr marL="914400" lvl="2" indent="0">
              <a:lnSpc>
                <a:spcPct val="80000"/>
              </a:lnSpc>
              <a:buNone/>
            </a:pPr>
            <a:endParaRPr lang="en-US" sz="1600" dirty="0"/>
          </a:p>
          <a:p>
            <a:pPr lvl="0"/>
            <a:r>
              <a:rPr lang="en-US" sz="2000" dirty="0" smtClean="0">
                <a:solidFill>
                  <a:srgbClr val="000000"/>
                </a:solidFill>
              </a:rPr>
              <a:t>Preventative Services w/o Cost Sharing</a:t>
            </a:r>
          </a:p>
          <a:p>
            <a:pPr lvl="0"/>
            <a:endParaRPr lang="en-US" sz="900" dirty="0" smtClean="0">
              <a:solidFill>
                <a:srgbClr val="000000"/>
              </a:solidFill>
            </a:endParaRPr>
          </a:p>
          <a:p>
            <a:pPr lvl="0"/>
            <a:r>
              <a:rPr lang="en-US" sz="2000" dirty="0" smtClean="0">
                <a:solidFill>
                  <a:srgbClr val="000000"/>
                </a:solidFill>
              </a:rPr>
              <a:t>No </a:t>
            </a:r>
            <a:r>
              <a:rPr lang="en-US" sz="2000" dirty="0">
                <a:solidFill>
                  <a:srgbClr val="000000"/>
                </a:solidFill>
              </a:rPr>
              <a:t>Lifetime Limits for </a:t>
            </a:r>
            <a:r>
              <a:rPr lang="en-US" sz="2000" dirty="0" err="1">
                <a:solidFill>
                  <a:srgbClr val="000000"/>
                </a:solidFill>
              </a:rPr>
              <a:t>EHBs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900" dirty="0" smtClean="0"/>
          </a:p>
          <a:p>
            <a:r>
              <a:rPr lang="en-US" sz="2000" dirty="0" smtClean="0"/>
              <a:t>Cannot </a:t>
            </a:r>
            <a:r>
              <a:rPr lang="en-US" sz="2000" dirty="0"/>
              <a:t>Rescind for Errors in App.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5331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Premium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990600"/>
            <a:ext cx="7315200" cy="5257800"/>
          </a:xfrm>
        </p:spPr>
        <p:txBody>
          <a:bodyPr/>
          <a:lstStyle/>
          <a:p>
            <a:r>
              <a:rPr lang="en-US" sz="2000" dirty="0" smtClean="0"/>
              <a:t>In 2014, there will be </a:t>
            </a:r>
            <a:r>
              <a:rPr lang="en-US" sz="2000" u="sng" dirty="0" smtClean="0"/>
              <a:t>no underwriting</a:t>
            </a:r>
            <a:r>
              <a:rPr lang="en-US" sz="2000" dirty="0" smtClean="0"/>
              <a:t> </a:t>
            </a:r>
            <a:r>
              <a:rPr lang="en-US" sz="1800" dirty="0" smtClean="0"/>
              <a:t>(evaluating health conditions and risk) in the </a:t>
            </a:r>
            <a:r>
              <a:rPr lang="en-US" sz="1800" u="sng" dirty="0" smtClean="0"/>
              <a:t>individual and small group markets</a:t>
            </a:r>
          </a:p>
          <a:p>
            <a:endParaRPr lang="en-US" sz="1000" dirty="0" smtClean="0"/>
          </a:p>
          <a:p>
            <a:r>
              <a:rPr lang="en-US" sz="2000" dirty="0" smtClean="0"/>
              <a:t>Premiums can only be adjusted based on four criteria:</a:t>
            </a:r>
          </a:p>
          <a:p>
            <a:pPr lvl="1"/>
            <a:endParaRPr lang="en-US" sz="900" dirty="0" smtClean="0"/>
          </a:p>
          <a:p>
            <a:pPr lvl="1"/>
            <a:r>
              <a:rPr lang="en-US" sz="1800" dirty="0" smtClean="0"/>
              <a:t>(1) Age </a:t>
            </a:r>
          </a:p>
          <a:p>
            <a:pPr lvl="2"/>
            <a:endParaRPr lang="en-US" sz="1000" dirty="0" smtClean="0"/>
          </a:p>
          <a:p>
            <a:pPr lvl="2"/>
            <a:r>
              <a:rPr lang="en-US" sz="1600" dirty="0" smtClean="0"/>
              <a:t>(cannot vary more than 3x among adults = 85 yr. old premium cannot be more than 3X that of 21 yr. old)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800" dirty="0" smtClean="0"/>
              <a:t>(2) Geographic Area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800" dirty="0" smtClean="0"/>
              <a:t>(3) Family Size</a:t>
            </a:r>
          </a:p>
          <a:p>
            <a:pPr lvl="1"/>
            <a:endParaRPr lang="en-US" sz="1000" dirty="0" smtClean="0"/>
          </a:p>
          <a:p>
            <a:pPr lvl="1"/>
            <a:r>
              <a:rPr lang="en-US" sz="1800" dirty="0" smtClean="0"/>
              <a:t>(4) Tobacco Use </a:t>
            </a:r>
          </a:p>
          <a:p>
            <a:pPr lvl="2"/>
            <a:endParaRPr lang="en-US" sz="1000" dirty="0" smtClean="0"/>
          </a:p>
          <a:p>
            <a:pPr lvl="2"/>
            <a:r>
              <a:rPr lang="en-US" sz="1600" dirty="0" smtClean="0"/>
              <a:t>(cannot vary more than 1 - 1.5x)</a:t>
            </a:r>
          </a:p>
          <a:p>
            <a:pPr lvl="2"/>
            <a:endParaRPr lang="en-US" sz="900" dirty="0"/>
          </a:p>
          <a:p>
            <a:r>
              <a:rPr lang="en-US" sz="2000" dirty="0" smtClean="0"/>
              <a:t>Health status &amp; gender cannot be considered</a:t>
            </a:r>
          </a:p>
        </p:txBody>
      </p:sp>
    </p:spTree>
    <p:extLst>
      <p:ext uri="{BB962C8B-B14F-4D97-AF65-F5344CB8AC3E}">
        <p14:creationId xmlns:p14="http://schemas.microsoft.com/office/powerpoint/2010/main" xmlns="" val="29803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Loss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7724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Insurers Must </a:t>
            </a:r>
            <a:r>
              <a:rPr lang="en-US" sz="2000" dirty="0"/>
              <a:t>Satisfy Medical Loss </a:t>
            </a:r>
            <a:r>
              <a:rPr lang="en-US" sz="2000" dirty="0" smtClean="0"/>
              <a:t>Ratio </a:t>
            </a:r>
            <a:r>
              <a:rPr lang="en-US" sz="2000" dirty="0"/>
              <a:t>(currently in effect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Large </a:t>
            </a:r>
            <a:r>
              <a:rPr lang="en-US" sz="2000" dirty="0"/>
              <a:t>group market:  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85</a:t>
            </a:r>
            <a:r>
              <a:rPr lang="en-US" sz="1600" dirty="0"/>
              <a:t>% of premium must be spent on patient care</a:t>
            </a:r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Individual/small </a:t>
            </a:r>
            <a:r>
              <a:rPr lang="en-US" sz="2000" dirty="0"/>
              <a:t>group market:  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80</a:t>
            </a:r>
            <a:r>
              <a:rPr lang="en-US" sz="1600" dirty="0"/>
              <a:t>% of premium must be spent on patient </a:t>
            </a:r>
            <a:r>
              <a:rPr lang="en-US" sz="1600" dirty="0" smtClean="0"/>
              <a:t>care</a:t>
            </a:r>
          </a:p>
          <a:p>
            <a:pPr lvl="2" eaLnBrk="1" hangingPunct="1">
              <a:lnSpc>
                <a:spcPct val="80000"/>
              </a:lnSpc>
            </a:pPr>
            <a:endParaRPr lang="en-US" sz="1000" dirty="0" smtClean="0"/>
          </a:p>
          <a:p>
            <a:endParaRPr lang="en-US" sz="1800" dirty="0" smtClean="0"/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292996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R Template">
  <a:themeElements>
    <a:clrScheme name="WR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WR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2388</TotalTime>
  <Words>3125</Words>
  <Application>Microsoft Office PowerPoint</Application>
  <PresentationFormat>On-screen Show (4:3)</PresentationFormat>
  <Paragraphs>604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WR Template</vt:lpstr>
      <vt:lpstr>Impact of Health Care Reform On Employees &amp; Employers</vt:lpstr>
      <vt:lpstr>Health Care Marketplace  &amp; Individual Mandates</vt:lpstr>
      <vt:lpstr>Health Care Exchanges</vt:lpstr>
      <vt:lpstr>SHOP EXCHANGES</vt:lpstr>
      <vt:lpstr>Insurance Offered Through Exchange Must</vt:lpstr>
      <vt:lpstr>Patient Bill of Rights </vt:lpstr>
      <vt:lpstr>Patient Bill of Rights </vt:lpstr>
      <vt:lpstr>Premium Limitations</vt:lpstr>
      <vt:lpstr>Medical Loss Ratio</vt:lpstr>
      <vt:lpstr>Individual Mandate</vt:lpstr>
      <vt:lpstr>Coverage that is Not Minimum Essential Coverage</vt:lpstr>
      <vt:lpstr>Individual Mandate</vt:lpstr>
      <vt:lpstr>Employer Mandates</vt:lpstr>
      <vt:lpstr>Play or Pay Mandate Delayed</vt:lpstr>
      <vt:lpstr>Exchange Notice to Employees </vt:lpstr>
      <vt:lpstr>Summary of Benefits Coverage &amp;  Uniform Glossary of Terms</vt:lpstr>
      <vt:lpstr>Large Employer Penalties</vt:lpstr>
      <vt:lpstr>Calculating Status As Large Employer</vt:lpstr>
      <vt:lpstr>Employer Mandate</vt:lpstr>
      <vt:lpstr>New Large Employer</vt:lpstr>
      <vt:lpstr>Offer of Dependent Coverage</vt:lpstr>
      <vt:lpstr>2015 “NO OFFER PENALTY” (Transition Relief Formula)</vt:lpstr>
      <vt:lpstr>“NO OFFER PENALTY” 2016 Plan Years Forward</vt:lpstr>
      <vt:lpstr>“UNAFFORDABLE COVERAGE PENALTY”</vt:lpstr>
      <vt:lpstr>2015 Transition Relief  ERs With Less than 100 FTEs</vt:lpstr>
      <vt:lpstr>Offer of Coverage Safe Harbor Play-or-Pay Proposed Regulations</vt:lpstr>
      <vt:lpstr>Affordability Safe Harbor Play-or-Pay Proposed Regulations</vt:lpstr>
      <vt:lpstr>Minimum Value Safe Harbor Play-or-Pay Proposed Regulations</vt:lpstr>
      <vt:lpstr>Minimum Value Safe Harbor Play-or-Pay Proposed Regulations</vt:lpstr>
      <vt:lpstr>Determining Full Time Employee Play-or-Pay Proposed Regulations</vt:lpstr>
      <vt:lpstr>New Employee Expected to Work Full-Time</vt:lpstr>
      <vt:lpstr>Ongoing Employees  Time Frame for Determining Full-Time Status</vt:lpstr>
      <vt:lpstr>Variable Hour &amp; Seasonal And Part-Time Employees Defined</vt:lpstr>
      <vt:lpstr>Variable Hour, Seasonal &amp; Part-Time Employees</vt:lpstr>
      <vt:lpstr>Safe Harbor for Determining Full Time Employees Source:  Congressional Research Service</vt:lpstr>
      <vt:lpstr>Pre-2015 Transition Relief  Non-Calendar Year Plans</vt:lpstr>
      <vt:lpstr>Pre-2015 Transition Relief  Non-Calendar Year Plans</vt:lpstr>
      <vt:lpstr>Pre-2015 Transition Relief  Non-Calendar Year Plans</vt:lpstr>
      <vt:lpstr>Impact of Health Care Reform On Employees &amp; Employers</vt:lpstr>
    </vt:vector>
  </TitlesOfParts>
  <Company>Woods Rogers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1_</dc:creator>
  <cp:lastModifiedBy>vec84</cp:lastModifiedBy>
  <cp:revision>108</cp:revision>
  <dcterms:created xsi:type="dcterms:W3CDTF">2013-06-20T20:19:43Z</dcterms:created>
  <dcterms:modified xsi:type="dcterms:W3CDTF">2014-08-04T21:00:51Z</dcterms:modified>
</cp:coreProperties>
</file>